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2"/>
  </p:notesMasterIdLst>
  <p:sldIdLst>
    <p:sldId id="345" r:id="rId2"/>
    <p:sldId id="346" r:id="rId3"/>
    <p:sldId id="298" r:id="rId4"/>
    <p:sldId id="295" r:id="rId5"/>
    <p:sldId id="347" r:id="rId6"/>
    <p:sldId id="296" r:id="rId7"/>
    <p:sldId id="302" r:id="rId8"/>
    <p:sldId id="305" r:id="rId9"/>
    <p:sldId id="306" r:id="rId10"/>
    <p:sldId id="307" r:id="rId11"/>
    <p:sldId id="308" r:id="rId12"/>
    <p:sldId id="299" r:id="rId13"/>
    <p:sldId id="310" r:id="rId14"/>
    <p:sldId id="312" r:id="rId15"/>
    <p:sldId id="313" r:id="rId16"/>
    <p:sldId id="314" r:id="rId17"/>
    <p:sldId id="316" r:id="rId18"/>
    <p:sldId id="339" r:id="rId19"/>
    <p:sldId id="324" r:id="rId20"/>
    <p:sldId id="32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F3F2F"/>
    <a:srgbClr val="0078B9"/>
    <a:srgbClr val="00ADEF"/>
    <a:srgbClr val="0A5BA6"/>
    <a:srgbClr val="722E6B"/>
    <a:srgbClr val="722E07"/>
    <a:srgbClr val="8B2315"/>
    <a:srgbClr val="EA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2" autoAdjust="0"/>
    <p:restoredTop sz="96006" autoAdjust="0"/>
  </p:normalViewPr>
  <p:slideViewPr>
    <p:cSldViewPr>
      <p:cViewPr varScale="1">
        <p:scale>
          <a:sx n="117" d="100"/>
          <a:sy n="117" d="100"/>
        </p:scale>
        <p:origin x="2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857DEF-9162-4074-B9A6-CAC167ED74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797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EB954-0F96-459E-B349-0CCDD7F931C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06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EB954-0F96-459E-B349-0CCDD7F931C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03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B91A6-2593-4169-84C9-5E8A2CCDAFD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22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CCE0C-4C94-4F4D-8662-64880BFD2DF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24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2290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7802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8967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3012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426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8399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4517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856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778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0802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3662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9" name="Picture 63" descr="45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8902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B17D120C-D997-4411-A970-1AFF16B0B20A}" type="slidenum">
              <a:rPr lang="en-US" altLang="en-US"/>
              <a:pPr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134CDAE7-E8FE-694B-840E-2C1C6190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5943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dirty="0"/>
              <a:t>Multivariate Probability Distributions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2F567-4D51-C949-96A5-413E14F4E140}"/>
              </a:ext>
            </a:extLst>
          </p:cNvPr>
          <p:cNvSpPr txBox="1"/>
          <p:nvPr/>
        </p:nvSpPr>
        <p:spPr>
          <a:xfrm>
            <a:off x="2841171" y="2383971"/>
            <a:ext cx="3071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00228513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286" y="1295400"/>
            <a:ext cx="8548914" cy="5276623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marginal pmf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from the column totals as</a:t>
            </a:r>
          </a:p>
          <a:p>
            <a:endParaRPr lang="en-US" altLang="en-US" dirty="0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5562600" y="458222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/>
              <a:t>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62200"/>
            <a:ext cx="3410107" cy="148034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99B53DE-F6F7-EF47-B2CC-750CA1B6E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286" y="10886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 2</a:t>
            </a:r>
            <a:endParaRPr lang="en-US" altLang="en-US" i="1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33400" y="25146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Two Continuous Random Variables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  <a:noFill/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Two Continuous Random Variables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651500"/>
          </a:xfrm>
          <a:noFill/>
        </p:spPr>
        <p:txBody>
          <a:bodyPr/>
          <a:lstStyle/>
          <a:p>
            <a:pPr marL="342900" indent="-342900">
              <a:buFont typeface="Wingdings" pitchFamily="2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the observed value of a continuous rv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lies in a one-dimensional set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an interval) is obtained by integrating the pdf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the set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probability that the pair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continuous rv’s falls in a two-dimensional set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a rectangle) is obtained by integrating a function called the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density function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4D151-9B4A-FA43-BD5A-E4DCD56B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2146"/>
            <a:ext cx="7467600" cy="37458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229600" cy="1143000"/>
          </a:xfrm>
          <a:noFill/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Two Continuous Random Variables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229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think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specifying a surface at height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above the point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a three-dimensional coordinate system.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underneath this surface and above the region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analogous to the area under a curve in the case of a single rv.</a:t>
            </a:r>
          </a:p>
        </p:txBody>
      </p:sp>
      <p:pic>
        <p:nvPicPr>
          <p:cNvPr id="4" name="Picture 9" descr="graph">
            <a:extLst>
              <a:ext uri="{FF2B5EF4-FFF2-40B4-BE49-F238E27FC236}">
                <a16:creationId xmlns:a16="http://schemas.microsoft.com/office/drawing/2014/main" id="{F9E4B3FF-C16A-4942-97CE-4BA99E6E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64" y="3152321"/>
            <a:ext cx="5476151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80A146FF-4DE9-4D4D-B8B8-354A84CB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335" y="6261100"/>
            <a:ext cx="4465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 dirty="0">
                <a:solidFill>
                  <a:srgbClr val="0432FF"/>
                </a:solidFill>
              </a:rPr>
              <a:t>P</a:t>
            </a:r>
            <a:r>
              <a:rPr lang="en-US" altLang="en-US" sz="1400" dirty="0">
                <a:solidFill>
                  <a:srgbClr val="0432FF"/>
                </a:solidFill>
              </a:rPr>
              <a:t>[(</a:t>
            </a:r>
            <a:r>
              <a:rPr lang="en-US" altLang="en-US" sz="1400" i="1" dirty="0">
                <a:solidFill>
                  <a:srgbClr val="0432FF"/>
                </a:solidFill>
              </a:rPr>
              <a:t>X</a:t>
            </a:r>
            <a:r>
              <a:rPr lang="en-US" altLang="en-US" sz="1400" dirty="0">
                <a:solidFill>
                  <a:srgbClr val="0432FF"/>
                </a:solidFill>
              </a:rPr>
              <a:t>, </a:t>
            </a:r>
            <a:r>
              <a:rPr lang="en-US" altLang="en-US" sz="1400" i="1" dirty="0">
                <a:solidFill>
                  <a:srgbClr val="0432FF"/>
                </a:solidFill>
              </a:rPr>
              <a:t>Y</a:t>
            </a:r>
            <a:r>
              <a:rPr lang="en-US" altLang="en-US" sz="1400" dirty="0">
                <a:solidFill>
                  <a:srgbClr val="0432FF"/>
                </a:solidFill>
              </a:rPr>
              <a:t> ) </a:t>
            </a:r>
            <a:r>
              <a:rPr lang="en-US" altLang="en-US" sz="1400" dirty="0">
                <a:solidFill>
                  <a:srgbClr val="0432FF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1400" dirty="0">
                <a:solidFill>
                  <a:srgbClr val="0432FF"/>
                </a:solidFill>
              </a:rPr>
              <a:t> </a:t>
            </a:r>
            <a:r>
              <a:rPr lang="en-US" altLang="en-US" sz="1400" i="1" dirty="0">
                <a:solidFill>
                  <a:srgbClr val="0432FF"/>
                </a:solidFill>
              </a:rPr>
              <a:t>A</a:t>
            </a:r>
            <a:r>
              <a:rPr lang="en-US" altLang="en-US" sz="1400" dirty="0">
                <a:solidFill>
                  <a:srgbClr val="0432FF"/>
                </a:solidFill>
              </a:rPr>
              <a:t>] = volume under density surface above </a:t>
            </a:r>
            <a:r>
              <a:rPr lang="en-US" altLang="en-US" sz="1400" i="1" dirty="0">
                <a:solidFill>
                  <a:srgbClr val="0432FF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EA842-4A46-514C-8994-F40D632CD9F2}"/>
                  </a:ext>
                </a:extLst>
              </p:cNvPr>
              <p:cNvSpPr txBox="1"/>
              <p:nvPr/>
            </p:nvSpPr>
            <p:spPr>
              <a:xfrm>
                <a:off x="6925744" y="5767489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EA842-4A46-514C-8994-F40D632C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44" y="5767489"/>
                <a:ext cx="379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 3</a:t>
            </a:r>
            <a:endParaRPr lang="en-US" altLang="en-US" i="1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32004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bank operates both a drive-up facility and a walk-up window.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randomly selected day,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proportion of time that the drive-up facility is in use (at least one 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customer is being served or waiting to be served)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proportion of time that the walk-up window is in use.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set of possible values for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rectangle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1}.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joint pdf of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given by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2A77199-B1BE-2741-9497-458E5FFD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2" y="4114800"/>
            <a:ext cx="537527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64162-4941-6C49-8E40-CE3D530BFD13}"/>
              </a:ext>
            </a:extLst>
          </p:cNvPr>
          <p:cNvSpPr txBox="1"/>
          <p:nvPr/>
        </p:nvSpPr>
        <p:spPr>
          <a:xfrm>
            <a:off x="206829" y="5589657"/>
            <a:ext cx="904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Q1) Verify that this is a legitimate pdf.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Q2) Find 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probability that neither facility is busy more than one-quarter of the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589" y="-172924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 3</a:t>
            </a:r>
            <a:endParaRPr lang="en-US" altLang="en-US" i="1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768444"/>
            <a:ext cx="8686800" cy="6223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Q1) To verify that this is a legitimate pdf, note that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5562600" y="278210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/>
              <a:t>cont’d</a:t>
            </a:r>
          </a:p>
        </p:txBody>
      </p:sp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2" y="1199774"/>
            <a:ext cx="537527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53940"/>
            <a:ext cx="51641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56" y="4443583"/>
            <a:ext cx="42052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94713F46-A5DF-B640-ABC2-ACCBD45A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56" y="5189113"/>
            <a:ext cx="4891088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09537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Example 3</a:t>
            </a:r>
            <a:endParaRPr lang="en-US" altLang="en-US" i="1" dirty="0">
              <a:solidFill>
                <a:srgbClr val="0432FF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9906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Q2) The probability that neither facility is busy more than one-quarter 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of the time is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5562600" y="385312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/>
              <a:t>cont’d</a:t>
            </a:r>
          </a:p>
        </p:txBody>
      </p:sp>
      <p:pic>
        <p:nvPicPr>
          <p:cNvPr id="1443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59026"/>
            <a:ext cx="64817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3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92502"/>
            <a:ext cx="468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2F0A6440-83B9-1545-88FD-3C40D0F9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90937"/>
            <a:ext cx="4800600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5CD0F-AF9E-514C-8897-052CC07DB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5586301"/>
            <a:ext cx="83343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216DCDC4-B715-7F44-81AE-F2FDD13D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784623"/>
            <a:ext cx="9509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43385"/>
            <a:ext cx="8229600" cy="1143000"/>
          </a:xfrm>
          <a:noFill/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Marginal pdf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28" y="1055007"/>
            <a:ext cx="8781143" cy="2069193"/>
          </a:xfrm>
          <a:noFill/>
        </p:spPr>
        <p:txBody>
          <a:bodyPr/>
          <a:lstStyle/>
          <a:p>
            <a:pPr marL="342900" indent="-342900">
              <a:buFont typeface="Wingdings" pitchFamily="2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marginal pdf of each variable can be obtained in a manner analogous to what we did in the case of two discrete variables.</a:t>
            </a:r>
          </a:p>
          <a:p>
            <a:pPr marL="342900" indent="-342900">
              <a:buFont typeface="Wingdings" pitchFamily="2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marginal pdf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value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holding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in the pair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joint pdf over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Integrating the joint pdf with respect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marginal pdf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A1910-5529-454C-A6E8-26E74C48A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" y="3276600"/>
            <a:ext cx="8120629" cy="32644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8591" y="2321487"/>
                <a:ext cx="8610600" cy="775725"/>
              </a:xfrm>
            </p:spPr>
            <p:txBody>
              <a:bodyPr/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marginal pdf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gives the probability distribution of busy time for the drive-up facility without reference to the walk-up window, is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and 0 otherwise.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marginal pdf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591" y="2321487"/>
                <a:ext cx="8610600" cy="775725"/>
              </a:xfrm>
              <a:blipFill>
                <a:blip r:embed="rId2"/>
                <a:stretch>
                  <a:fillRect l="-736" t="-3226" b="-3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3285099"/>
            <a:ext cx="5943600" cy="904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567784"/>
            <a:ext cx="4107951" cy="904904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4F5190A-A46F-A64D-B93F-B53119B3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5312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/>
              <a:t>cont’d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8F7517B4-B2D1-C948-929B-DA5711E2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2" y="963612"/>
            <a:ext cx="537527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61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85800" y="26670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800" b="1" dirty="0">
                <a:solidFill>
                  <a:srgbClr val="0432FF"/>
                </a:solidFill>
                <a:latin typeface="Garamond" panose="02020404030301010803" pitchFamily="18" charset="0"/>
              </a:rPr>
              <a:t>More Than Two Random Variables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D215-F811-6644-A128-B68C0932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Garamond" panose="02020404030301010803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E6E1-AC6F-544C-83FA-6EF02FA9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Discrete Distributions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Continuous Distributions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Discrete Distributions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Continuous Distributions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174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More Than Two Random Variables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229600" cy="1281112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model the joint behavior of more than two random variables, we extend the concept of a joint distribution of two variables.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8649"/>
            <a:ext cx="8128000" cy="30523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609600" y="26670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rgbClr val="0432FF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Two Discrete Random Variables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Two 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2942" y="1355270"/>
                <a:ext cx="8668657" cy="5274129"/>
              </a:xfrm>
              <a:noFill/>
            </p:spPr>
            <p:txBody>
              <a:bodyPr/>
              <a:lstStyle/>
              <a:p>
                <a:pPr marL="342900" indent="-342900">
                  <a:buFont typeface="Wingdings" pitchFamily="2" charset="2"/>
                  <a:buChar char="Ø"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mass function (pmf) of a single discrete rv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specifies how much probability mass is placed on each possible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value. </a:t>
                </a:r>
              </a:p>
              <a:p>
                <a:pPr marL="342900" indent="-342900">
                  <a:buFont typeface="Wingdings" pitchFamily="2" charset="2"/>
                  <a:buChar char="Ø"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joint pmf of two discrete rv’s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describes how much probability mass is placed on each possible pair of values 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342900" indent="-342900">
                  <a:buFont typeface="Wingdings" pitchFamily="2" charset="2"/>
                  <a:buChar char="Ø"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 X and Y be two discrete random variables defined on the sample space of an experiment. The 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(or bivariate)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mass function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p(x, y)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pair of numbers (x, y) is given by 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p(x, y)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It must be the case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p(x, y)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endParaRPr lang="en-US" dirty="0"/>
              </a:p>
              <a:p>
                <a:br>
                  <a:rPr lang="en-US" dirty="0"/>
                </a:br>
                <a:br>
                  <a:rPr lang="en-US" altLang="en-US" dirty="0"/>
                </a:br>
                <a:br>
                  <a:rPr lang="en-US" altLang="en-US" sz="2000" dirty="0"/>
                </a:br>
                <a:endParaRPr lang="en-US" altLang="en-US" dirty="0"/>
              </a:p>
            </p:txBody>
          </p:sp>
        </mc:Choice>
        <mc:Fallback xmlns="">
          <p:sp>
            <p:nvSpPr>
              <p:cNvPr id="102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2942" y="1355270"/>
                <a:ext cx="8668657" cy="5274129"/>
              </a:xfrm>
              <a:blipFill>
                <a:blip r:embed="rId2"/>
                <a:stretch>
                  <a:fillRect l="-1025" t="-962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26BC-B1B7-774E-B131-84C6C97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67129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0D60-1DE8-CD4B-836D-763A96693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990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Probability Function: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 = number of dot on die 1,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y2 = number of dot on die 2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404D-6A16-704B-A38D-E102E1B4A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3164681"/>
            <a:ext cx="5403578" cy="3693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C65E0E-7413-754E-A2D4-8C937F143670}"/>
              </a:ext>
            </a:extLst>
          </p:cNvPr>
          <p:cNvSpPr txBox="1"/>
          <p:nvPr/>
        </p:nvSpPr>
        <p:spPr>
          <a:xfrm>
            <a:off x="5181600" y="2155371"/>
            <a:ext cx="4043094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exactly 36 points in the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plane that are assigned nonzero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probabilities.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assigned nonzero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probabilities are represented in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  plane, whereas the probabilities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associated with these points are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given by the lengths of the lines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above them. 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may be viewed as a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theoretical, three-dimensional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relative frequency histogram for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pairs of observations 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5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Example 2</a:t>
            </a:r>
            <a:endParaRPr lang="en-US" altLang="en-US" i="1" dirty="0">
              <a:solidFill>
                <a:srgbClr val="0432FF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3048000"/>
          </a:xfrm>
          <a:noFill/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purchases an insurance policy for a home or automobile must specify a deductible amount, the amount of loss to be absorbed by the policyholder before the insurance company begins paying out.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 particular company offers auto deductible amounts of $100, $500, and $1000, and homeowner deductible amounts of $500, $1000, and $2000. Consider randomly selecting someone who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 and homeowner insurance with this company, and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the auto policy deductible and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amount of the homeowner policy deductible.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8F885-7058-DB4C-82DF-7A0ACB763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67200"/>
            <a:ext cx="4276370" cy="1447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BEA395-CC2F-A044-8534-5496FFB290C6}"/>
              </a:ext>
            </a:extLst>
          </p:cNvPr>
          <p:cNvSpPr txBox="1"/>
          <p:nvPr/>
        </p:nvSpPr>
        <p:spPr>
          <a:xfrm>
            <a:off x="185093" y="5926723"/>
            <a:ext cx="4386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table for the joint pmf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0635E5-1B8A-CD44-A0F1-31D2C3814003}"/>
                  </a:ext>
                </a:extLst>
              </p:cNvPr>
              <p:cNvSpPr txBox="1"/>
              <p:nvPr/>
            </p:nvSpPr>
            <p:spPr>
              <a:xfrm>
                <a:off x="4572000" y="4419600"/>
                <a:ext cx="474360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9 possible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pairs: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(100, 500), (100, 1000), … , (1000, 5000).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of (100, 500) is 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(100, 500)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100,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500) = .30.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sum of the nine displayed probabilities is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1. 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0635E5-1B8A-CD44-A0F1-31D2C3814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0"/>
                <a:ext cx="4743606" cy="2308324"/>
              </a:xfrm>
              <a:prstGeom prst="rect">
                <a:avLst/>
              </a:prstGeom>
              <a:blipFill>
                <a:blip r:embed="rId3"/>
                <a:stretch>
                  <a:fillRect l="-802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1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762000"/>
                <a:ext cx="8763000" cy="5956300"/>
              </a:xfrm>
              <a:noFill/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Q1) What is the probability of having identical deductible amounts i.e. P(X = Y)?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computed by summing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over  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the two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pairs for which the two deductible amounts are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identical:</a:t>
                </a:r>
              </a:p>
              <a:p>
                <a:r>
                  <a:rPr lang="es-E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P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s-E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s-E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(500, 500) + </a:t>
                </a:r>
                <a:r>
                  <a:rPr lang="es-E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(1000, 1000) = .15 + .10 = .25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Q2) What is the probability that the auto deductible amount is at least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$500 i.e.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500) ?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that the auto deductible amount is at least $500 is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the sum of all probabilities corresponding to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pairs for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which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500; this is the sum of the probabilities in the bottom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two rows of the joint probability table: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500) = .15 + .20 + .05 + .10 + .10 + .05 = .65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31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762000"/>
                <a:ext cx="8763000" cy="5956300"/>
              </a:xfrm>
              <a:blipFill>
                <a:blip r:embed="rId2"/>
                <a:stretch>
                  <a:fillRect l="-1159" t="-85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5715000" y="150586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/>
              <a:t>cont’d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E0447C-1FA9-4B44-9526-2F91BA29D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Example 2</a:t>
            </a:r>
            <a:endParaRPr lang="en-US" altLang="en-US" i="1" dirty="0">
              <a:solidFill>
                <a:srgbClr val="0432FF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Marginal PMF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886350"/>
            <a:ext cx="8559799" cy="33907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29393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 2</a:t>
            </a:r>
            <a:endParaRPr lang="en-US" altLang="en-US" i="1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2460964"/>
                <a:ext cx="8686800" cy="4114801"/>
              </a:xfrm>
              <a:noFill/>
            </p:spPr>
            <p:txBody>
              <a:bodyPr/>
              <a:lstStyle/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possible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are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100, 500, 1000, so computing row totals in the joint probability table yields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p</a:t>
                </a:r>
                <a:r>
                  <a:rPr lang="en-US" alt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(100) = p(100, 500) + p(100, 1000) + p(100, 5000) = .30 + .05 + 0 = .35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p</a:t>
                </a:r>
                <a:r>
                  <a:rPr lang="en-US" alt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(500) = p(500, 500) + p(500, 1000) + p(500, 5000) = .15 + .20 + .05 = .40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(1000) = p(1000, 500) + p(1000, 1000) + p(1000, 5000) = .10 + .10 + .05 = .25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marginal pmf of X is then, 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type m:val="noBar"/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.35   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=100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.40     </m:t>
                                  </m:r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=500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   .25   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=1000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      0      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this pmf,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500) = .40 + .25 = .65</a:t>
                </a:r>
                <a:endParaRPr lang="en-US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2460964"/>
                <a:ext cx="8686800" cy="4114801"/>
              </a:xfrm>
              <a:blipFill>
                <a:blip r:embed="rId2"/>
                <a:stretch>
                  <a:fillRect l="-876" t="-615" r="-146" b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9A02DDC-1091-9441-954F-04DC3C62C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/>
              <a:t>cont’d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2A13F-F417-9C4A-A4C3-D402B6C17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91836"/>
            <a:ext cx="4276370" cy="144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1568</TotalTime>
  <Words>1379</Words>
  <Application>Microsoft Macintosh PowerPoint</Application>
  <PresentationFormat>On-screen Show (4:3)</PresentationFormat>
  <Paragraphs>117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Garamond</vt:lpstr>
      <vt:lpstr>Times New Roman</vt:lpstr>
      <vt:lpstr>Wingdings</vt:lpstr>
      <vt:lpstr>McKBAlgP8</vt:lpstr>
      <vt:lpstr>PowerPoint Presentation</vt:lpstr>
      <vt:lpstr>OBJECTIVES</vt:lpstr>
      <vt:lpstr>PowerPoint Presentation</vt:lpstr>
      <vt:lpstr>Two Discrete Random Variables</vt:lpstr>
      <vt:lpstr>Example 1</vt:lpstr>
      <vt:lpstr>Example 2</vt:lpstr>
      <vt:lpstr>Example 2</vt:lpstr>
      <vt:lpstr>Marginal PMF</vt:lpstr>
      <vt:lpstr>Example 2</vt:lpstr>
      <vt:lpstr>Example 2</vt:lpstr>
      <vt:lpstr>PowerPoint Presentation</vt:lpstr>
      <vt:lpstr>Two Continuous Random Variables</vt:lpstr>
      <vt:lpstr>Two Continuous Random Variables</vt:lpstr>
      <vt:lpstr>Example 3</vt:lpstr>
      <vt:lpstr>Example 3</vt:lpstr>
      <vt:lpstr>Example 3</vt:lpstr>
      <vt:lpstr>Marginal pdf</vt:lpstr>
      <vt:lpstr>Example 3</vt:lpstr>
      <vt:lpstr>PowerPoint Presentation</vt:lpstr>
      <vt:lpstr>More Than Two Random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Pannu, Jas</cp:lastModifiedBy>
  <cp:revision>290</cp:revision>
  <dcterms:created xsi:type="dcterms:W3CDTF">2010-10-18T10:39:55Z</dcterms:created>
  <dcterms:modified xsi:type="dcterms:W3CDTF">2020-10-26T20:21:04Z</dcterms:modified>
</cp:coreProperties>
</file>