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15"/>
  </p:notesMasterIdLst>
  <p:sldIdLst>
    <p:sldId id="345" r:id="rId2"/>
    <p:sldId id="346" r:id="rId3"/>
    <p:sldId id="318" r:id="rId4"/>
    <p:sldId id="320" r:id="rId5"/>
    <p:sldId id="321" r:id="rId6"/>
    <p:sldId id="322" r:id="rId7"/>
    <p:sldId id="348" r:id="rId8"/>
    <p:sldId id="330" r:id="rId9"/>
    <p:sldId id="331" r:id="rId10"/>
    <p:sldId id="332" r:id="rId11"/>
    <p:sldId id="333" r:id="rId12"/>
    <p:sldId id="335" r:id="rId13"/>
    <p:sldId id="337"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EF3F2F"/>
    <a:srgbClr val="0078B9"/>
    <a:srgbClr val="00ADEF"/>
    <a:srgbClr val="0A5BA6"/>
    <a:srgbClr val="722E6B"/>
    <a:srgbClr val="722E07"/>
    <a:srgbClr val="8B2315"/>
    <a:srgbClr val="EAF2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0" autoAdjust="0"/>
    <p:restoredTop sz="96006" autoAdjust="0"/>
  </p:normalViewPr>
  <p:slideViewPr>
    <p:cSldViewPr>
      <p:cViewPr varScale="1">
        <p:scale>
          <a:sx n="117" d="100"/>
          <a:sy n="117" d="100"/>
        </p:scale>
        <p:origin x="141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A857DEF-9162-4074-B9A6-CAC167ED743B}" type="slidenum">
              <a:rPr lang="en-US" altLang="en-US"/>
              <a:pPr/>
              <a:t>‹#›</a:t>
            </a:fld>
            <a:endParaRPr lang="en-US" altLang="en-US"/>
          </a:p>
        </p:txBody>
      </p:sp>
    </p:spTree>
    <p:extLst>
      <p:ext uri="{BB962C8B-B14F-4D97-AF65-F5344CB8AC3E}">
        <p14:creationId xmlns:p14="http://schemas.microsoft.com/office/powerpoint/2010/main" val="13947971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CEB954-0F96-459E-B349-0CCDD7F931CD}" type="slidenum">
              <a:rPr lang="en-US" altLang="en-US"/>
              <a:pPr/>
              <a:t>1</a:t>
            </a:fld>
            <a:endParaRPr lang="en-US" altLang="en-US"/>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51067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F49E1C-F515-4579-8472-9DE620E6BCD0}" type="slidenum">
              <a:rPr lang="en-US" altLang="en-US"/>
              <a:pPr/>
              <a:t>3</a:t>
            </a:fld>
            <a:endParaRPr lang="en-US" alt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37997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D6E5D5-D49F-414A-897D-B9F9DF901B77}" type="slidenum">
              <a:rPr lang="en-US" altLang="en-US"/>
              <a:pPr/>
              <a:t>9</a:t>
            </a:fld>
            <a:endParaRPr lang="en-US" altLang="en-US"/>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66349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7322905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43378026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4000" y="228600"/>
            <a:ext cx="2082800" cy="64897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5600" y="228600"/>
            <a:ext cx="6096000" cy="6489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21389671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32330123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38304269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62088"/>
            <a:ext cx="4038600" cy="525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62088"/>
            <a:ext cx="4038600" cy="525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3718399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95345170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8330856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8107789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08508024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7543662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159" name="Picture 63" descr="45"/>
          <p:cNvPicPr>
            <a:picLocks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0488" y="381000"/>
            <a:ext cx="8902700" cy="838200"/>
          </a:xfrm>
          <a:prstGeom prst="rect">
            <a:avLst/>
          </a:prstGeom>
          <a:noFill/>
          <a:extLst>
            <a:ext uri="{909E8E84-426E-40DD-AFC4-6F175D3DCCD1}">
              <a14:hiddenFill xmlns:a14="http://schemas.microsoft.com/office/drawing/2010/main">
                <a:solidFill>
                  <a:srgbClr val="FFFFFF"/>
                </a:solidFill>
              </a14:hiddenFill>
            </a:ext>
          </a:extLst>
        </p:spPr>
      </p:pic>
      <p:sp>
        <p:nvSpPr>
          <p:cNvPr id="4104" name="Text Box 8"/>
          <p:cNvSpPr txBox="1">
            <a:spLocks noChangeArrowheads="1"/>
          </p:cNvSpPr>
          <p:nvPr/>
        </p:nvSpPr>
        <p:spPr bwMode="auto">
          <a:xfrm>
            <a:off x="7391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endParaRPr lang="en-US" altLang="en-US"/>
          </a:p>
        </p:txBody>
      </p:sp>
      <p:sp>
        <p:nvSpPr>
          <p:cNvPr id="4109" name="Rectangle 13"/>
          <p:cNvSpPr>
            <a:spLocks noGrp="1" noChangeArrowheads="1"/>
          </p:cNvSpPr>
          <p:nvPr>
            <p:ph type="body" idx="1"/>
          </p:nvPr>
        </p:nvSpPr>
        <p:spPr bwMode="auto">
          <a:xfrm>
            <a:off x="457200" y="1462088"/>
            <a:ext cx="8229600"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p:txBody>
      </p:sp>
      <p:sp>
        <p:nvSpPr>
          <p:cNvPr id="4110" name="Rectangle 1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4111" name="Rectangle 1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4114" name="Text Box 18"/>
          <p:cNvSpPr txBox="1">
            <a:spLocks noChangeArrowheads="1"/>
          </p:cNvSpPr>
          <p:nvPr/>
        </p:nvSpPr>
        <p:spPr bwMode="auto">
          <a:xfrm>
            <a:off x="8496300" y="6388100"/>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B17D120C-D997-4411-A970-1AFF16B0B20A}" type="slidenum">
              <a:rPr lang="en-US" altLang="en-US"/>
              <a:pPr>
                <a:spcBef>
                  <a:spcPct val="50000"/>
                </a:spcBef>
              </a:pPr>
              <a:t>‹#›</a:t>
            </a:fld>
            <a:endParaRPr lang="en-US" altLang="en-US"/>
          </a:p>
        </p:txBody>
      </p:sp>
      <p:sp>
        <p:nvSpPr>
          <p:cNvPr id="4115" name="Rectangle 19"/>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endParaRPr lang="en-US" altLang="en-US"/>
          </a:p>
        </p:txBody>
      </p:sp>
      <p:sp>
        <p:nvSpPr>
          <p:cNvPr id="4108" name="Rectangle 12"/>
          <p:cNvSpPr>
            <a:spLocks noGrp="1" noChangeArrowheads="1"/>
          </p:cNvSpPr>
          <p:nvPr>
            <p:ph type="title"/>
          </p:nvPr>
        </p:nvSpPr>
        <p:spPr bwMode="auto">
          <a:xfrm>
            <a:off x="3556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txStyles>
    <p:titleStyle>
      <a:lvl1pPr algn="l" rtl="0" fontAlgn="base">
        <a:spcBef>
          <a:spcPct val="0"/>
        </a:spcBef>
        <a:spcAft>
          <a:spcPct val="0"/>
        </a:spcAft>
        <a:defRPr sz="4000" kern="1200">
          <a:solidFill>
            <a:schemeClr val="tx1"/>
          </a:solidFill>
          <a:latin typeface="+mj-lt"/>
          <a:ea typeface="+mj-ea"/>
          <a:cs typeface="+mj-cs"/>
        </a:defRPr>
      </a:lvl1pPr>
      <a:lvl2pPr algn="l" rtl="0" fontAlgn="base">
        <a:spcBef>
          <a:spcPct val="0"/>
        </a:spcBef>
        <a:spcAft>
          <a:spcPct val="0"/>
        </a:spcAft>
        <a:defRPr sz="4000">
          <a:solidFill>
            <a:schemeClr val="tx1"/>
          </a:solidFill>
          <a:latin typeface="Arial" panose="020B0604020202020204" pitchFamily="34" charset="0"/>
        </a:defRPr>
      </a:lvl2pPr>
      <a:lvl3pPr algn="l" rtl="0" fontAlgn="base">
        <a:spcBef>
          <a:spcPct val="0"/>
        </a:spcBef>
        <a:spcAft>
          <a:spcPct val="0"/>
        </a:spcAft>
        <a:defRPr sz="4000">
          <a:solidFill>
            <a:schemeClr val="tx1"/>
          </a:solidFill>
          <a:latin typeface="Arial" panose="020B0604020202020204" pitchFamily="34" charset="0"/>
        </a:defRPr>
      </a:lvl3pPr>
      <a:lvl4pPr algn="l" rtl="0" fontAlgn="base">
        <a:spcBef>
          <a:spcPct val="0"/>
        </a:spcBef>
        <a:spcAft>
          <a:spcPct val="0"/>
        </a:spcAft>
        <a:defRPr sz="4000">
          <a:solidFill>
            <a:schemeClr val="tx1"/>
          </a:solidFill>
          <a:latin typeface="Arial" panose="020B0604020202020204" pitchFamily="34" charset="0"/>
        </a:defRPr>
      </a:lvl4pPr>
      <a:lvl5pPr algn="l" rtl="0" fontAlgn="base">
        <a:spcBef>
          <a:spcPct val="0"/>
        </a:spcBef>
        <a:spcAft>
          <a:spcPct val="0"/>
        </a:spcAft>
        <a:defRPr sz="4000">
          <a:solidFill>
            <a:schemeClr val="tx1"/>
          </a:solidFill>
          <a:latin typeface="Arial" panose="020B0604020202020204" pitchFamily="34" charset="0"/>
        </a:defRPr>
      </a:lvl5pPr>
      <a:lvl6pPr marL="457200" algn="l" rtl="0" fontAlgn="base">
        <a:spcBef>
          <a:spcPct val="0"/>
        </a:spcBef>
        <a:spcAft>
          <a:spcPct val="0"/>
        </a:spcAft>
        <a:defRPr sz="4000">
          <a:solidFill>
            <a:schemeClr val="tx1"/>
          </a:solidFill>
          <a:latin typeface="Arial" panose="020B0604020202020204" pitchFamily="34" charset="0"/>
        </a:defRPr>
      </a:lvl6pPr>
      <a:lvl7pPr marL="914400" algn="l" rtl="0" fontAlgn="base">
        <a:spcBef>
          <a:spcPct val="0"/>
        </a:spcBef>
        <a:spcAft>
          <a:spcPct val="0"/>
        </a:spcAft>
        <a:defRPr sz="4000">
          <a:solidFill>
            <a:schemeClr val="tx1"/>
          </a:solidFill>
          <a:latin typeface="Arial" panose="020B0604020202020204" pitchFamily="34" charset="0"/>
        </a:defRPr>
      </a:lvl7pPr>
      <a:lvl8pPr marL="1371600" algn="l" rtl="0" fontAlgn="base">
        <a:spcBef>
          <a:spcPct val="0"/>
        </a:spcBef>
        <a:spcAft>
          <a:spcPct val="0"/>
        </a:spcAft>
        <a:defRPr sz="4000">
          <a:solidFill>
            <a:schemeClr val="tx1"/>
          </a:solidFill>
          <a:latin typeface="Arial" panose="020B0604020202020204" pitchFamily="34" charset="0"/>
        </a:defRPr>
      </a:lvl8pPr>
      <a:lvl9pPr marL="1828800" algn="l" rtl="0" fontAlgn="base">
        <a:spcBef>
          <a:spcPct val="0"/>
        </a:spcBef>
        <a:spcAft>
          <a:spcPct val="0"/>
        </a:spcAft>
        <a:defRPr sz="4000">
          <a:solidFill>
            <a:schemeClr val="tx1"/>
          </a:solidFill>
          <a:latin typeface="Arial" panose="020B0604020202020204" pitchFamily="34" charset="0"/>
        </a:defRPr>
      </a:lvl9pPr>
    </p:titleStyle>
    <p:bodyStyle>
      <a:lvl1pPr algn="l" rtl="0" fontAlgn="base">
        <a:spcBef>
          <a:spcPct val="20000"/>
        </a:spcBef>
        <a:spcAft>
          <a:spcPct val="0"/>
        </a:spcAft>
        <a:defRPr sz="24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rgbClr val="0073AE"/>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rgbClr val="0073A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a:extLst>
              <a:ext uri="{FF2B5EF4-FFF2-40B4-BE49-F238E27FC236}">
                <a16:creationId xmlns:a16="http://schemas.microsoft.com/office/drawing/2014/main" id="{134CDAE7-E8FE-694B-840E-2C1C619007BF}"/>
              </a:ext>
            </a:extLst>
          </p:cNvPr>
          <p:cNvSpPr txBox="1">
            <a:spLocks noChangeArrowheads="1"/>
          </p:cNvSpPr>
          <p:nvPr/>
        </p:nvSpPr>
        <p:spPr bwMode="auto">
          <a:xfrm>
            <a:off x="1828800" y="3429000"/>
            <a:ext cx="5943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spAutoFit/>
          </a:bodyPr>
          <a:lstStyle>
            <a:lvl1pPr>
              <a:tabLst>
                <a:tab pos="855663" algn="l"/>
                <a:tab pos="973138" algn="l"/>
              </a:tabLst>
              <a:defRPr>
                <a:solidFill>
                  <a:schemeClr val="tx1"/>
                </a:solidFill>
                <a:latin typeface="Arial" panose="020B0604020202020204" pitchFamily="34" charset="0"/>
              </a:defRPr>
            </a:lvl1pPr>
            <a:lvl2pPr>
              <a:tabLst>
                <a:tab pos="855663" algn="l"/>
                <a:tab pos="973138" algn="l"/>
              </a:tabLst>
              <a:defRPr>
                <a:solidFill>
                  <a:schemeClr val="tx1"/>
                </a:solidFill>
                <a:latin typeface="Arial" panose="020B0604020202020204" pitchFamily="34" charset="0"/>
              </a:defRPr>
            </a:lvl2pPr>
            <a:lvl3pPr>
              <a:tabLst>
                <a:tab pos="855663" algn="l"/>
                <a:tab pos="973138" algn="l"/>
              </a:tabLst>
              <a:defRPr>
                <a:solidFill>
                  <a:schemeClr val="tx1"/>
                </a:solidFill>
                <a:latin typeface="Arial" panose="020B0604020202020204" pitchFamily="34" charset="0"/>
              </a:defRPr>
            </a:lvl3pPr>
            <a:lvl4pPr>
              <a:tabLst>
                <a:tab pos="855663" algn="l"/>
                <a:tab pos="973138" algn="l"/>
              </a:tabLst>
              <a:defRPr>
                <a:solidFill>
                  <a:schemeClr val="tx1"/>
                </a:solidFill>
                <a:latin typeface="Arial" panose="020B0604020202020204" pitchFamily="34" charset="0"/>
              </a:defRPr>
            </a:lvl4pPr>
            <a:lvl5pPr>
              <a:tabLst>
                <a:tab pos="855663" algn="l"/>
                <a:tab pos="973138" algn="l"/>
              </a:tabLst>
              <a:defRPr>
                <a:solidFill>
                  <a:schemeClr val="tx1"/>
                </a:solidFill>
                <a:latin typeface="Arial" panose="020B0604020202020204" pitchFamily="34" charset="0"/>
              </a:defRPr>
            </a:lvl5pPr>
            <a:lvl6pPr fontAlgn="base">
              <a:spcBef>
                <a:spcPct val="0"/>
              </a:spcBef>
              <a:spcAft>
                <a:spcPct val="0"/>
              </a:spcAft>
              <a:tabLst>
                <a:tab pos="855663" algn="l"/>
                <a:tab pos="973138" algn="l"/>
              </a:tabLst>
              <a:defRPr>
                <a:solidFill>
                  <a:schemeClr val="tx1"/>
                </a:solidFill>
                <a:latin typeface="Arial" panose="020B0604020202020204" pitchFamily="34" charset="0"/>
              </a:defRPr>
            </a:lvl6pPr>
            <a:lvl7pPr fontAlgn="base">
              <a:spcBef>
                <a:spcPct val="0"/>
              </a:spcBef>
              <a:spcAft>
                <a:spcPct val="0"/>
              </a:spcAft>
              <a:tabLst>
                <a:tab pos="855663" algn="l"/>
                <a:tab pos="973138" algn="l"/>
              </a:tabLst>
              <a:defRPr>
                <a:solidFill>
                  <a:schemeClr val="tx1"/>
                </a:solidFill>
                <a:latin typeface="Arial" panose="020B0604020202020204" pitchFamily="34" charset="0"/>
              </a:defRPr>
            </a:lvl7pPr>
            <a:lvl8pPr fontAlgn="base">
              <a:spcBef>
                <a:spcPct val="0"/>
              </a:spcBef>
              <a:spcAft>
                <a:spcPct val="0"/>
              </a:spcAft>
              <a:tabLst>
                <a:tab pos="855663" algn="l"/>
                <a:tab pos="973138" algn="l"/>
              </a:tabLst>
              <a:defRPr>
                <a:solidFill>
                  <a:schemeClr val="tx1"/>
                </a:solidFill>
                <a:latin typeface="Arial" panose="020B0604020202020204" pitchFamily="34" charset="0"/>
              </a:defRPr>
            </a:lvl8pPr>
            <a:lvl9pPr fontAlgn="base">
              <a:spcBef>
                <a:spcPct val="0"/>
              </a:spcBef>
              <a:spcAft>
                <a:spcPct val="0"/>
              </a:spcAft>
              <a:tabLst>
                <a:tab pos="855663" algn="l"/>
                <a:tab pos="973138" algn="l"/>
              </a:tabLst>
              <a:defRPr>
                <a:solidFill>
                  <a:schemeClr val="tx1"/>
                </a:solidFill>
                <a:latin typeface="Arial" panose="020B0604020202020204" pitchFamily="34" charset="0"/>
              </a:defRPr>
            </a:lvl9pPr>
          </a:lstStyle>
          <a:p>
            <a:pPr algn="ctr">
              <a:spcBef>
                <a:spcPct val="50000"/>
              </a:spcBef>
            </a:pPr>
            <a:r>
              <a:rPr lang="en-US" altLang="en-US" sz="3200" dirty="0"/>
              <a:t>Multivariate Probability Distributions</a:t>
            </a:r>
          </a:p>
        </p:txBody>
      </p:sp>
      <p:sp>
        <p:nvSpPr>
          <p:cNvPr id="2" name="TextBox 1">
            <a:extLst>
              <a:ext uri="{FF2B5EF4-FFF2-40B4-BE49-F238E27FC236}">
                <a16:creationId xmlns:a16="http://schemas.microsoft.com/office/drawing/2014/main" id="{7602F567-4D51-C949-96A5-413E14F4E140}"/>
              </a:ext>
            </a:extLst>
          </p:cNvPr>
          <p:cNvSpPr txBox="1"/>
          <p:nvPr/>
        </p:nvSpPr>
        <p:spPr>
          <a:xfrm>
            <a:off x="3036162" y="2362200"/>
            <a:ext cx="3071675" cy="707886"/>
          </a:xfrm>
          <a:prstGeom prst="rect">
            <a:avLst/>
          </a:prstGeom>
          <a:noFill/>
        </p:spPr>
        <p:txBody>
          <a:bodyPr wrap="none" rtlCol="0">
            <a:spAutoFit/>
          </a:bodyPr>
          <a:lstStyle/>
          <a:p>
            <a:r>
              <a:rPr lang="en-US" sz="4000" b="1" dirty="0">
                <a:solidFill>
                  <a:srgbClr val="0432FF"/>
                </a:solidFill>
                <a:latin typeface="Garamond" panose="02020404030301010803" pitchFamily="18" charset="0"/>
              </a:rPr>
              <a:t>CHAPTER 5</a:t>
            </a:r>
          </a:p>
        </p:txBody>
      </p:sp>
    </p:spTree>
    <p:extLst>
      <p:ext uri="{BB962C8B-B14F-4D97-AF65-F5344CB8AC3E}">
        <p14:creationId xmlns:p14="http://schemas.microsoft.com/office/powerpoint/2010/main" val="100228513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noFill/>
        </p:spPr>
        <p:txBody>
          <a:bodyPr/>
          <a:lstStyle/>
          <a:p>
            <a:pPr algn="ctr"/>
            <a:r>
              <a:rPr lang="en-US" altLang="en-US" dirty="0">
                <a:solidFill>
                  <a:srgbClr val="0432FF"/>
                </a:solidFill>
                <a:latin typeface="Garamond" panose="02020404030301010803" pitchFamily="18" charset="0"/>
              </a:rPr>
              <a:t>Conditional Distributions</a:t>
            </a:r>
          </a:p>
        </p:txBody>
      </p:sp>
      <p:sp>
        <p:nvSpPr>
          <p:cNvPr id="165891" name="Rectangle 3"/>
          <p:cNvSpPr>
            <a:spLocks noGrp="1" noChangeArrowheads="1"/>
          </p:cNvSpPr>
          <p:nvPr>
            <p:ph type="body" idx="1"/>
          </p:nvPr>
        </p:nvSpPr>
        <p:spPr>
          <a:xfrm>
            <a:off x="228600" y="1371600"/>
            <a:ext cx="8686800" cy="5346700"/>
          </a:xfrm>
          <a:noFill/>
        </p:spPr>
        <p:txBody>
          <a:bodyPr/>
          <a:lstStyle/>
          <a:p>
            <a:pPr marL="342900" indent="-342900">
              <a:buFont typeface="Wingdings" pitchFamily="2" charset="2"/>
              <a:buChar char="Ø"/>
              <a:tabLst>
                <a:tab pos="457200" algn="l"/>
                <a:tab pos="1371600" algn="l"/>
                <a:tab pos="1547813" algn="l"/>
              </a:tabLst>
            </a:pPr>
            <a:r>
              <a:rPr lang="en-US" altLang="en-US" dirty="0">
                <a:latin typeface="Times New Roman" panose="02020603050405020304" pitchFamily="18" charset="0"/>
                <a:cs typeface="Times New Roman" panose="02020603050405020304" pitchFamily="18" charset="0"/>
              </a:rPr>
              <a:t>Suppose </a:t>
            </a:r>
            <a:r>
              <a:rPr lang="en-US" altLang="en-US" i="1" dirty="0">
                <a:latin typeface="Times New Roman" panose="02020603050405020304" pitchFamily="18" charset="0"/>
                <a:cs typeface="Times New Roman" panose="02020603050405020304" pitchFamily="18" charset="0"/>
              </a:rPr>
              <a:t>X </a:t>
            </a:r>
            <a:r>
              <a:rPr lang="en-US" altLang="en-US" dirty="0">
                <a:latin typeface="Times New Roman" panose="02020603050405020304" pitchFamily="18" charset="0"/>
                <a:cs typeface="Times New Roman" panose="02020603050405020304" pitchFamily="18" charset="0"/>
              </a:rPr>
              <a:t>= the number of major defects in a randomly selected new automobile and </a:t>
            </a:r>
            <a:r>
              <a:rPr lang="en-US" altLang="en-US" i="1" dirty="0">
                <a:latin typeface="Times New Roman" panose="02020603050405020304" pitchFamily="18" charset="0"/>
                <a:cs typeface="Times New Roman" panose="02020603050405020304" pitchFamily="18" charset="0"/>
              </a:rPr>
              <a:t>Y </a:t>
            </a:r>
            <a:r>
              <a:rPr lang="en-US" altLang="en-US" dirty="0">
                <a:latin typeface="Times New Roman" panose="02020603050405020304" pitchFamily="18" charset="0"/>
                <a:cs typeface="Times New Roman" panose="02020603050405020304" pitchFamily="18" charset="0"/>
              </a:rPr>
              <a:t>= the number of minor defects in that same auto. If we learn that the selected car has one major defect, what now is the probability that the car has at most three minor defects—that is, what is </a:t>
            </a:r>
            <a:r>
              <a:rPr lang="en-US" altLang="en-US" i="1" dirty="0">
                <a:latin typeface="Times New Roman" panose="02020603050405020304" pitchFamily="18" charset="0"/>
                <a:cs typeface="Times New Roman" panose="02020603050405020304" pitchFamily="18" charset="0"/>
              </a:rPr>
              <a:t>P</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Y </a:t>
            </a:r>
            <a:r>
              <a:rPr lang="en-US" altLang="en-US"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cs typeface="Times New Roman" panose="02020603050405020304" pitchFamily="18" charset="0"/>
              </a:rPr>
              <a:t> 3 | </a:t>
            </a:r>
            <a:r>
              <a:rPr lang="en-US" altLang="en-US" i="1" dirty="0">
                <a:latin typeface="Times New Roman" panose="02020603050405020304" pitchFamily="18" charset="0"/>
                <a:cs typeface="Times New Roman" panose="02020603050405020304" pitchFamily="18" charset="0"/>
              </a:rPr>
              <a:t>X </a:t>
            </a:r>
            <a:r>
              <a:rPr lang="en-US" altLang="en-US" dirty="0">
                <a:latin typeface="Times New Roman" panose="02020603050405020304" pitchFamily="18" charset="0"/>
                <a:cs typeface="Times New Roman" panose="02020603050405020304" pitchFamily="18" charset="0"/>
              </a:rPr>
              <a:t>= 1)?</a:t>
            </a:r>
          </a:p>
          <a:p>
            <a:pPr marL="342900" indent="-342900">
              <a:buFont typeface="Wingdings" pitchFamily="2" charset="2"/>
              <a:buChar char="Ø"/>
              <a:tabLst>
                <a:tab pos="457200" algn="l"/>
                <a:tab pos="1371600" algn="l"/>
                <a:tab pos="1547813" algn="l"/>
              </a:tabLst>
            </a:pPr>
            <a:r>
              <a:rPr lang="en-US" altLang="en-US" dirty="0">
                <a:latin typeface="Times New Roman" panose="02020603050405020304" pitchFamily="18" charset="0"/>
                <a:cs typeface="Times New Roman" panose="02020603050405020304" pitchFamily="18" charset="0"/>
              </a:rPr>
              <a:t>Similarly, if </a:t>
            </a:r>
            <a:r>
              <a:rPr lang="en-US" altLang="en-US" i="1" dirty="0">
                <a:latin typeface="Times New Roman" panose="02020603050405020304" pitchFamily="18" charset="0"/>
                <a:cs typeface="Times New Roman" panose="02020603050405020304" pitchFamily="18" charset="0"/>
              </a:rPr>
              <a:t>X </a:t>
            </a:r>
            <a:r>
              <a:rPr lang="en-US" altLang="en-US" dirty="0">
                <a:latin typeface="Times New Roman" panose="02020603050405020304" pitchFamily="18" charset="0"/>
                <a:cs typeface="Times New Roman" panose="02020603050405020304" pitchFamily="18" charset="0"/>
              </a:rPr>
              <a:t>and </a:t>
            </a:r>
            <a:r>
              <a:rPr lang="en-US" altLang="en-US" i="1" dirty="0">
                <a:latin typeface="Times New Roman" panose="02020603050405020304" pitchFamily="18" charset="0"/>
                <a:cs typeface="Times New Roman" panose="02020603050405020304" pitchFamily="18" charset="0"/>
              </a:rPr>
              <a:t>Y </a:t>
            </a:r>
            <a:r>
              <a:rPr lang="en-US" altLang="en-US" dirty="0">
                <a:latin typeface="Times New Roman" panose="02020603050405020304" pitchFamily="18" charset="0"/>
                <a:cs typeface="Times New Roman" panose="02020603050405020304" pitchFamily="18" charset="0"/>
              </a:rPr>
              <a:t>denote the lifetimes of the front and rear tires on a motorcycle, and it happens that </a:t>
            </a:r>
            <a:r>
              <a:rPr lang="en-US" altLang="en-US" i="1" dirty="0">
                <a:latin typeface="Times New Roman" panose="02020603050405020304" pitchFamily="18" charset="0"/>
                <a:cs typeface="Times New Roman" panose="02020603050405020304" pitchFamily="18" charset="0"/>
              </a:rPr>
              <a:t>X </a:t>
            </a:r>
            <a:r>
              <a:rPr lang="en-US" altLang="en-US" dirty="0">
                <a:latin typeface="Times New Roman" panose="02020603050405020304" pitchFamily="18" charset="0"/>
                <a:cs typeface="Times New Roman" panose="02020603050405020304" pitchFamily="18" charset="0"/>
              </a:rPr>
              <a:t>= 10,000 miles, what now is the probability that </a:t>
            </a:r>
            <a:r>
              <a:rPr lang="en-US" altLang="en-US" i="1" dirty="0">
                <a:latin typeface="Times New Roman" panose="02020603050405020304" pitchFamily="18" charset="0"/>
                <a:cs typeface="Times New Roman" panose="02020603050405020304" pitchFamily="18" charset="0"/>
              </a:rPr>
              <a:t>Y </a:t>
            </a:r>
            <a:r>
              <a:rPr lang="en-US" altLang="en-US" dirty="0">
                <a:latin typeface="Times New Roman" panose="02020603050405020304" pitchFamily="18" charset="0"/>
                <a:cs typeface="Times New Roman" panose="02020603050405020304" pitchFamily="18" charset="0"/>
              </a:rPr>
              <a:t>is at most 15,000 miles, and what is the expected lifetime of the rear tire “conditional on” this value of </a:t>
            </a:r>
            <a:r>
              <a:rPr lang="en-US" altLang="en-US" i="1" dirty="0">
                <a:latin typeface="Times New Roman" panose="02020603050405020304" pitchFamily="18" charset="0"/>
                <a:cs typeface="Times New Roman" panose="02020603050405020304" pitchFamily="18" charset="0"/>
              </a:rPr>
              <a:t>X</a:t>
            </a:r>
            <a:r>
              <a:rPr lang="en-US" altLang="en-US" dirty="0">
                <a:latin typeface="Times New Roman" panose="02020603050405020304" pitchFamily="18" charset="0"/>
                <a:cs typeface="Times New Roman" panose="02020603050405020304" pitchFamily="18" charset="0"/>
              </a:rPr>
              <a:t>? </a:t>
            </a:r>
          </a:p>
          <a:p>
            <a:pPr>
              <a:tabLst>
                <a:tab pos="457200" algn="l"/>
                <a:tab pos="1371600" algn="l"/>
                <a:tab pos="1547813" algn="l"/>
              </a:tabLst>
            </a:pPr>
            <a:endParaRPr lang="en-US" altLang="en-US" dirty="0">
              <a:latin typeface="Times New Roman" panose="02020603050405020304" pitchFamily="18" charset="0"/>
              <a:cs typeface="Times New Roman" panose="02020603050405020304" pitchFamily="18" charset="0"/>
            </a:endParaRPr>
          </a:p>
          <a:p>
            <a:pPr>
              <a:tabLst>
                <a:tab pos="457200" algn="l"/>
                <a:tab pos="1371600" algn="l"/>
                <a:tab pos="1547813" algn="l"/>
              </a:tabLst>
            </a:pPr>
            <a:r>
              <a:rPr lang="en-US" altLang="en-US" dirty="0">
                <a:latin typeface="Times New Roman" panose="02020603050405020304" pitchFamily="18" charset="0"/>
                <a:cs typeface="Times New Roman" panose="02020603050405020304" pitchFamily="18" charset="0"/>
              </a:rPr>
              <a:t>     Questions of this sort can be answered by studying </a:t>
            </a:r>
            <a:r>
              <a:rPr lang="en-US" altLang="en-US" dirty="0">
                <a:solidFill>
                  <a:srgbClr val="0432FF"/>
                </a:solidFill>
                <a:latin typeface="Times New Roman" panose="02020603050405020304" pitchFamily="18" charset="0"/>
                <a:cs typeface="Times New Roman" panose="02020603050405020304" pitchFamily="18" charset="0"/>
              </a:rPr>
              <a:t>conditional</a:t>
            </a:r>
            <a:r>
              <a:rPr lang="en-US" altLang="en-US" dirty="0">
                <a:latin typeface="Times New Roman" panose="02020603050405020304" pitchFamily="18" charset="0"/>
                <a:cs typeface="Times New Roman" panose="02020603050405020304" pitchFamily="18" charset="0"/>
              </a:rPr>
              <a:t>  </a:t>
            </a:r>
          </a:p>
          <a:p>
            <a:pPr>
              <a:tabLst>
                <a:tab pos="457200" algn="l"/>
                <a:tab pos="1371600" algn="l"/>
                <a:tab pos="1547813" algn="l"/>
              </a:tabLst>
            </a:pPr>
            <a:r>
              <a:rPr lang="en-US" altLang="en-US" dirty="0">
                <a:latin typeface="Times New Roman" panose="02020603050405020304" pitchFamily="18" charset="0"/>
                <a:cs typeface="Times New Roman" panose="02020603050405020304" pitchFamily="18" charset="0"/>
              </a:rPr>
              <a:t>     probability distributions.</a:t>
            </a:r>
          </a:p>
          <a:p>
            <a:pPr>
              <a:tabLst>
                <a:tab pos="457200" algn="l"/>
                <a:tab pos="1371600" algn="l"/>
                <a:tab pos="1547813" algn="l"/>
              </a:tabLst>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5891">
                                            <p:txEl>
                                              <p:pRg st="1" end="1"/>
                                            </p:txEl>
                                          </p:spTgt>
                                        </p:tgtEl>
                                        <p:attrNameLst>
                                          <p:attrName>style.visibility</p:attrName>
                                        </p:attrNameLst>
                                      </p:cBhvr>
                                      <p:to>
                                        <p:strVal val="visible"/>
                                      </p:to>
                                    </p:set>
                                    <p:anim calcmode="lin" valueType="num">
                                      <p:cBhvr additive="base">
                                        <p:cTn id="7" dur="500" fill="hold"/>
                                        <p:tgtEl>
                                          <p:spTgt spid="1658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58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5891">
                                            <p:txEl>
                                              <p:pRg st="3" end="3"/>
                                            </p:txEl>
                                          </p:spTgt>
                                        </p:tgtEl>
                                        <p:attrNameLst>
                                          <p:attrName>style.visibility</p:attrName>
                                        </p:attrNameLst>
                                      </p:cBhvr>
                                      <p:to>
                                        <p:strVal val="visible"/>
                                      </p:to>
                                    </p:set>
                                    <p:anim calcmode="lin" valueType="num">
                                      <p:cBhvr additive="base">
                                        <p:cTn id="13" dur="500" fill="hold"/>
                                        <p:tgtEl>
                                          <p:spTgt spid="16589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5891">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5891">
                                            <p:txEl>
                                              <p:pRg st="4" end="4"/>
                                            </p:txEl>
                                          </p:spTgt>
                                        </p:tgtEl>
                                        <p:attrNameLst>
                                          <p:attrName>style.visibility</p:attrName>
                                        </p:attrNameLst>
                                      </p:cBhvr>
                                      <p:to>
                                        <p:strVal val="visible"/>
                                      </p:to>
                                    </p:set>
                                    <p:anim calcmode="lin" valueType="num">
                                      <p:cBhvr additive="base">
                                        <p:cTn id="17" dur="500" fill="hold"/>
                                        <p:tgtEl>
                                          <p:spTgt spid="165891">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589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noFill/>
        </p:spPr>
        <p:txBody>
          <a:bodyPr/>
          <a:lstStyle/>
          <a:p>
            <a:pPr algn="ctr"/>
            <a:r>
              <a:rPr lang="en-US" altLang="en-US" dirty="0">
                <a:solidFill>
                  <a:srgbClr val="0432FF"/>
                </a:solidFill>
                <a:latin typeface="Garamond" panose="02020404030301010803" pitchFamily="18" charset="0"/>
              </a:rPr>
              <a:t>Conditional Distributions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371600"/>
            <a:ext cx="8128000" cy="3581399"/>
          </a:xfrm>
          <a:prstGeom prst="rect">
            <a:avLst/>
          </a:prstGeom>
        </p:spPr>
      </p:pic>
      <p:sp>
        <p:nvSpPr>
          <p:cNvPr id="3" name="Rectangle 2">
            <a:extLst>
              <a:ext uri="{FF2B5EF4-FFF2-40B4-BE49-F238E27FC236}">
                <a16:creationId xmlns:a16="http://schemas.microsoft.com/office/drawing/2014/main" id="{17C71D0D-31A7-6549-AE31-E58A2046FDE0}"/>
              </a:ext>
            </a:extLst>
          </p:cNvPr>
          <p:cNvSpPr/>
          <p:nvPr/>
        </p:nvSpPr>
        <p:spPr>
          <a:xfrm>
            <a:off x="468086" y="5029201"/>
            <a:ext cx="7990114" cy="1200329"/>
          </a:xfrm>
          <a:prstGeom prst="rect">
            <a:avLst/>
          </a:prstGeom>
        </p:spPr>
        <p:txBody>
          <a:bodyPr wrap="square">
            <a:spAutoFit/>
          </a:bodyPr>
          <a:lstStyle/>
          <a:p>
            <a:r>
              <a:rPr lang="en-US" altLang="en-US" sz="2400" dirty="0">
                <a:latin typeface="Times New Roman" panose="02020603050405020304" pitchFamily="18" charset="0"/>
                <a:cs typeface="Times New Roman" panose="02020603050405020304" pitchFamily="18" charset="0"/>
              </a:rPr>
              <a:t>Notice that the definition of </a:t>
            </a:r>
            <a:r>
              <a:rPr lang="en-US" altLang="en-US" sz="2400" i="1" dirty="0">
                <a:latin typeface="Times New Roman" panose="02020603050405020304" pitchFamily="18" charset="0"/>
                <a:cs typeface="Times New Roman" panose="02020603050405020304" pitchFamily="18" charset="0"/>
              </a:rPr>
              <a:t>f</a:t>
            </a:r>
            <a:r>
              <a:rPr lang="en-US" altLang="en-US" sz="2400" i="1" baseline="-25000" dirty="0">
                <a:latin typeface="Times New Roman" panose="02020603050405020304" pitchFamily="18" charset="0"/>
                <a:cs typeface="Times New Roman" panose="02020603050405020304" pitchFamily="18" charset="0"/>
              </a:rPr>
              <a:t>Y </a:t>
            </a:r>
            <a:r>
              <a:rPr lang="en-US" altLang="en-US" sz="2400" baseline="-25000" dirty="0">
                <a:latin typeface="Times New Roman" panose="02020603050405020304" pitchFamily="18" charset="0"/>
                <a:cs typeface="Times New Roman" panose="02020603050405020304" pitchFamily="18" charset="0"/>
              </a:rPr>
              <a:t>| </a:t>
            </a:r>
            <a:r>
              <a:rPr lang="en-US" altLang="en-US" sz="2400" i="1" baseline="-25000" dirty="0">
                <a:latin typeface="Times New Roman" panose="02020603050405020304" pitchFamily="18" charset="0"/>
                <a:cs typeface="Times New Roman" panose="02020603050405020304" pitchFamily="18" charset="0"/>
              </a:rPr>
              <a:t>X</a:t>
            </a:r>
            <a:r>
              <a:rPr lang="en-US" altLang="en-US" sz="2400" dirty="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y </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x</a:t>
            </a:r>
            <a:r>
              <a:rPr lang="en-US" altLang="en-US" sz="2400" dirty="0">
                <a:latin typeface="Times New Roman" panose="02020603050405020304" pitchFamily="18" charset="0"/>
                <a:cs typeface="Times New Roman" panose="02020603050405020304" pitchFamily="18" charset="0"/>
              </a:rPr>
              <a:t>) parallels that of </a:t>
            </a:r>
            <a:r>
              <a:rPr lang="en-US" altLang="en-US" sz="2400" i="1" dirty="0">
                <a:latin typeface="Times New Roman" panose="02020603050405020304" pitchFamily="18" charset="0"/>
                <a:cs typeface="Times New Roman" panose="02020603050405020304" pitchFamily="18" charset="0"/>
              </a:rPr>
              <a:t>P</a:t>
            </a:r>
            <a:r>
              <a:rPr lang="en-US" altLang="en-US" sz="2400" dirty="0">
                <a:latin typeface="Times New Roman" panose="02020603050405020304" pitchFamily="18" charset="0"/>
                <a:cs typeface="Times New Roman" panose="02020603050405020304" pitchFamily="18" charset="0"/>
              </a:rPr>
              <a:t>(</a:t>
            </a:r>
            <a:r>
              <a:rPr lang="en-US" altLang="en-US" sz="2400" i="1" dirty="0">
                <a:latin typeface="Times New Roman" panose="02020603050405020304" pitchFamily="18" charset="0"/>
                <a:cs typeface="Times New Roman" panose="02020603050405020304" pitchFamily="18" charset="0"/>
              </a:rPr>
              <a:t>B </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A</a:t>
            </a:r>
            <a:r>
              <a:rPr lang="en-US" altLang="en-US" sz="2400" dirty="0">
                <a:latin typeface="Times New Roman" panose="02020603050405020304" pitchFamily="18" charset="0"/>
                <a:cs typeface="Times New Roman" panose="02020603050405020304" pitchFamily="18" charset="0"/>
              </a:rPr>
              <a:t>), the conditional probability that </a:t>
            </a:r>
            <a:r>
              <a:rPr lang="en-US" altLang="en-US" sz="2400" i="1" dirty="0">
                <a:latin typeface="Times New Roman" panose="02020603050405020304" pitchFamily="18" charset="0"/>
                <a:cs typeface="Times New Roman" panose="02020603050405020304" pitchFamily="18" charset="0"/>
              </a:rPr>
              <a:t>B </a:t>
            </a:r>
            <a:r>
              <a:rPr lang="en-US" altLang="en-US" sz="2400" dirty="0">
                <a:latin typeface="Times New Roman" panose="02020603050405020304" pitchFamily="18" charset="0"/>
                <a:cs typeface="Times New Roman" panose="02020603050405020304" pitchFamily="18" charset="0"/>
              </a:rPr>
              <a:t>will occur, given that </a:t>
            </a:r>
            <a:r>
              <a:rPr lang="en-US" altLang="en-US" sz="2400" i="1" dirty="0">
                <a:latin typeface="Times New Roman" panose="02020603050405020304" pitchFamily="18" charset="0"/>
                <a:cs typeface="Times New Roman" panose="02020603050405020304" pitchFamily="18" charset="0"/>
              </a:rPr>
              <a:t>A </a:t>
            </a:r>
            <a:r>
              <a:rPr lang="en-US" altLang="en-US" sz="2400" dirty="0">
                <a:latin typeface="Times New Roman" panose="02020603050405020304" pitchFamily="18" charset="0"/>
                <a:cs typeface="Times New Roman" panose="02020603050405020304" pitchFamily="18" charset="0"/>
              </a:rPr>
              <a:t>has occurred.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424543" y="-76200"/>
            <a:ext cx="8229600" cy="1143000"/>
          </a:xfrm>
        </p:spPr>
        <p:txBody>
          <a:bodyPr/>
          <a:lstStyle/>
          <a:p>
            <a:pPr algn="ctr"/>
            <a:r>
              <a:rPr lang="en-US" altLang="en-US" dirty="0">
                <a:solidFill>
                  <a:srgbClr val="0432FF"/>
                </a:solidFill>
                <a:latin typeface="Garamond" panose="02020404030301010803" pitchFamily="18" charset="0"/>
              </a:rPr>
              <a:t>Example </a:t>
            </a:r>
            <a:endParaRPr lang="en-US" altLang="en-US" i="1" dirty="0">
              <a:solidFill>
                <a:srgbClr val="0432FF"/>
              </a:solidFill>
              <a:latin typeface="Garamond" panose="02020404030301010803" pitchFamily="18" charset="0"/>
            </a:endParaRPr>
          </a:p>
        </p:txBody>
      </p:sp>
      <p:sp>
        <p:nvSpPr>
          <p:cNvPr id="168963" name="Rectangle 3"/>
          <p:cNvSpPr>
            <a:spLocks noGrp="1" noChangeArrowheads="1"/>
          </p:cNvSpPr>
          <p:nvPr>
            <p:ph type="body" idx="1"/>
          </p:nvPr>
        </p:nvSpPr>
        <p:spPr>
          <a:xfrm>
            <a:off x="228600" y="1295400"/>
            <a:ext cx="8763000" cy="1143000"/>
          </a:xfrm>
          <a:noFill/>
        </p:spPr>
        <p:txBody>
          <a:bodyPr/>
          <a:lstStyle/>
          <a:p>
            <a:pPr>
              <a:tabLst>
                <a:tab pos="457200" algn="l"/>
                <a:tab pos="1371600" algn="l"/>
                <a:tab pos="1547813" algn="l"/>
              </a:tabLst>
            </a:pPr>
            <a:r>
              <a:rPr lang="en-US" altLang="en-US" sz="2000" dirty="0">
                <a:latin typeface="Times New Roman" panose="02020603050405020304" pitchFamily="18" charset="0"/>
                <a:cs typeface="Times New Roman" panose="02020603050405020304" pitchFamily="18" charset="0"/>
              </a:rPr>
              <a:t>Reconsider the example involving </a:t>
            </a:r>
            <a:br>
              <a:rPr lang="en-US" altLang="en-US" sz="2000" dirty="0">
                <a:latin typeface="Times New Roman" panose="02020603050405020304" pitchFamily="18" charset="0"/>
                <a:cs typeface="Times New Roman" panose="02020603050405020304" pitchFamily="18" charset="0"/>
              </a:rPr>
            </a:br>
            <a:r>
              <a:rPr lang="en-US" altLang="en-US" sz="2000" i="1" dirty="0">
                <a:latin typeface="Times New Roman" panose="02020603050405020304" pitchFamily="18" charset="0"/>
                <a:cs typeface="Times New Roman" panose="02020603050405020304" pitchFamily="18" charset="0"/>
              </a:rPr>
              <a:t>X</a:t>
            </a:r>
            <a:r>
              <a:rPr lang="en-US" altLang="en-US" sz="2000" dirty="0">
                <a:latin typeface="Times New Roman" panose="02020603050405020304" pitchFamily="18" charset="0"/>
                <a:cs typeface="Times New Roman" panose="02020603050405020304" pitchFamily="18" charset="0"/>
              </a:rPr>
              <a:t> = the proportion of time that a bank’s drive-up facility is busy </a:t>
            </a:r>
          </a:p>
          <a:p>
            <a:pPr>
              <a:tabLst>
                <a:tab pos="457200" algn="l"/>
                <a:tab pos="1371600" algn="l"/>
                <a:tab pos="1547813" algn="l"/>
              </a:tabLst>
            </a:pPr>
            <a:r>
              <a:rPr lang="en-US" altLang="en-US" sz="2000" i="1" dirty="0">
                <a:latin typeface="Times New Roman" panose="02020603050405020304" pitchFamily="18" charset="0"/>
                <a:cs typeface="Times New Roman" panose="02020603050405020304" pitchFamily="18" charset="0"/>
              </a:rPr>
              <a:t>Y </a:t>
            </a:r>
            <a:r>
              <a:rPr lang="en-US" altLang="en-US" sz="2000" dirty="0">
                <a:latin typeface="Times New Roman" panose="02020603050405020304" pitchFamily="18" charset="0"/>
                <a:cs typeface="Times New Roman" panose="02020603050405020304" pitchFamily="18" charset="0"/>
              </a:rPr>
              <a:t>= the analogous proportion for the walk-up window. </a:t>
            </a:r>
          </a:p>
          <a:p>
            <a:pPr>
              <a:tabLst>
                <a:tab pos="457200" algn="l"/>
                <a:tab pos="1371600" algn="l"/>
                <a:tab pos="1547813" algn="l"/>
              </a:tabLst>
            </a:pPr>
            <a:endParaRPr lang="en-US" altLang="en-US" dirty="0">
              <a:latin typeface="Times New Roman" panose="02020603050405020304" pitchFamily="18" charset="0"/>
              <a:cs typeface="Times New Roman" panose="02020603050405020304" pitchFamily="18" charset="0"/>
            </a:endParaRPr>
          </a:p>
          <a:p>
            <a:pPr>
              <a:tabLst>
                <a:tab pos="457200" algn="l"/>
                <a:tab pos="1371600" algn="l"/>
                <a:tab pos="1547813" algn="l"/>
              </a:tabLst>
            </a:pPr>
            <a:endParaRPr lang="en-US" altLang="en-US" dirty="0"/>
          </a:p>
          <a:p>
            <a:pPr>
              <a:tabLst>
                <a:tab pos="457200" algn="l"/>
                <a:tab pos="1371600" algn="l"/>
                <a:tab pos="1547813" algn="l"/>
              </a:tabLst>
            </a:pPr>
            <a:endParaRPr lang="en-US" altLang="en-US" dirty="0"/>
          </a:p>
        </p:txBody>
      </p:sp>
      <p:pic>
        <p:nvPicPr>
          <p:cNvPr id="1689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974" y="5074054"/>
            <a:ext cx="7678737" cy="73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49172CFB-7838-FE49-AFD7-A129FE1080A5}"/>
              </a:ext>
            </a:extLst>
          </p:cNvPr>
          <p:cNvSpPr/>
          <p:nvPr/>
        </p:nvSpPr>
        <p:spPr>
          <a:xfrm>
            <a:off x="228600" y="4150242"/>
            <a:ext cx="6324600" cy="707886"/>
          </a:xfrm>
          <a:prstGeom prst="rect">
            <a:avLst/>
          </a:prstGeom>
        </p:spPr>
        <p:txBody>
          <a:bodyPr wrap="square">
            <a:spAutoFit/>
          </a:bodyPr>
          <a:lstStyle/>
          <a:p>
            <a:pPr>
              <a:tabLst>
                <a:tab pos="457200" algn="l"/>
                <a:tab pos="1371600" algn="l"/>
                <a:tab pos="1547813" algn="l"/>
              </a:tabLst>
            </a:pPr>
            <a:r>
              <a:rPr lang="en-US" altLang="en-US" sz="2000" dirty="0">
                <a:latin typeface="Times New Roman" panose="02020603050405020304" pitchFamily="18" charset="0"/>
                <a:cs typeface="Times New Roman" panose="02020603050405020304" pitchFamily="18" charset="0"/>
              </a:rPr>
              <a:t>Q1) Find the conditional pdf of </a:t>
            </a:r>
            <a:r>
              <a:rPr lang="en-US" altLang="en-US" sz="2000" i="1" dirty="0">
                <a:latin typeface="Times New Roman" panose="02020603050405020304" pitchFamily="18" charset="0"/>
                <a:cs typeface="Times New Roman" panose="02020603050405020304" pitchFamily="18" charset="0"/>
              </a:rPr>
              <a:t>Y </a:t>
            </a:r>
            <a:r>
              <a:rPr lang="en-US" altLang="en-US" sz="2000" dirty="0">
                <a:latin typeface="Times New Roman" panose="02020603050405020304" pitchFamily="18" charset="0"/>
                <a:cs typeface="Times New Roman" panose="02020603050405020304" pitchFamily="18" charset="0"/>
              </a:rPr>
              <a:t>given that </a:t>
            </a:r>
            <a:r>
              <a:rPr lang="en-US" altLang="en-US" sz="2000" i="1" dirty="0">
                <a:latin typeface="Times New Roman" panose="02020603050405020304" pitchFamily="18" charset="0"/>
                <a:cs typeface="Times New Roman" panose="02020603050405020304" pitchFamily="18" charset="0"/>
              </a:rPr>
              <a:t>X </a:t>
            </a:r>
            <a:r>
              <a:rPr lang="en-US" altLang="en-US" sz="2000" dirty="0">
                <a:latin typeface="Times New Roman" panose="02020603050405020304" pitchFamily="18" charset="0"/>
                <a:cs typeface="Times New Roman" panose="02020603050405020304" pitchFamily="18" charset="0"/>
              </a:rPr>
              <a:t>= .8.</a:t>
            </a:r>
          </a:p>
          <a:p>
            <a:pPr>
              <a:tabLst>
                <a:tab pos="457200" algn="l"/>
                <a:tab pos="1371600" algn="l"/>
                <a:tab pos="1547813" algn="l"/>
              </a:tabLst>
            </a:pPr>
            <a:r>
              <a:rPr lang="en-US" altLang="en-US" sz="2000" dirty="0">
                <a:latin typeface="Times New Roman" panose="02020603050405020304" pitchFamily="18" charset="0"/>
                <a:cs typeface="Times New Roman" panose="02020603050405020304" pitchFamily="18" charset="0"/>
              </a:rPr>
              <a:t>Sol:</a:t>
            </a:r>
          </a:p>
        </p:txBody>
      </p:sp>
      <p:pic>
        <p:nvPicPr>
          <p:cNvPr id="6" name="Picture 5">
            <a:extLst>
              <a:ext uri="{FF2B5EF4-FFF2-40B4-BE49-F238E27FC236}">
                <a16:creationId xmlns:a16="http://schemas.microsoft.com/office/drawing/2014/main" id="{968028E6-2561-D542-BA0B-AF35E59F9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558143"/>
            <a:ext cx="5375275" cy="116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8966"/>
                                        </p:tgtEl>
                                        <p:attrNameLst>
                                          <p:attrName>style.visibility</p:attrName>
                                        </p:attrNameLst>
                                      </p:cBhvr>
                                      <p:to>
                                        <p:strVal val="visible"/>
                                      </p:to>
                                    </p:set>
                                    <p:anim calcmode="lin" valueType="num">
                                      <p:cBhvr additive="base">
                                        <p:cTn id="13" dur="500" fill="hold"/>
                                        <p:tgtEl>
                                          <p:spTgt spid="168966"/>
                                        </p:tgtEl>
                                        <p:attrNameLst>
                                          <p:attrName>ppt_x</p:attrName>
                                        </p:attrNameLst>
                                      </p:cBhvr>
                                      <p:tavLst>
                                        <p:tav tm="0">
                                          <p:val>
                                            <p:strVal val="#ppt_x"/>
                                          </p:val>
                                        </p:tav>
                                        <p:tav tm="100000">
                                          <p:val>
                                            <p:strVal val="#ppt_x"/>
                                          </p:val>
                                        </p:tav>
                                      </p:tavLst>
                                    </p:anim>
                                    <p:anim calcmode="lin" valueType="num">
                                      <p:cBhvr additive="base">
                                        <p:cTn id="14" dur="500" fill="hold"/>
                                        <p:tgtEl>
                                          <p:spTgt spid="1689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algn="ctr"/>
            <a:r>
              <a:rPr lang="en-US" altLang="en-US" dirty="0">
                <a:solidFill>
                  <a:srgbClr val="0432FF"/>
                </a:solidFill>
                <a:latin typeface="Garamond" panose="02020404030301010803" pitchFamily="18" charset="0"/>
              </a:rPr>
              <a:t>Example </a:t>
            </a:r>
            <a:r>
              <a:rPr lang="en-US" altLang="en-US" sz="3200" dirty="0">
                <a:latin typeface="Garamond" panose="02020404030301010803" pitchFamily="18" charset="0"/>
              </a:rPr>
              <a:t>cont’d</a:t>
            </a:r>
            <a:endParaRPr lang="en-US" altLang="en-US" sz="3200" i="1" dirty="0">
              <a:latin typeface="Garamond" panose="02020404030301010803" pitchFamily="18" charset="0"/>
            </a:endParaRPr>
          </a:p>
        </p:txBody>
      </p:sp>
      <p:sp>
        <p:nvSpPr>
          <p:cNvPr id="171011" name="Rectangle 3"/>
          <p:cNvSpPr>
            <a:spLocks noGrp="1" noChangeArrowheads="1"/>
          </p:cNvSpPr>
          <p:nvPr>
            <p:ph type="body" idx="1"/>
          </p:nvPr>
        </p:nvSpPr>
        <p:spPr>
          <a:xfrm>
            <a:off x="228600" y="1371600"/>
            <a:ext cx="8763000" cy="5346700"/>
          </a:xfrm>
          <a:noFill/>
        </p:spPr>
        <p:txBody>
          <a:bodyPr/>
          <a:lstStyle/>
          <a:p>
            <a:pPr>
              <a:tabLst>
                <a:tab pos="457200" algn="l"/>
                <a:tab pos="1371600" algn="l"/>
                <a:tab pos="1547813" algn="l"/>
              </a:tabLst>
            </a:pPr>
            <a:r>
              <a:rPr lang="en-US" altLang="en-US" dirty="0">
                <a:latin typeface="Times New Roman" panose="02020603050405020304" pitchFamily="18" charset="0"/>
                <a:cs typeface="Times New Roman" panose="02020603050405020304" pitchFamily="18" charset="0"/>
              </a:rPr>
              <a:t>Q2) What is the probability that the walk-up facility is busy at most  </a:t>
            </a:r>
          </a:p>
          <a:p>
            <a:pPr>
              <a:tabLst>
                <a:tab pos="457200" algn="l"/>
                <a:tab pos="1371600" algn="l"/>
                <a:tab pos="1547813" algn="l"/>
              </a:tabLst>
            </a:pPr>
            <a:r>
              <a:rPr lang="en-US" altLang="en-US" dirty="0">
                <a:latin typeface="Times New Roman" panose="02020603050405020304" pitchFamily="18" charset="0"/>
                <a:cs typeface="Times New Roman" panose="02020603050405020304" pitchFamily="18" charset="0"/>
              </a:rPr>
              <a:t>        half the time given that </a:t>
            </a:r>
            <a:r>
              <a:rPr lang="en-US" altLang="en-US" i="1" dirty="0">
                <a:latin typeface="Times New Roman" panose="02020603050405020304" pitchFamily="18" charset="0"/>
                <a:cs typeface="Times New Roman" panose="02020603050405020304" pitchFamily="18" charset="0"/>
              </a:rPr>
              <a:t>X </a:t>
            </a:r>
            <a:r>
              <a:rPr lang="en-US" altLang="en-US" dirty="0">
                <a:latin typeface="Times New Roman" panose="02020603050405020304" pitchFamily="18" charset="0"/>
                <a:cs typeface="Times New Roman" panose="02020603050405020304" pitchFamily="18" charset="0"/>
              </a:rPr>
              <a:t>= .8?</a:t>
            </a:r>
          </a:p>
          <a:p>
            <a:pPr>
              <a:tabLst>
                <a:tab pos="457200" algn="l"/>
                <a:tab pos="1371600" algn="l"/>
                <a:tab pos="1547813" algn="l"/>
              </a:tabLst>
            </a:pPr>
            <a:r>
              <a:rPr lang="en-US" altLang="en-US" dirty="0">
                <a:latin typeface="Times New Roman" panose="02020603050405020304" pitchFamily="18" charset="0"/>
                <a:cs typeface="Times New Roman" panose="02020603050405020304" pitchFamily="18" charset="0"/>
              </a:rPr>
              <a:t>Sol:</a:t>
            </a:r>
          </a:p>
        </p:txBody>
      </p:sp>
      <p:pic>
        <p:nvPicPr>
          <p:cNvPr id="171013" name="Picture 5"/>
          <p:cNvPicPr>
            <a:picLocks noChangeAspect="1" noChangeArrowheads="1"/>
          </p:cNvPicPr>
          <p:nvPr/>
        </p:nvPicPr>
        <p:blipFill>
          <a:blip r:embed="rId2">
            <a:extLst>
              <a:ext uri="{28A0092B-C50C-407E-A947-70E740481C1C}">
                <a14:useLocalDpi xmlns:a14="http://schemas.microsoft.com/office/drawing/2010/main" val="0"/>
              </a:ext>
            </a:extLst>
          </a:blip>
          <a:srcRect r="46240" b="-24945"/>
          <a:stretch>
            <a:fillRect/>
          </a:stretch>
        </p:blipFill>
        <p:spPr bwMode="auto">
          <a:xfrm>
            <a:off x="1143000" y="2525486"/>
            <a:ext cx="4368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1014" name="Picture 6"/>
          <p:cNvPicPr>
            <a:picLocks noChangeAspect="1" noChangeArrowheads="1"/>
          </p:cNvPicPr>
          <p:nvPr/>
        </p:nvPicPr>
        <p:blipFill>
          <a:blip r:embed="rId2">
            <a:extLst>
              <a:ext uri="{28A0092B-C50C-407E-A947-70E740481C1C}">
                <a14:useLocalDpi xmlns:a14="http://schemas.microsoft.com/office/drawing/2010/main" val="0"/>
              </a:ext>
            </a:extLst>
          </a:blip>
          <a:srcRect l="53760" r="10608" b="-4121"/>
          <a:stretch>
            <a:fillRect/>
          </a:stretch>
        </p:blipFill>
        <p:spPr bwMode="auto">
          <a:xfrm>
            <a:off x="3267756" y="3439886"/>
            <a:ext cx="2895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1015" name="Picture 7"/>
          <p:cNvPicPr>
            <a:picLocks noChangeAspect="1" noChangeArrowheads="1"/>
          </p:cNvPicPr>
          <p:nvPr/>
        </p:nvPicPr>
        <p:blipFill>
          <a:blip r:embed="rId2">
            <a:extLst>
              <a:ext uri="{28A0092B-C50C-407E-A947-70E740481C1C}">
                <a14:useLocalDpi xmlns:a14="http://schemas.microsoft.com/office/drawing/2010/main" val="0"/>
              </a:ext>
            </a:extLst>
          </a:blip>
          <a:srcRect l="89392" b="-14534"/>
          <a:stretch>
            <a:fillRect/>
          </a:stretch>
        </p:blipFill>
        <p:spPr bwMode="auto">
          <a:xfrm>
            <a:off x="6284458" y="3439886"/>
            <a:ext cx="86201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1011">
                                            <p:txEl>
                                              <p:pRg st="2" end="2"/>
                                            </p:txEl>
                                          </p:spTgt>
                                        </p:tgtEl>
                                        <p:attrNameLst>
                                          <p:attrName>style.visibility</p:attrName>
                                        </p:attrNameLst>
                                      </p:cBhvr>
                                      <p:to>
                                        <p:strVal val="visible"/>
                                      </p:to>
                                    </p:set>
                                    <p:anim calcmode="lin" valueType="num">
                                      <p:cBhvr additive="base">
                                        <p:cTn id="7" dur="500" fill="hold"/>
                                        <p:tgtEl>
                                          <p:spTgt spid="17101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10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1013"/>
                                        </p:tgtEl>
                                        <p:attrNameLst>
                                          <p:attrName>style.visibility</p:attrName>
                                        </p:attrNameLst>
                                      </p:cBhvr>
                                      <p:to>
                                        <p:strVal val="visible"/>
                                      </p:to>
                                    </p:set>
                                    <p:anim calcmode="lin" valueType="num">
                                      <p:cBhvr additive="base">
                                        <p:cTn id="13" dur="500" fill="hold"/>
                                        <p:tgtEl>
                                          <p:spTgt spid="171013"/>
                                        </p:tgtEl>
                                        <p:attrNameLst>
                                          <p:attrName>ppt_x</p:attrName>
                                        </p:attrNameLst>
                                      </p:cBhvr>
                                      <p:tavLst>
                                        <p:tav tm="0">
                                          <p:val>
                                            <p:strVal val="#ppt_x"/>
                                          </p:val>
                                        </p:tav>
                                        <p:tav tm="100000">
                                          <p:val>
                                            <p:strVal val="#ppt_x"/>
                                          </p:val>
                                        </p:tav>
                                      </p:tavLst>
                                    </p:anim>
                                    <p:anim calcmode="lin" valueType="num">
                                      <p:cBhvr additive="base">
                                        <p:cTn id="14" dur="500" fill="hold"/>
                                        <p:tgtEl>
                                          <p:spTgt spid="1710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1014"/>
                                        </p:tgtEl>
                                        <p:attrNameLst>
                                          <p:attrName>style.visibility</p:attrName>
                                        </p:attrNameLst>
                                      </p:cBhvr>
                                      <p:to>
                                        <p:strVal val="visible"/>
                                      </p:to>
                                    </p:set>
                                    <p:anim calcmode="lin" valueType="num">
                                      <p:cBhvr additive="base">
                                        <p:cTn id="19" dur="500" fill="hold"/>
                                        <p:tgtEl>
                                          <p:spTgt spid="171014"/>
                                        </p:tgtEl>
                                        <p:attrNameLst>
                                          <p:attrName>ppt_x</p:attrName>
                                        </p:attrNameLst>
                                      </p:cBhvr>
                                      <p:tavLst>
                                        <p:tav tm="0">
                                          <p:val>
                                            <p:strVal val="#ppt_x"/>
                                          </p:val>
                                        </p:tav>
                                        <p:tav tm="100000">
                                          <p:val>
                                            <p:strVal val="#ppt_x"/>
                                          </p:val>
                                        </p:tav>
                                      </p:tavLst>
                                    </p:anim>
                                    <p:anim calcmode="lin" valueType="num">
                                      <p:cBhvr additive="base">
                                        <p:cTn id="20" dur="500" fill="hold"/>
                                        <p:tgtEl>
                                          <p:spTgt spid="1710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1015"/>
                                        </p:tgtEl>
                                        <p:attrNameLst>
                                          <p:attrName>style.visibility</p:attrName>
                                        </p:attrNameLst>
                                      </p:cBhvr>
                                      <p:to>
                                        <p:strVal val="visible"/>
                                      </p:to>
                                    </p:set>
                                    <p:anim calcmode="lin" valueType="num">
                                      <p:cBhvr additive="base">
                                        <p:cTn id="25" dur="500" fill="hold"/>
                                        <p:tgtEl>
                                          <p:spTgt spid="171015"/>
                                        </p:tgtEl>
                                        <p:attrNameLst>
                                          <p:attrName>ppt_x</p:attrName>
                                        </p:attrNameLst>
                                      </p:cBhvr>
                                      <p:tavLst>
                                        <p:tav tm="0">
                                          <p:val>
                                            <p:strVal val="#ppt_x"/>
                                          </p:val>
                                        </p:tav>
                                        <p:tav tm="100000">
                                          <p:val>
                                            <p:strVal val="#ppt_x"/>
                                          </p:val>
                                        </p:tav>
                                      </p:tavLst>
                                    </p:anim>
                                    <p:anim calcmode="lin" valueType="num">
                                      <p:cBhvr additive="base">
                                        <p:cTn id="26" dur="500" fill="hold"/>
                                        <p:tgtEl>
                                          <p:spTgt spid="1710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D215-F811-6644-A128-B68C0932CEF4}"/>
              </a:ext>
            </a:extLst>
          </p:cNvPr>
          <p:cNvSpPr>
            <a:spLocks noGrp="1"/>
          </p:cNvSpPr>
          <p:nvPr>
            <p:ph type="title"/>
          </p:nvPr>
        </p:nvSpPr>
        <p:spPr/>
        <p:txBody>
          <a:bodyPr/>
          <a:lstStyle/>
          <a:p>
            <a:r>
              <a:rPr lang="en-US" dirty="0">
                <a:solidFill>
                  <a:srgbClr val="0432FF"/>
                </a:solidFill>
                <a:latin typeface="Garamond" panose="02020404030301010803" pitchFamily="18" charset="0"/>
              </a:rPr>
              <a:t>OBJECTIVES</a:t>
            </a:r>
          </a:p>
        </p:txBody>
      </p:sp>
      <p:sp>
        <p:nvSpPr>
          <p:cNvPr id="3" name="Content Placeholder 2">
            <a:extLst>
              <a:ext uri="{FF2B5EF4-FFF2-40B4-BE49-F238E27FC236}">
                <a16:creationId xmlns:a16="http://schemas.microsoft.com/office/drawing/2014/main" id="{1913E6E1-AC6F-544C-83FA-6EF02FA91955}"/>
              </a:ext>
            </a:extLst>
          </p:cNvPr>
          <p:cNvSpPr>
            <a:spLocks noGrp="1"/>
          </p:cNvSpPr>
          <p:nvPr>
            <p:ph idx="1"/>
          </p:nvPr>
        </p:nvSpPr>
        <p:spPr/>
        <p:txBody>
          <a:bodyPr/>
          <a:lstStyle/>
          <a:p>
            <a:pPr marL="342900" indent="-342900">
              <a:buFont typeface="Wingdings" pitchFamily="2" charset="2"/>
              <a:buChar char="Ø"/>
            </a:pPr>
            <a:r>
              <a:rPr lang="en-US" dirty="0">
                <a:latin typeface="Times New Roman" panose="02020603050405020304" pitchFamily="18" charset="0"/>
                <a:cs typeface="Times New Roman" panose="02020603050405020304" pitchFamily="18" charset="0"/>
              </a:rPr>
              <a:t>Independent Random Variables</a:t>
            </a:r>
          </a:p>
          <a:p>
            <a:pPr marL="342900" indent="-342900">
              <a:buFont typeface="Wingdings" pitchFamily="2" charset="2"/>
              <a:buChar char="Ø"/>
            </a:pPr>
            <a:r>
              <a:rPr lang="en-US" dirty="0">
                <a:latin typeface="Times New Roman" panose="02020603050405020304" pitchFamily="18" charset="0"/>
                <a:cs typeface="Times New Roman" panose="02020603050405020304" pitchFamily="18" charset="0"/>
              </a:rPr>
              <a:t>Conditional Distributions</a:t>
            </a:r>
          </a:p>
          <a:p>
            <a:endParaRPr lang="en-US" dirty="0">
              <a:latin typeface="Times New Roman" panose="02020603050405020304" pitchFamily="18" charset="0"/>
              <a:cs typeface="Times New Roman" panose="02020603050405020304" pitchFamily="18" charset="0"/>
            </a:endParaRPr>
          </a:p>
          <a:p>
            <a:pPr marL="342900" indent="-342900">
              <a:buFont typeface="Wingdings"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71742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458787" y="2743200"/>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4000" b="1" dirty="0">
                <a:solidFill>
                  <a:srgbClr val="0432FF"/>
                </a:solidFill>
                <a:latin typeface="Garamond" panose="02020404030301010803" pitchFamily="18" charset="0"/>
              </a:rPr>
              <a:t>Independent Random Variables</a:t>
            </a:r>
          </a:p>
        </p:txBody>
      </p:sp>
    </p:spTree>
    <p:extLst>
      <p:ext uri="{BB962C8B-B14F-4D97-AF65-F5344CB8AC3E}">
        <p14:creationId xmlns:p14="http://schemas.microsoft.com/office/powerpoint/2010/main" val="247395730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546100" y="0"/>
            <a:ext cx="8229600" cy="1143000"/>
          </a:xfrm>
          <a:noFill/>
        </p:spPr>
        <p:txBody>
          <a:bodyPr/>
          <a:lstStyle/>
          <a:p>
            <a:pPr algn="ctr"/>
            <a:r>
              <a:rPr lang="en-US" altLang="en-US" dirty="0">
                <a:solidFill>
                  <a:srgbClr val="0432FF"/>
                </a:solidFill>
                <a:latin typeface="Garamond" panose="02020404030301010803" pitchFamily="18" charset="0"/>
              </a:rPr>
              <a:t>Independent Random Variables</a:t>
            </a:r>
          </a:p>
        </p:txBody>
      </p:sp>
      <p:sp>
        <p:nvSpPr>
          <p:cNvPr id="151555" name="Rectangle 3"/>
          <p:cNvSpPr>
            <a:spLocks noGrp="1" noChangeArrowheads="1"/>
          </p:cNvSpPr>
          <p:nvPr>
            <p:ph type="body" idx="1"/>
          </p:nvPr>
        </p:nvSpPr>
        <p:spPr>
          <a:xfrm>
            <a:off x="304800" y="1143000"/>
            <a:ext cx="8610600" cy="1905000"/>
          </a:xfrm>
          <a:noFill/>
        </p:spPr>
        <p:txBody>
          <a:bodyPr/>
          <a:lstStyle/>
          <a:p>
            <a:pPr>
              <a:tabLst>
                <a:tab pos="457200" algn="l"/>
                <a:tab pos="1371600" algn="l"/>
                <a:tab pos="1547813" algn="l"/>
              </a:tabLst>
            </a:pPr>
            <a:r>
              <a:rPr lang="en-US" altLang="en-US" dirty="0">
                <a:latin typeface="Times New Roman" panose="02020603050405020304" pitchFamily="18" charset="0"/>
                <a:cs typeface="Times New Roman" panose="02020603050405020304" pitchFamily="18" charset="0"/>
              </a:rPr>
              <a:t>In Chapter 2, we pointed out that one way of defining independence of two events is via the condition </a:t>
            </a:r>
            <a:endParaRPr lang="en-US" altLang="en-US" i="1" dirty="0">
              <a:latin typeface="Times New Roman" panose="02020603050405020304" pitchFamily="18" charset="0"/>
              <a:cs typeface="Times New Roman" panose="02020603050405020304" pitchFamily="18" charset="0"/>
            </a:endParaRPr>
          </a:p>
          <a:p>
            <a:pPr>
              <a:tabLst>
                <a:tab pos="457200" algn="l"/>
                <a:tab pos="1371600" algn="l"/>
                <a:tab pos="1547813" algn="l"/>
              </a:tabLst>
            </a:pPr>
            <a:r>
              <a:rPr lang="en-US" altLang="en-US" i="1" dirty="0">
                <a:latin typeface="Times New Roman" panose="02020603050405020304" pitchFamily="18" charset="0"/>
                <a:cs typeface="Times New Roman" panose="02020603050405020304" pitchFamily="18" charset="0"/>
              </a:rPr>
              <a:t>                                   P</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A </a:t>
            </a:r>
            <a:r>
              <a:rPr lang="en-US" altLang="en-US"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B</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anose="02020603050405020304" pitchFamily="18" charset="0"/>
                <a:cs typeface="Times New Roman" panose="02020603050405020304" pitchFamily="18" charset="0"/>
              </a:rPr>
              <a:t>P</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A</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Wingdings 2" panose="05020102010507070707" pitchFamily="18" charset="2"/>
              </a:rPr>
              <a:t></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P</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B</a:t>
            </a:r>
            <a:r>
              <a:rPr lang="en-US" altLang="en-US" dirty="0">
                <a:latin typeface="Times New Roman" panose="02020603050405020304" pitchFamily="18" charset="0"/>
                <a:cs typeface="Times New Roman" panose="02020603050405020304" pitchFamily="18" charset="0"/>
              </a:rPr>
              <a:t>).</a:t>
            </a:r>
          </a:p>
          <a:p>
            <a:pPr>
              <a:tabLst>
                <a:tab pos="457200" algn="l"/>
                <a:tab pos="1371600" algn="l"/>
                <a:tab pos="1547813" algn="l"/>
              </a:tabLst>
            </a:pPr>
            <a:r>
              <a:rPr lang="en-US" altLang="en-US" dirty="0">
                <a:latin typeface="Times New Roman" panose="02020603050405020304" pitchFamily="18" charset="0"/>
                <a:cs typeface="Times New Roman" panose="02020603050405020304" pitchFamily="18" charset="0"/>
              </a:rPr>
              <a:t>Here is an analogous definition for the independence of two rv’s.</a:t>
            </a:r>
          </a:p>
          <a:p>
            <a:pPr>
              <a:tabLst>
                <a:tab pos="457200" algn="l"/>
                <a:tab pos="1371600" algn="l"/>
                <a:tab pos="1547813" algn="l"/>
              </a:tabLst>
            </a:pPr>
            <a:endParaRPr lang="en-US" altLang="en-US" sz="1800" dirty="0"/>
          </a:p>
          <a:p>
            <a:pPr>
              <a:tabLst>
                <a:tab pos="457200" algn="l"/>
                <a:tab pos="1371600" algn="l"/>
                <a:tab pos="1547813" algn="l"/>
              </a:tabLst>
            </a:pPr>
            <a:endParaRPr lang="en-US" altLang="en-US"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895600"/>
            <a:ext cx="8127999" cy="3583964"/>
          </a:xfrm>
          <a:prstGeom prst="rect">
            <a:avLst/>
          </a:prstGeom>
        </p:spPr>
      </p:pic>
    </p:spTree>
    <p:extLst>
      <p:ext uri="{BB962C8B-B14F-4D97-AF65-F5344CB8AC3E}">
        <p14:creationId xmlns:p14="http://schemas.microsoft.com/office/powerpoint/2010/main" val="2467413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1555">
                                            <p:txEl>
                                              <p:pRg st="2" end="2"/>
                                            </p:txEl>
                                          </p:spTgt>
                                        </p:tgtEl>
                                        <p:attrNameLst>
                                          <p:attrName>style.visibility</p:attrName>
                                        </p:attrNameLst>
                                      </p:cBhvr>
                                      <p:to>
                                        <p:strVal val="visible"/>
                                      </p:to>
                                    </p:set>
                                    <p:anim calcmode="lin" valueType="num">
                                      <p:cBhvr additive="base">
                                        <p:cTn id="7" dur="500" fill="hold"/>
                                        <p:tgtEl>
                                          <p:spTgt spid="15155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1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noFill/>
        </p:spPr>
        <p:txBody>
          <a:bodyPr/>
          <a:lstStyle/>
          <a:p>
            <a:pPr algn="ctr"/>
            <a:r>
              <a:rPr lang="en-US" altLang="en-US" dirty="0">
                <a:solidFill>
                  <a:srgbClr val="0432FF"/>
                </a:solidFill>
                <a:latin typeface="Garamond" panose="02020404030301010803" pitchFamily="18" charset="0"/>
              </a:rPr>
              <a:t>Independent Random Variables</a:t>
            </a:r>
          </a:p>
        </p:txBody>
      </p:sp>
      <p:sp>
        <p:nvSpPr>
          <p:cNvPr id="152579" name="Rectangle 3"/>
          <p:cNvSpPr>
            <a:spLocks noGrp="1" noChangeArrowheads="1"/>
          </p:cNvSpPr>
          <p:nvPr>
            <p:ph type="body" idx="1"/>
          </p:nvPr>
        </p:nvSpPr>
        <p:spPr>
          <a:xfrm>
            <a:off x="457200" y="1462088"/>
            <a:ext cx="8229600" cy="4710112"/>
          </a:xfrm>
          <a:noFill/>
        </p:spPr>
        <p:txBody>
          <a:bodyPr/>
          <a:lstStyle/>
          <a:p>
            <a:pPr marL="342900" indent="-342900">
              <a:buFont typeface="Wingdings" pitchFamily="2" charset="2"/>
              <a:buChar char="Ø"/>
              <a:tabLst>
                <a:tab pos="457200" algn="l"/>
                <a:tab pos="1371600" algn="l"/>
                <a:tab pos="1547813" algn="l"/>
              </a:tabLst>
            </a:pPr>
            <a:r>
              <a:rPr lang="en-US" altLang="en-US" dirty="0">
                <a:latin typeface="Times New Roman" panose="02020603050405020304" pitchFamily="18" charset="0"/>
                <a:cs typeface="Times New Roman" panose="02020603050405020304" pitchFamily="18" charset="0"/>
              </a:rPr>
              <a:t>The definition says that two variables are independent if their joint pmf or pdf is the product of the two marginal pmf’s or pdf’s.</a:t>
            </a:r>
          </a:p>
          <a:p>
            <a:pPr marL="342900" indent="-342900">
              <a:buFont typeface="Wingdings" pitchFamily="2" charset="2"/>
              <a:buChar char="Ø"/>
              <a:tabLst>
                <a:tab pos="457200" algn="l"/>
                <a:tab pos="1371600" algn="l"/>
                <a:tab pos="1547813" algn="l"/>
              </a:tabLst>
            </a:pPr>
            <a:r>
              <a:rPr lang="en-US" altLang="en-US" dirty="0">
                <a:latin typeface="Times New Roman" panose="02020603050405020304" pitchFamily="18" charset="0"/>
                <a:cs typeface="Times New Roman" panose="02020603050405020304" pitchFamily="18" charset="0"/>
              </a:rPr>
              <a:t>Intuitively, independence says that knowing the value of one of the variables does not provide additional information about what the value of the other variable might be.</a:t>
            </a:r>
          </a:p>
          <a:p>
            <a:pPr marL="342900" indent="-342900">
              <a:buFont typeface="Wingdings" pitchFamily="2" charset="2"/>
              <a:buChar char="Ø"/>
              <a:tabLst>
                <a:tab pos="457200" algn="l"/>
                <a:tab pos="1371600" algn="l"/>
                <a:tab pos="1547813" algn="l"/>
              </a:tabLst>
            </a:pPr>
            <a:r>
              <a:rPr lang="en-US" altLang="en-US" dirty="0">
                <a:latin typeface="Times New Roman" panose="02020603050405020304" pitchFamily="18" charset="0"/>
                <a:cs typeface="Times New Roman" panose="02020603050405020304" pitchFamily="18" charset="0"/>
              </a:rPr>
              <a:t>Independence of two random variables is most useful when the description of the experiment under study suggests that </a:t>
            </a:r>
            <a:r>
              <a:rPr lang="en-US" altLang="en-US" i="1" dirty="0">
                <a:latin typeface="Times New Roman" panose="02020603050405020304" pitchFamily="18" charset="0"/>
                <a:cs typeface="Times New Roman" panose="02020603050405020304" pitchFamily="18" charset="0"/>
              </a:rPr>
              <a:t>X </a:t>
            </a:r>
            <a:r>
              <a:rPr lang="en-US" altLang="en-US" dirty="0">
                <a:latin typeface="Times New Roman" panose="02020603050405020304" pitchFamily="18" charset="0"/>
                <a:cs typeface="Times New Roman" panose="02020603050405020304" pitchFamily="18" charset="0"/>
              </a:rPr>
              <a:t>and </a:t>
            </a:r>
            <a:r>
              <a:rPr lang="en-US" altLang="en-US" i="1" dirty="0">
                <a:latin typeface="Times New Roman" panose="02020603050405020304" pitchFamily="18" charset="0"/>
                <a:cs typeface="Times New Roman" panose="02020603050405020304" pitchFamily="18" charset="0"/>
              </a:rPr>
              <a:t>Y </a:t>
            </a:r>
            <a:r>
              <a:rPr lang="en-US" altLang="en-US" dirty="0">
                <a:latin typeface="Times New Roman" panose="02020603050405020304" pitchFamily="18" charset="0"/>
                <a:cs typeface="Times New Roman" panose="02020603050405020304" pitchFamily="18" charset="0"/>
              </a:rPr>
              <a:t>have no effect on one another.</a:t>
            </a:r>
          </a:p>
          <a:p>
            <a:pPr marL="342900" indent="-342900">
              <a:buFont typeface="Wingdings" pitchFamily="2" charset="2"/>
              <a:buChar char="Ø"/>
              <a:tabLst>
                <a:tab pos="457200" algn="l"/>
                <a:tab pos="1371600" algn="l"/>
                <a:tab pos="1547813" algn="l"/>
              </a:tabLst>
            </a:pPr>
            <a:r>
              <a:rPr lang="en-US" altLang="en-US" dirty="0">
                <a:latin typeface="Times New Roman" panose="02020603050405020304" pitchFamily="18" charset="0"/>
                <a:cs typeface="Times New Roman" panose="02020603050405020304" pitchFamily="18" charset="0"/>
              </a:rPr>
              <a:t>Then once the marginal pmf’s or pdf’s have been specified, the joint pmf or pdf is simply the product of the two marginal functions. It follows that</a:t>
            </a:r>
          </a:p>
          <a:p>
            <a:pPr algn="ctr">
              <a:tabLst>
                <a:tab pos="457200" algn="l"/>
                <a:tab pos="1371600" algn="l"/>
                <a:tab pos="1547813" algn="l"/>
              </a:tabLst>
            </a:pPr>
            <a:r>
              <a:rPr lang="en-US" altLang="en-US" i="1" dirty="0">
                <a:latin typeface="Times New Roman" panose="02020603050405020304" pitchFamily="18" charset="0"/>
                <a:cs typeface="Times New Roman" panose="02020603050405020304" pitchFamily="18" charset="0"/>
              </a:rPr>
              <a:t>P</a:t>
            </a:r>
            <a:r>
              <a:rPr lang="en-US" altLang="en-US" sz="400" i="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a </a:t>
            </a:r>
            <a:r>
              <a:rPr lang="en-US" altLang="en-US"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X </a:t>
            </a:r>
            <a:r>
              <a:rPr lang="en-US" altLang="en-US"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b</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 c </a:t>
            </a:r>
            <a:r>
              <a:rPr lang="en-US" altLang="en-US"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Y </a:t>
            </a:r>
            <a:r>
              <a:rPr lang="en-US" altLang="en-US"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d</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anose="02020603050405020304" pitchFamily="18" charset="0"/>
                <a:cs typeface="Times New Roman" panose="02020603050405020304" pitchFamily="18" charset="0"/>
              </a:rPr>
              <a:t>P</a:t>
            </a:r>
            <a:r>
              <a:rPr lang="en-US" altLang="en-US" sz="400" i="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a </a:t>
            </a:r>
            <a:r>
              <a:rPr lang="en-US" altLang="en-US"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X </a:t>
            </a:r>
            <a:r>
              <a:rPr lang="en-US" altLang="en-US"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b</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sym typeface="Wingdings 2" panose="05020102010507070707" pitchFamily="18" charset="2"/>
              </a:rPr>
              <a:t></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P</a:t>
            </a:r>
            <a:r>
              <a:rPr lang="en-US" altLang="en-US" sz="400" i="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c </a:t>
            </a:r>
            <a:r>
              <a:rPr lang="en-US" altLang="en-US"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Y </a:t>
            </a:r>
            <a:r>
              <a:rPr lang="en-US" altLang="en-US"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d</a:t>
            </a:r>
            <a:r>
              <a:rPr lang="en-US" altLang="en-US" dirty="0">
                <a:latin typeface="Times New Roman" panose="02020603050405020304" pitchFamily="18" charset="0"/>
                <a:cs typeface="Times New Roman" panose="02020603050405020304" pitchFamily="18" charset="0"/>
              </a:rPr>
              <a:t>)</a:t>
            </a:r>
          </a:p>
          <a:p>
            <a:pPr marL="342900" indent="-342900">
              <a:buFont typeface="Wingdings" pitchFamily="2" charset="2"/>
              <a:buChar char="Ø"/>
              <a:tabLst>
                <a:tab pos="457200" algn="l"/>
                <a:tab pos="1371600" algn="l"/>
                <a:tab pos="1547813" algn="l"/>
              </a:tabLst>
            </a:pPr>
            <a:endParaRPr lang="en-US" altLang="en-US" dirty="0"/>
          </a:p>
          <a:p>
            <a:pPr>
              <a:tabLst>
                <a:tab pos="457200" algn="l"/>
                <a:tab pos="1371600" algn="l"/>
                <a:tab pos="1547813" algn="l"/>
              </a:tabLst>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2423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2579">
                                            <p:txEl>
                                              <p:pRg st="1" end="1"/>
                                            </p:txEl>
                                          </p:spTgt>
                                        </p:tgtEl>
                                        <p:attrNameLst>
                                          <p:attrName>style.visibility</p:attrName>
                                        </p:attrNameLst>
                                      </p:cBhvr>
                                      <p:to>
                                        <p:strVal val="visible"/>
                                      </p:to>
                                    </p:set>
                                    <p:anim calcmode="lin" valueType="num">
                                      <p:cBhvr additive="base">
                                        <p:cTn id="7" dur="500" fill="hold"/>
                                        <p:tgtEl>
                                          <p:spTgt spid="1525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2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2579">
                                            <p:txEl>
                                              <p:pRg st="2" end="2"/>
                                            </p:txEl>
                                          </p:spTgt>
                                        </p:tgtEl>
                                        <p:attrNameLst>
                                          <p:attrName>style.visibility</p:attrName>
                                        </p:attrNameLst>
                                      </p:cBhvr>
                                      <p:to>
                                        <p:strVal val="visible"/>
                                      </p:to>
                                    </p:set>
                                    <p:anim calcmode="lin" valueType="num">
                                      <p:cBhvr additive="base">
                                        <p:cTn id="13" dur="500" fill="hold"/>
                                        <p:tgtEl>
                                          <p:spTgt spid="15257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25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2579">
                                            <p:txEl>
                                              <p:pRg st="3" end="3"/>
                                            </p:txEl>
                                          </p:spTgt>
                                        </p:tgtEl>
                                        <p:attrNameLst>
                                          <p:attrName>style.visibility</p:attrName>
                                        </p:attrNameLst>
                                      </p:cBhvr>
                                      <p:to>
                                        <p:strVal val="visible"/>
                                      </p:to>
                                    </p:set>
                                    <p:anim calcmode="lin" valueType="num">
                                      <p:cBhvr additive="base">
                                        <p:cTn id="19" dur="500" fill="hold"/>
                                        <p:tgtEl>
                                          <p:spTgt spid="15257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25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2579">
                                            <p:txEl>
                                              <p:pRg st="4" end="4"/>
                                            </p:txEl>
                                          </p:spTgt>
                                        </p:tgtEl>
                                        <p:attrNameLst>
                                          <p:attrName>style.visibility</p:attrName>
                                        </p:attrNameLst>
                                      </p:cBhvr>
                                      <p:to>
                                        <p:strVal val="visible"/>
                                      </p:to>
                                    </p:set>
                                    <p:anim calcmode="lin" valueType="num">
                                      <p:cBhvr additive="base">
                                        <p:cTn id="25" dur="500" fill="hold"/>
                                        <p:tgtEl>
                                          <p:spTgt spid="15257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257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322943" y="-76200"/>
            <a:ext cx="8229600" cy="1143000"/>
          </a:xfrm>
        </p:spPr>
        <p:txBody>
          <a:bodyPr/>
          <a:lstStyle/>
          <a:p>
            <a:pPr algn="ctr"/>
            <a:r>
              <a:rPr lang="en-US" altLang="en-US" dirty="0">
                <a:solidFill>
                  <a:srgbClr val="0432FF"/>
                </a:solidFill>
                <a:latin typeface="Garamond" panose="02020404030301010803" pitchFamily="18" charset="0"/>
              </a:rPr>
              <a:t>Example </a:t>
            </a:r>
            <a:endParaRPr lang="en-US" altLang="en-US" i="1" dirty="0">
              <a:solidFill>
                <a:srgbClr val="0432FF"/>
              </a:solidFill>
              <a:latin typeface="Garamond" panose="02020404030301010803" pitchFamily="18" charset="0"/>
            </a:endParaRPr>
          </a:p>
        </p:txBody>
      </p:sp>
      <p:sp>
        <p:nvSpPr>
          <p:cNvPr id="153603" name="Rectangle 3"/>
          <p:cNvSpPr>
            <a:spLocks noGrp="1" noChangeArrowheads="1"/>
          </p:cNvSpPr>
          <p:nvPr>
            <p:ph type="body" idx="1"/>
          </p:nvPr>
        </p:nvSpPr>
        <p:spPr>
          <a:xfrm>
            <a:off x="161470" y="2895600"/>
            <a:ext cx="8821057" cy="3432048"/>
          </a:xfrm>
          <a:noFill/>
        </p:spPr>
        <p:txBody>
          <a:bodyPr/>
          <a:lstStyle/>
          <a:p>
            <a:r>
              <a:rPr lang="en-US" sz="2000" i="1" dirty="0">
                <a:latin typeface="Times New Roman" panose="02020603050405020304" pitchFamily="18" charset="0"/>
                <a:cs typeface="Times New Roman" panose="02020603050405020304" pitchFamily="18" charset="0"/>
              </a:rPr>
              <a:t>X =</a:t>
            </a:r>
            <a:r>
              <a:rPr lang="en-US" sz="2000" dirty="0">
                <a:latin typeface="Times New Roman" panose="02020603050405020304" pitchFamily="18" charset="0"/>
                <a:cs typeface="Times New Roman" panose="02020603050405020304" pitchFamily="18" charset="0"/>
              </a:rPr>
              <a:t>the amount of the auto policy deductible and </a:t>
            </a:r>
          </a:p>
          <a:p>
            <a:r>
              <a:rPr lang="en-US" sz="2000" i="1" dirty="0">
                <a:latin typeface="Times New Roman" panose="02020603050405020304" pitchFamily="18" charset="0"/>
                <a:cs typeface="Times New Roman" panose="02020603050405020304" pitchFamily="18" charset="0"/>
              </a:rPr>
              <a:t>Y </a:t>
            </a:r>
            <a:r>
              <a:rPr lang="en-US" sz="2000" dirty="0">
                <a:latin typeface="Times New Roman" panose="02020603050405020304" pitchFamily="18" charset="0"/>
                <a:cs typeface="Times New Roman" panose="02020603050405020304" pitchFamily="18" charset="0"/>
              </a:rPr>
              <a:t>= the amount of the homeowner policy deductible</a:t>
            </a:r>
            <a:endParaRPr lang="en-US" altLang="en-US" sz="2000" dirty="0">
              <a:latin typeface="Times New Roman" panose="02020603050405020304" pitchFamily="18" charset="0"/>
              <a:cs typeface="Times New Roman" panose="02020603050405020304" pitchFamily="18" charset="0"/>
            </a:endParaRPr>
          </a:p>
          <a:p>
            <a:pPr algn="ctr">
              <a:tabLst>
                <a:tab pos="457200" algn="l"/>
                <a:tab pos="1371600" algn="l"/>
                <a:tab pos="1547813" algn="l"/>
              </a:tabLst>
            </a:pPr>
            <a:endParaRPr lang="en-US" altLang="en-US" sz="2000" i="1" dirty="0">
              <a:latin typeface="Times New Roman" panose="02020603050405020304" pitchFamily="18" charset="0"/>
              <a:cs typeface="Times New Roman" panose="02020603050405020304" pitchFamily="18" charset="0"/>
            </a:endParaRPr>
          </a:p>
          <a:p>
            <a:pPr algn="ctr">
              <a:tabLst>
                <a:tab pos="457200" algn="l"/>
                <a:tab pos="1371600" algn="l"/>
                <a:tab pos="1547813" algn="l"/>
              </a:tabLst>
            </a:pPr>
            <a:r>
              <a:rPr lang="en-US" altLang="en-US" sz="2000" i="1" dirty="0">
                <a:latin typeface="Times New Roman" panose="02020603050405020304" pitchFamily="18" charset="0"/>
                <a:cs typeface="Times New Roman" panose="02020603050405020304" pitchFamily="18" charset="0"/>
              </a:rPr>
              <a:t>p</a:t>
            </a:r>
            <a:r>
              <a:rPr lang="en-US" altLang="en-US" sz="2000" dirty="0">
                <a:latin typeface="Times New Roman" panose="02020603050405020304" pitchFamily="18" charset="0"/>
                <a:cs typeface="Times New Roman" panose="02020603050405020304" pitchFamily="18" charset="0"/>
              </a:rPr>
              <a:t>(1000, 5000) = .05 </a:t>
            </a:r>
            <a:r>
              <a:rPr lang="en-US" altLang="en-US"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000" dirty="0">
                <a:latin typeface="Times New Roman" panose="02020603050405020304" pitchFamily="18" charset="0"/>
                <a:cs typeface="Times New Roman" panose="02020603050405020304" pitchFamily="18" charset="0"/>
              </a:rPr>
              <a:t> (.25)(.10) = </a:t>
            </a:r>
            <a:r>
              <a:rPr lang="en-US" altLang="en-US" sz="2000" i="1" dirty="0">
                <a:latin typeface="Times New Roman" panose="02020603050405020304" pitchFamily="18" charset="0"/>
                <a:cs typeface="Times New Roman" panose="02020603050405020304" pitchFamily="18" charset="0"/>
              </a:rPr>
              <a:t>p</a:t>
            </a:r>
            <a:r>
              <a:rPr lang="en-US" altLang="en-US" sz="2000" i="1" baseline="-25000" dirty="0">
                <a:latin typeface="Times New Roman" panose="02020603050405020304" pitchFamily="18" charset="0"/>
                <a:cs typeface="Times New Roman" panose="02020603050405020304" pitchFamily="18" charset="0"/>
              </a:rPr>
              <a:t>X</a:t>
            </a:r>
            <a:r>
              <a:rPr lang="en-US" altLang="en-US" sz="2000" dirty="0">
                <a:latin typeface="Times New Roman" panose="02020603050405020304" pitchFamily="18" charset="0"/>
                <a:cs typeface="Times New Roman" panose="02020603050405020304" pitchFamily="18" charset="0"/>
              </a:rPr>
              <a:t>(1000) </a:t>
            </a:r>
            <a:r>
              <a:rPr lang="en-US" altLang="en-US" sz="2000" dirty="0">
                <a:latin typeface="Times New Roman" panose="02020603050405020304" pitchFamily="18" charset="0"/>
                <a:cs typeface="Times New Roman" panose="02020603050405020304" pitchFamily="18" charset="0"/>
                <a:sym typeface="Wingdings 2" panose="05020102010507070707" pitchFamily="18" charset="2"/>
              </a:rPr>
              <a:t></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p</a:t>
            </a:r>
            <a:r>
              <a:rPr lang="en-US" altLang="en-US" sz="2000" i="1" baseline="-25000" dirty="0">
                <a:latin typeface="Times New Roman" panose="02020603050405020304" pitchFamily="18" charset="0"/>
                <a:cs typeface="Times New Roman" panose="02020603050405020304" pitchFamily="18" charset="0"/>
              </a:rPr>
              <a:t>Y</a:t>
            </a:r>
            <a:r>
              <a:rPr lang="en-US" altLang="en-US" sz="2000" dirty="0">
                <a:latin typeface="Times New Roman" panose="02020603050405020304" pitchFamily="18" charset="0"/>
                <a:cs typeface="Times New Roman" panose="02020603050405020304" pitchFamily="18" charset="0"/>
              </a:rPr>
              <a:t>(5000)</a:t>
            </a:r>
          </a:p>
          <a:p>
            <a:pPr>
              <a:tabLst>
                <a:tab pos="457200" algn="l"/>
                <a:tab pos="1371600" algn="l"/>
                <a:tab pos="1547813" algn="l"/>
              </a:tabLst>
            </a:pPr>
            <a:endParaRPr lang="en-US" altLang="en-US" sz="2000" dirty="0">
              <a:latin typeface="Times New Roman" panose="02020603050405020304" pitchFamily="18" charset="0"/>
              <a:cs typeface="Times New Roman" panose="02020603050405020304" pitchFamily="18" charset="0"/>
            </a:endParaRPr>
          </a:p>
          <a:p>
            <a:pPr>
              <a:tabLst>
                <a:tab pos="457200" algn="l"/>
                <a:tab pos="1371600" algn="l"/>
                <a:tab pos="1547813" algn="l"/>
              </a:tabLst>
            </a:pPr>
            <a:r>
              <a:rPr lang="en-US" altLang="en-US" sz="2000" dirty="0">
                <a:latin typeface="Times New Roman" panose="02020603050405020304" pitchFamily="18" charset="0"/>
                <a:cs typeface="Times New Roman" panose="02020603050405020304" pitchFamily="18" charset="0"/>
              </a:rPr>
              <a:t>so </a:t>
            </a:r>
            <a:r>
              <a:rPr lang="en-US" altLang="en-US" sz="2000" i="1" dirty="0">
                <a:latin typeface="Times New Roman" panose="02020603050405020304" pitchFamily="18" charset="0"/>
                <a:cs typeface="Times New Roman" panose="02020603050405020304" pitchFamily="18" charset="0"/>
              </a:rPr>
              <a:t>X </a:t>
            </a:r>
            <a:r>
              <a:rPr lang="en-US" altLang="en-US" sz="2000" dirty="0">
                <a:latin typeface="Times New Roman" panose="02020603050405020304" pitchFamily="18" charset="0"/>
                <a:cs typeface="Times New Roman" panose="02020603050405020304" pitchFamily="18" charset="0"/>
              </a:rPr>
              <a:t>and </a:t>
            </a:r>
            <a:r>
              <a:rPr lang="en-US" altLang="en-US" sz="2000" i="1" dirty="0">
                <a:latin typeface="Times New Roman" panose="02020603050405020304" pitchFamily="18" charset="0"/>
                <a:cs typeface="Times New Roman" panose="02020603050405020304" pitchFamily="18" charset="0"/>
              </a:rPr>
              <a:t>Y </a:t>
            </a:r>
            <a:r>
              <a:rPr lang="en-US" altLang="en-US" sz="2000" dirty="0">
                <a:latin typeface="Times New Roman" panose="02020603050405020304" pitchFamily="18" charset="0"/>
                <a:cs typeface="Times New Roman" panose="02020603050405020304" pitchFamily="18" charset="0"/>
              </a:rPr>
              <a:t>are not independent.</a:t>
            </a:r>
          </a:p>
          <a:p>
            <a:pPr>
              <a:tabLst>
                <a:tab pos="457200" algn="l"/>
                <a:tab pos="1371600" algn="l"/>
                <a:tab pos="1547813" algn="l"/>
              </a:tabLst>
            </a:pPr>
            <a:endParaRPr lang="en-US" altLang="en-US" sz="2000" dirty="0">
              <a:latin typeface="Times New Roman" panose="02020603050405020304" pitchFamily="18" charset="0"/>
              <a:cs typeface="Times New Roman" panose="02020603050405020304" pitchFamily="18" charset="0"/>
            </a:endParaRPr>
          </a:p>
          <a:p>
            <a:pPr>
              <a:tabLst>
                <a:tab pos="457200" algn="l"/>
                <a:tab pos="1371600" algn="l"/>
                <a:tab pos="1547813" algn="l"/>
              </a:tabLst>
            </a:pPr>
            <a:r>
              <a:rPr lang="en-US" altLang="en-US" sz="2000" dirty="0">
                <a:latin typeface="Times New Roman" panose="02020603050405020304" pitchFamily="18" charset="0"/>
                <a:cs typeface="Times New Roman" panose="02020603050405020304" pitchFamily="18" charset="0"/>
              </a:rPr>
              <a:t>Independence of </a:t>
            </a:r>
            <a:r>
              <a:rPr lang="en-US" altLang="en-US" sz="2000" i="1" dirty="0">
                <a:latin typeface="Times New Roman" panose="02020603050405020304" pitchFamily="18" charset="0"/>
                <a:cs typeface="Times New Roman" panose="02020603050405020304" pitchFamily="18" charset="0"/>
              </a:rPr>
              <a:t>X </a:t>
            </a:r>
            <a:r>
              <a:rPr lang="en-US" altLang="en-US" sz="2000" dirty="0">
                <a:latin typeface="Times New Roman" panose="02020603050405020304" pitchFamily="18" charset="0"/>
                <a:cs typeface="Times New Roman" panose="02020603050405020304" pitchFamily="18" charset="0"/>
              </a:rPr>
              <a:t>and </a:t>
            </a:r>
            <a:r>
              <a:rPr lang="en-US" altLang="en-US" sz="2000" i="1" dirty="0">
                <a:latin typeface="Times New Roman" panose="02020603050405020304" pitchFamily="18" charset="0"/>
                <a:cs typeface="Times New Roman" panose="02020603050405020304" pitchFamily="18" charset="0"/>
              </a:rPr>
              <a:t>Y </a:t>
            </a:r>
            <a:r>
              <a:rPr lang="en-US" altLang="en-US" sz="2000" dirty="0">
                <a:latin typeface="Times New Roman" panose="02020603050405020304" pitchFamily="18" charset="0"/>
                <a:cs typeface="Times New Roman" panose="02020603050405020304" pitchFamily="18" charset="0"/>
              </a:rPr>
              <a:t>requires that </a:t>
            </a:r>
            <a:r>
              <a:rPr lang="en-US" altLang="en-US" sz="2000" b="1" dirty="0">
                <a:latin typeface="Times New Roman" panose="02020603050405020304" pitchFamily="18" charset="0"/>
                <a:cs typeface="Times New Roman" panose="02020603050405020304" pitchFamily="18" charset="0"/>
              </a:rPr>
              <a:t>every</a:t>
            </a:r>
            <a:r>
              <a:rPr lang="en-US" altLang="en-US" sz="2000" i="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entry in the joint probability table be the product of the corresponding row and column marginal probabilities.</a:t>
            </a:r>
          </a:p>
        </p:txBody>
      </p:sp>
      <p:pic>
        <p:nvPicPr>
          <p:cNvPr id="4" name="Picture 3">
            <a:extLst>
              <a:ext uri="{FF2B5EF4-FFF2-40B4-BE49-F238E27FC236}">
                <a16:creationId xmlns:a16="http://schemas.microsoft.com/office/drawing/2014/main" id="{A3B8D699-F4D0-994E-BD80-92744A9FB7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316" y="1066800"/>
            <a:ext cx="4267367" cy="1444752"/>
          </a:xfrm>
          <a:prstGeom prst="rect">
            <a:avLst/>
          </a:prstGeom>
        </p:spPr>
      </p:pic>
    </p:spTree>
    <p:extLst>
      <p:ext uri="{BB962C8B-B14F-4D97-AF65-F5344CB8AC3E}">
        <p14:creationId xmlns:p14="http://schemas.microsoft.com/office/powerpoint/2010/main" val="26578888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53603">
                                            <p:txEl>
                                              <p:pRg st="7" end="7"/>
                                            </p:txEl>
                                          </p:spTgt>
                                        </p:tgtEl>
                                        <p:attrNameLst>
                                          <p:attrName>style.visibility</p:attrName>
                                        </p:attrNameLst>
                                      </p:cBhvr>
                                      <p:to>
                                        <p:strVal val="visible"/>
                                      </p:to>
                                    </p:set>
                                    <p:animEffect transition="in" filter="fade">
                                      <p:cBhvr>
                                        <p:cTn id="7" dur="1000"/>
                                        <p:tgtEl>
                                          <p:spTgt spid="153603">
                                            <p:txEl>
                                              <p:pRg st="7" end="7"/>
                                            </p:txEl>
                                          </p:spTgt>
                                        </p:tgtEl>
                                      </p:cBhvr>
                                    </p:animEffect>
                                    <p:anim calcmode="lin" valueType="num">
                                      <p:cBhvr>
                                        <p:cTn id="8" dur="1000" fill="hold"/>
                                        <p:tgtEl>
                                          <p:spTgt spid="153603">
                                            <p:txEl>
                                              <p:pRg st="7" end="7"/>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53603">
                                            <p:txEl>
                                              <p:pRg st="7" end="7"/>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3603">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7492F-EE17-F84E-8181-C63A99B8E543}"/>
              </a:ext>
            </a:extLst>
          </p:cNvPr>
          <p:cNvSpPr>
            <a:spLocks noGrp="1"/>
          </p:cNvSpPr>
          <p:nvPr>
            <p:ph type="title"/>
          </p:nvPr>
        </p:nvSpPr>
        <p:spPr>
          <a:xfrm>
            <a:off x="381000" y="-152400"/>
            <a:ext cx="8229600" cy="1143000"/>
          </a:xfrm>
        </p:spPr>
        <p:txBody>
          <a:bodyPr/>
          <a:lstStyle/>
          <a:p>
            <a:pPr algn="ctr"/>
            <a:r>
              <a:rPr lang="en-US" dirty="0">
                <a:solidFill>
                  <a:srgbClr val="0432FF"/>
                </a:solidFill>
                <a:latin typeface="Garamond" panose="02020404030301010803" pitchFamily="18" charset="0"/>
              </a:rPr>
              <a:t>Example</a:t>
            </a:r>
            <a:r>
              <a:rPr lang="en-US" dirty="0"/>
              <a:t> </a:t>
            </a:r>
          </a:p>
        </p:txBody>
      </p:sp>
      <p:sp>
        <p:nvSpPr>
          <p:cNvPr id="3" name="Content Placeholder 2">
            <a:extLst>
              <a:ext uri="{FF2B5EF4-FFF2-40B4-BE49-F238E27FC236}">
                <a16:creationId xmlns:a16="http://schemas.microsoft.com/office/drawing/2014/main" id="{5F6479EC-AA8A-D948-B60A-4871DF831D4D}"/>
              </a:ext>
            </a:extLst>
          </p:cNvPr>
          <p:cNvSpPr>
            <a:spLocks noGrp="1"/>
          </p:cNvSpPr>
          <p:nvPr>
            <p:ph idx="1"/>
          </p:nvPr>
        </p:nvSpPr>
        <p:spPr>
          <a:xfrm>
            <a:off x="381000" y="2026989"/>
            <a:ext cx="8229600" cy="609600"/>
          </a:xfrm>
        </p:spPr>
        <p:txBody>
          <a:bodyPr/>
          <a:lstStyle/>
          <a:p>
            <a:r>
              <a:rPr lang="en-US" sz="2000" dirty="0">
                <a:latin typeface="Times New Roman" panose="02020603050405020304" pitchFamily="18" charset="0"/>
                <a:cs typeface="Times New Roman" panose="02020603050405020304" pitchFamily="18" charset="0"/>
              </a:rPr>
              <a:t>Are Y</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and Y</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independent?</a:t>
            </a:r>
          </a:p>
        </p:txBody>
      </p:sp>
      <p:pic>
        <p:nvPicPr>
          <p:cNvPr id="5" name="Picture 4">
            <a:extLst>
              <a:ext uri="{FF2B5EF4-FFF2-40B4-BE49-F238E27FC236}">
                <a16:creationId xmlns:a16="http://schemas.microsoft.com/office/drawing/2014/main" id="{819E00D4-3C1F-A54C-9E7A-6E105162F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810" y="755950"/>
            <a:ext cx="5494380" cy="1399032"/>
          </a:xfrm>
          <a:prstGeom prst="rect">
            <a:avLst/>
          </a:prstGeom>
        </p:spPr>
      </p:pic>
      <p:sp>
        <p:nvSpPr>
          <p:cNvPr id="6" name="TextBox 5">
            <a:extLst>
              <a:ext uri="{FF2B5EF4-FFF2-40B4-BE49-F238E27FC236}">
                <a16:creationId xmlns:a16="http://schemas.microsoft.com/office/drawing/2014/main" id="{B0437558-378C-FF45-BEA2-6686F3E5488C}"/>
              </a:ext>
            </a:extLst>
          </p:cNvPr>
          <p:cNvSpPr txBox="1"/>
          <p:nvPr/>
        </p:nvSpPr>
        <p:spPr>
          <a:xfrm>
            <a:off x="359229" y="2472836"/>
            <a:ext cx="59663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Sol:</a:t>
            </a:r>
          </a:p>
        </p:txBody>
      </p:sp>
      <p:pic>
        <p:nvPicPr>
          <p:cNvPr id="8" name="Picture 7">
            <a:extLst>
              <a:ext uri="{FF2B5EF4-FFF2-40B4-BE49-F238E27FC236}">
                <a16:creationId xmlns:a16="http://schemas.microsoft.com/office/drawing/2014/main" id="{55665E4B-C335-4544-A1CC-1B8D3E830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295" y="2417055"/>
            <a:ext cx="7697877" cy="1804357"/>
          </a:xfrm>
          <a:prstGeom prst="rect">
            <a:avLst/>
          </a:prstGeom>
        </p:spPr>
      </p:pic>
      <p:pic>
        <p:nvPicPr>
          <p:cNvPr id="10" name="Picture 9">
            <a:extLst>
              <a:ext uri="{FF2B5EF4-FFF2-40B4-BE49-F238E27FC236}">
                <a16:creationId xmlns:a16="http://schemas.microsoft.com/office/drawing/2014/main" id="{381DDF99-D702-5E41-9BB9-37BDAF09EE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4295" y="3985055"/>
            <a:ext cx="7097424" cy="1862617"/>
          </a:xfrm>
          <a:prstGeom prst="rect">
            <a:avLst/>
          </a:prstGeom>
        </p:spPr>
      </p:pic>
      <p:sp>
        <p:nvSpPr>
          <p:cNvPr id="11" name="TextBox 10">
            <a:extLst>
              <a:ext uri="{FF2B5EF4-FFF2-40B4-BE49-F238E27FC236}">
                <a16:creationId xmlns:a16="http://schemas.microsoft.com/office/drawing/2014/main" id="{E643F955-A25E-5D42-8148-ACBF3BC651E1}"/>
              </a:ext>
            </a:extLst>
          </p:cNvPr>
          <p:cNvSpPr txBox="1"/>
          <p:nvPr/>
        </p:nvSpPr>
        <p:spPr>
          <a:xfrm>
            <a:off x="381000" y="5943600"/>
            <a:ext cx="864557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Hence, </a:t>
            </a:r>
            <a:r>
              <a:rPr lang="en-US" sz="2000" i="1" dirty="0">
                <a:latin typeface="Times New Roman" panose="02020603050405020304" pitchFamily="18" charset="0"/>
                <a:cs typeface="Times New Roman" panose="02020603050405020304" pitchFamily="18" charset="0"/>
              </a:rPr>
              <a:t>f(y</a:t>
            </a:r>
            <a:r>
              <a:rPr lang="en-US" sz="2000" i="1" baseline="-25000" dirty="0">
                <a:latin typeface="Times New Roman" panose="02020603050405020304" pitchFamily="18" charset="0"/>
                <a:cs typeface="Times New Roman" panose="02020603050405020304" pitchFamily="18" charset="0"/>
              </a:rPr>
              <a:t>1</a:t>
            </a:r>
            <a:r>
              <a:rPr lang="en-US" sz="2000" i="1" dirty="0">
                <a:latin typeface="Times New Roman" panose="02020603050405020304" pitchFamily="18" charset="0"/>
                <a:cs typeface="Times New Roman" panose="02020603050405020304" pitchFamily="18" charset="0"/>
              </a:rPr>
              <a:t>, y</a:t>
            </a:r>
            <a:r>
              <a:rPr lang="en-US" sz="2000" i="1" baseline="-25000" dirty="0">
                <a:latin typeface="Times New Roman" panose="02020603050405020304" pitchFamily="18" charset="0"/>
                <a:cs typeface="Times New Roman" panose="02020603050405020304" pitchFamily="18" charset="0"/>
              </a:rPr>
              <a:t>2</a:t>
            </a:r>
            <a:r>
              <a:rPr lang="en-US" sz="2000" i="1" dirty="0">
                <a:latin typeface="Times New Roman" panose="02020603050405020304" pitchFamily="18" charset="0"/>
                <a:cs typeface="Times New Roman" panose="02020603050405020304" pitchFamily="18" charset="0"/>
              </a:rPr>
              <a:t>) = f</a:t>
            </a:r>
            <a:r>
              <a:rPr lang="en-US" sz="2000" i="1" baseline="-25000" dirty="0">
                <a:latin typeface="Times New Roman" panose="02020603050405020304" pitchFamily="18" charset="0"/>
                <a:cs typeface="Times New Roman" panose="02020603050405020304" pitchFamily="18" charset="0"/>
              </a:rPr>
              <a:t>1</a:t>
            </a:r>
            <a:r>
              <a:rPr lang="en-US" sz="2000" i="1" dirty="0">
                <a:latin typeface="Times New Roman" panose="02020603050405020304" pitchFamily="18" charset="0"/>
                <a:cs typeface="Times New Roman" panose="02020603050405020304" pitchFamily="18" charset="0"/>
              </a:rPr>
              <a:t>(y</a:t>
            </a:r>
            <a:r>
              <a:rPr lang="en-US" sz="2000" i="1" baseline="-25000" dirty="0">
                <a:latin typeface="Times New Roman" panose="02020603050405020304" pitchFamily="18" charset="0"/>
                <a:cs typeface="Times New Roman" panose="02020603050405020304" pitchFamily="18" charset="0"/>
              </a:rPr>
              <a:t>1</a:t>
            </a:r>
            <a:r>
              <a:rPr lang="en-US" sz="2000" i="1" dirty="0">
                <a:latin typeface="Times New Roman" panose="02020603050405020304" pitchFamily="18" charset="0"/>
                <a:cs typeface="Times New Roman" panose="02020603050405020304" pitchFamily="18" charset="0"/>
              </a:rPr>
              <a:t>) . f</a:t>
            </a:r>
            <a:r>
              <a:rPr lang="en-US" sz="2000" i="1" baseline="-25000" dirty="0">
                <a:latin typeface="Times New Roman" panose="02020603050405020304" pitchFamily="18" charset="0"/>
                <a:cs typeface="Times New Roman" panose="02020603050405020304" pitchFamily="18" charset="0"/>
              </a:rPr>
              <a:t>2</a:t>
            </a:r>
            <a:r>
              <a:rPr lang="en-US" sz="2000" i="1" dirty="0">
                <a:latin typeface="Times New Roman" panose="02020603050405020304" pitchFamily="18" charset="0"/>
                <a:cs typeface="Times New Roman" panose="02020603050405020304" pitchFamily="18" charset="0"/>
              </a:rPr>
              <a:t>(y</a:t>
            </a:r>
            <a:r>
              <a:rPr lang="en-US" sz="2000" i="1" baseline="-25000" dirty="0">
                <a:latin typeface="Times New Roman" panose="02020603050405020304" pitchFamily="18" charset="0"/>
                <a:cs typeface="Times New Roman" panose="02020603050405020304" pitchFamily="18" charset="0"/>
              </a:rPr>
              <a:t>2</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for all real numbers (y</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y</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therefore, Y</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and Y</a:t>
            </a:r>
            <a:r>
              <a:rPr lang="en-US" sz="2000" baseline="-25000" dirty="0">
                <a:latin typeface="Times New Roman" panose="02020603050405020304" pitchFamily="18" charset="0"/>
                <a:cs typeface="Times New Roman" panose="02020603050405020304" pitchFamily="18" charset="0"/>
              </a:rPr>
              <a:t>2</a:t>
            </a:r>
          </a:p>
          <a:p>
            <a:r>
              <a:rPr lang="en-US" sz="2000" dirty="0">
                <a:latin typeface="Times New Roman" panose="02020603050405020304" pitchFamily="18" charset="0"/>
                <a:cs typeface="Times New Roman" panose="02020603050405020304" pitchFamily="18" charset="0"/>
              </a:rPr>
              <a:t>are independent. </a:t>
            </a:r>
          </a:p>
        </p:txBody>
      </p:sp>
    </p:spTree>
    <p:extLst>
      <p:ext uri="{BB962C8B-B14F-4D97-AF65-F5344CB8AC3E}">
        <p14:creationId xmlns:p14="http://schemas.microsoft.com/office/powerpoint/2010/main" val="4186287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 calcmode="lin" valueType="num">
                                      <p:cBhvr additive="base">
                                        <p:cTn id="2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
                                            <p:txEl>
                                              <p:pRg st="1" end="1"/>
                                            </p:txEl>
                                          </p:spTgt>
                                        </p:tgtEl>
                                        <p:attrNameLst>
                                          <p:attrName>style.visibility</p:attrName>
                                        </p:attrNameLst>
                                      </p:cBhvr>
                                      <p:to>
                                        <p:strVal val="visible"/>
                                      </p:to>
                                    </p:set>
                                    <p:anim calcmode="lin" valueType="num">
                                      <p:cBhvr additive="base">
                                        <p:cTn id="29"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noFill/>
        </p:spPr>
        <p:txBody>
          <a:bodyPr/>
          <a:lstStyle/>
          <a:p>
            <a:pPr algn="ctr"/>
            <a:r>
              <a:rPr lang="en-US" altLang="en-US" dirty="0">
                <a:solidFill>
                  <a:srgbClr val="0432FF"/>
                </a:solidFill>
                <a:latin typeface="Garamond" panose="02020404030301010803" pitchFamily="18" charset="0"/>
              </a:rPr>
              <a:t>More Than Two Random Variables</a:t>
            </a:r>
          </a:p>
        </p:txBody>
      </p:sp>
      <p:sp>
        <p:nvSpPr>
          <p:cNvPr id="162819" name="Rectangle 3"/>
          <p:cNvSpPr>
            <a:spLocks noGrp="1" noChangeArrowheads="1"/>
          </p:cNvSpPr>
          <p:nvPr>
            <p:ph type="body" idx="1"/>
          </p:nvPr>
        </p:nvSpPr>
        <p:spPr>
          <a:xfrm>
            <a:off x="457200" y="1462088"/>
            <a:ext cx="8229600" cy="1052512"/>
          </a:xfrm>
          <a:noFill/>
        </p:spPr>
        <p:txBody>
          <a:bodyPr/>
          <a:lstStyle/>
          <a:p>
            <a:pPr>
              <a:tabLst>
                <a:tab pos="457200" algn="l"/>
                <a:tab pos="1371600" algn="l"/>
                <a:tab pos="1547813" algn="l"/>
              </a:tabLst>
            </a:pPr>
            <a:r>
              <a:rPr lang="en-US" altLang="en-US" dirty="0">
                <a:latin typeface="Times New Roman" panose="02020603050405020304" pitchFamily="18" charset="0"/>
                <a:cs typeface="Times New Roman" panose="02020603050405020304" pitchFamily="18" charset="0"/>
              </a:rPr>
              <a:t>The notion of independence of more than two random variables is similar to the notion of independence of more than two events.</a:t>
            </a:r>
          </a:p>
          <a:p>
            <a:pPr>
              <a:tabLst>
                <a:tab pos="457200" algn="l"/>
                <a:tab pos="1371600" algn="l"/>
                <a:tab pos="1547813" algn="l"/>
              </a:tabLst>
            </a:pPr>
            <a:endParaRPr lang="en-US" altLang="en-US" dirty="0"/>
          </a:p>
          <a:p>
            <a:pPr>
              <a:tabLst>
                <a:tab pos="457200" algn="l"/>
                <a:tab pos="1371600" algn="l"/>
                <a:tab pos="1547813" algn="l"/>
              </a:tabLst>
            </a:pPr>
            <a:endParaRPr lang="en-US" altLang="en-US"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895600"/>
            <a:ext cx="8229600" cy="2286000"/>
          </a:xfrm>
          <a:prstGeom prst="rect">
            <a:avLst/>
          </a:prstGeom>
        </p:spPr>
      </p:pic>
      <p:sp>
        <p:nvSpPr>
          <p:cNvPr id="3" name="TextBox 2">
            <a:extLst>
              <a:ext uri="{FF2B5EF4-FFF2-40B4-BE49-F238E27FC236}">
                <a16:creationId xmlns:a16="http://schemas.microsoft.com/office/drawing/2014/main" id="{B1BEBB30-CCC1-3C49-90CC-EB251D1082B5}"/>
              </a:ext>
            </a:extLst>
          </p:cNvPr>
          <p:cNvSpPr txBox="1"/>
          <p:nvPr/>
        </p:nvSpPr>
        <p:spPr>
          <a:xfrm>
            <a:off x="511629" y="5421086"/>
            <a:ext cx="8623707" cy="1107996"/>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Most importantly, once we are told that </a:t>
            </a:r>
            <a:r>
              <a:rPr lang="en-US" sz="2400" i="1" dirty="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variables are independent, </a:t>
            </a:r>
          </a:p>
          <a:p>
            <a:r>
              <a:rPr lang="en-US" sz="2400" dirty="0">
                <a:latin typeface="Times New Roman" panose="02020603050405020304" pitchFamily="18" charset="0"/>
                <a:cs typeface="Times New Roman" panose="02020603050405020304" pitchFamily="18" charset="0"/>
              </a:rPr>
              <a:t>then the joint pmf or pdf is the product of the </a:t>
            </a:r>
            <a:r>
              <a:rPr lang="en-US" sz="2400" i="1" dirty="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marginals.</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458787" y="2514600"/>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4000" b="1" dirty="0">
                <a:solidFill>
                  <a:srgbClr val="0432FF"/>
                </a:solidFill>
                <a:latin typeface="Garamond" panose="02020404030301010803" pitchFamily="18" charset="0"/>
              </a:rPr>
              <a:t>Conditional Distributions</a:t>
            </a:r>
          </a:p>
        </p:txBody>
      </p:sp>
    </p:spTree>
  </p:cSld>
  <p:clrMapOvr>
    <a:masterClrMapping/>
  </p:clrMapOvr>
  <p:transition/>
</p:sld>
</file>

<file path=ppt/theme/theme1.xml><?xml version="1.0" encoding="utf-8"?>
<a:theme xmlns:a="http://schemas.openxmlformats.org/drawingml/2006/main" name="McKBAlgP8">
  <a:themeElements>
    <a:clrScheme name="McKBAlgP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cKBAlgP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cKBAlgP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cKBAlgP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cKBAlgP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cKBAlgP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cKBAlgP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cKBAlgP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cKBAlgP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cKBAlgP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cKBAlgP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cKBAlgP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cKBAlgP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cKBAlgP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McKBAlgP8</Template>
  <TotalTime>1480</TotalTime>
  <Words>654</Words>
  <Application>Microsoft Macintosh PowerPoint</Application>
  <PresentationFormat>On-screen Show (4:3)</PresentationFormat>
  <Paragraphs>56</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Garamond</vt:lpstr>
      <vt:lpstr>Times New Roman</vt:lpstr>
      <vt:lpstr>Wingdings</vt:lpstr>
      <vt:lpstr>McKBAlgP8</vt:lpstr>
      <vt:lpstr>PowerPoint Presentation</vt:lpstr>
      <vt:lpstr>OBJECTIVES</vt:lpstr>
      <vt:lpstr>PowerPoint Presentation</vt:lpstr>
      <vt:lpstr>Independent Random Variables</vt:lpstr>
      <vt:lpstr>Independent Random Variables</vt:lpstr>
      <vt:lpstr>Example </vt:lpstr>
      <vt:lpstr>Example </vt:lpstr>
      <vt:lpstr>More Than Two Random Variables</vt:lpstr>
      <vt:lpstr>PowerPoint Presentation</vt:lpstr>
      <vt:lpstr>Conditional Distributions</vt:lpstr>
      <vt:lpstr>Conditional Distributions</vt:lpstr>
      <vt:lpstr>Example </vt:lpstr>
      <vt:lpstr>Example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gchaudhari</dc:creator>
  <cp:lastModifiedBy>Pannu, Jas</cp:lastModifiedBy>
  <cp:revision>287</cp:revision>
  <dcterms:created xsi:type="dcterms:W3CDTF">2010-10-18T10:39:55Z</dcterms:created>
  <dcterms:modified xsi:type="dcterms:W3CDTF">2020-10-23T21:31:50Z</dcterms:modified>
</cp:coreProperties>
</file>