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0"/>
  </p:notesMasterIdLst>
  <p:sldIdLst>
    <p:sldId id="345" r:id="rId2"/>
    <p:sldId id="259" r:id="rId3"/>
    <p:sldId id="303" r:id="rId4"/>
    <p:sldId id="305" r:id="rId5"/>
    <p:sldId id="306" r:id="rId6"/>
    <p:sldId id="307" r:id="rId7"/>
    <p:sldId id="308" r:id="rId8"/>
    <p:sldId id="34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F3F2F"/>
    <a:srgbClr val="0078B9"/>
    <a:srgbClr val="00ADEF"/>
    <a:srgbClr val="0A5BA6"/>
    <a:srgbClr val="722E6B"/>
    <a:srgbClr val="722E07"/>
    <a:srgbClr val="8B2315"/>
    <a:srgbClr val="EAF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2" autoAdjust="0"/>
    <p:restoredTop sz="95994" autoAdjust="0"/>
  </p:normalViewPr>
  <p:slideViewPr>
    <p:cSldViewPr>
      <p:cViewPr varScale="1">
        <p:scale>
          <a:sx n="117" d="100"/>
          <a:sy n="117" d="100"/>
        </p:scale>
        <p:origin x="14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B1D020-8F0C-424B-A2A1-961AE9ABB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208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EB954-0F96-459E-B349-0CCDD7F931C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65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B857E-6E1D-40DB-9207-91612FB9E9F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82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5348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735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228600"/>
            <a:ext cx="2082800" cy="6489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8600"/>
            <a:ext cx="6096000" cy="648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1297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895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58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4223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704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1949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7405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7806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5898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9" name="Picture 63" descr="45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381000"/>
            <a:ext cx="89027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C82BCDA3-4C92-4A8D-8F9D-0B551BB467F4}" type="slidenum">
              <a:rPr lang="en-US" altLang="en-US"/>
              <a:pPr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073AE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73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>
            <a:extLst>
              <a:ext uri="{FF2B5EF4-FFF2-40B4-BE49-F238E27FC236}">
                <a16:creationId xmlns:a16="http://schemas.microsoft.com/office/drawing/2014/main" id="{134CDAE7-E8FE-694B-840E-2C1C61900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5943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dirty="0"/>
              <a:t>Multivariate Probability Distributions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2F567-4D51-C949-96A5-413E14F4E140}"/>
              </a:ext>
            </a:extLst>
          </p:cNvPr>
          <p:cNvSpPr txBox="1"/>
          <p:nvPr/>
        </p:nvSpPr>
        <p:spPr>
          <a:xfrm>
            <a:off x="3124200" y="2362200"/>
            <a:ext cx="3071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432FF"/>
                </a:solidFill>
                <a:latin typeface="Garamond" panose="02020404030301010803" pitchFamily="18" charset="0"/>
              </a:rPr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34632119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990600" y="1905001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E6C2B1-36EF-E847-82B1-3BE00D0BFE4B}"/>
              </a:ext>
            </a:extLst>
          </p:cNvPr>
          <p:cNvSpPr txBox="1"/>
          <p:nvPr/>
        </p:nvSpPr>
        <p:spPr>
          <a:xfrm>
            <a:off x="925286" y="1055914"/>
            <a:ext cx="336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432FF"/>
                </a:solidFill>
                <a:latin typeface="Garamond" panose="02020404030301010803" pitchFamily="18" charset="0"/>
              </a:rPr>
              <a:t>OBJECTIVES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-152400"/>
            <a:ext cx="8229600" cy="11430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457"/>
            <a:ext cx="8559800" cy="838343"/>
          </a:xfrm>
        </p:spPr>
        <p:txBody>
          <a:bodyPr/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random variables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independent, it is frequently of interest to assess how strongly they are related to one another.</a:t>
            </a:r>
          </a:p>
          <a:p>
            <a:endParaRPr lang="en-US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" y="1839686"/>
            <a:ext cx="8128000" cy="25910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364D0E-DCCC-1445-8476-0391C0B43C8C}"/>
              </a:ext>
            </a:extLst>
          </p:cNvPr>
          <p:cNvSpPr/>
          <p:nvPr/>
        </p:nvSpPr>
        <p:spPr>
          <a:xfrm>
            <a:off x="366485" y="4648200"/>
            <a:ext cx="8138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since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the deviations of the two variables from their respective mean values, the covariance is the expected product of deviations. 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Cov(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=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-152400"/>
            <a:ext cx="8229600" cy="11430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</a:rPr>
              <a:t>Covariance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990600"/>
            <a:ext cx="8610600" cy="5194300"/>
          </a:xfrm>
        </p:spPr>
        <p:txBody>
          <a:bodyPr/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rationale for the definition is as follows. 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strong positive relationship to one another, by which we mean that large values of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 to occur with large values of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small values of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small values of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most of the probability mass or density will be associated with 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either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(both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their respective means) 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negative, so the product 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will tend to be positive.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for a strong positive relationship, Cov(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should be quite positive.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strong negative relationship, the signs of 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will tend to be opposite, yielding a negative product.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for a strong negative relationship, Cov(X, Y) should be quite negative.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and Y are not strongly related, positive and negative products will tend to cancel one another, yielding a covariance near 0.</a:t>
            </a:r>
          </a:p>
          <a:p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</a:rPr>
              <a:t>Covariance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13716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below illustrates the different possibilities.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covariance depends on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possible pairs and the probabilities. </a:t>
            </a:r>
          </a:p>
        </p:txBody>
      </p:sp>
      <p:pic>
        <p:nvPicPr>
          <p:cNvPr id="134149" name="Picture 5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86" y="3200400"/>
            <a:ext cx="831889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1625600" y="5638800"/>
            <a:ext cx="556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i="1" dirty="0"/>
              <a:t>p</a:t>
            </a:r>
            <a:r>
              <a:rPr lang="en-US" altLang="en-US" sz="1400" dirty="0"/>
              <a:t>(</a:t>
            </a:r>
            <a:r>
              <a:rPr lang="en-US" altLang="en-US" sz="1400" i="1" dirty="0"/>
              <a:t>x</a:t>
            </a:r>
            <a:r>
              <a:rPr lang="en-US" altLang="en-US" sz="1400" dirty="0"/>
              <a:t>, </a:t>
            </a:r>
            <a:r>
              <a:rPr lang="en-US" altLang="en-US" sz="1400" i="1" dirty="0"/>
              <a:t>y</a:t>
            </a:r>
            <a:r>
              <a:rPr lang="en-US" altLang="en-US" sz="1400" dirty="0"/>
              <a:t>) = 1/10 for each of ten pairs corresponding to indicated points: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762000" y="6019800"/>
            <a:ext cx="200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(a) positive covariance;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3706104" y="6019800"/>
            <a:ext cx="2074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(b) negative covariance;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6591471" y="6019800"/>
            <a:ext cx="2093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(c) covariance near zero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-150812"/>
            <a:ext cx="8229600" cy="11430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</a:rPr>
              <a:t>Example 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800894"/>
            <a:ext cx="8229600" cy="1143000"/>
          </a:xfrm>
        </p:spPr>
        <p:txBody>
          <a:bodyPr/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joint and marginal pmf’s for </a:t>
            </a:r>
          </a:p>
          <a:p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automobile policy deductible amount and </a:t>
            </a:r>
          </a:p>
          <a:p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homeowner policy deductible amount     </a:t>
            </a:r>
            <a:br>
              <a:rPr lang="en-US" altLang="en-US" dirty="0"/>
            </a:br>
            <a:r>
              <a:rPr lang="en-US" altLang="en-US" dirty="0"/>
              <a:t>      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3196372"/>
            <a:ext cx="4241800" cy="465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DAC028-B65D-C243-95F3-6393AE81B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43894"/>
            <a:ext cx="3416300" cy="194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1E234-CE09-1345-B42B-AC55A8A9D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4" y="4191000"/>
            <a:ext cx="29972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86BE8A-6608-4A42-9C46-D6897C3A5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5599906"/>
            <a:ext cx="31623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DCF111-21C8-6E45-A003-0EE395EE1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298" y="4495800"/>
            <a:ext cx="4965702" cy="1880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A4E4D-342C-914B-AA27-350C7E93D059}"/>
              </a:ext>
            </a:extLst>
          </p:cNvPr>
          <p:cNvSpPr txBox="1"/>
          <p:nvPr/>
        </p:nvSpPr>
        <p:spPr>
          <a:xfrm>
            <a:off x="4189184" y="4006334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</a:rPr>
              <a:t>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371600"/>
                <a:ext cx="8686800" cy="5346700"/>
              </a:xfrm>
            </p:spPr>
            <p:txBody>
              <a:bodyPr/>
              <a:lstStyle/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shortcut formula for Cov(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simplifies the computations.</a:t>
                </a:r>
              </a:p>
              <a:p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this formula, no intermediate subtractions are necessary; only at the end of the computation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subtracted from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proof involves expanding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-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then carrying the summation or integration through to each individual term.</a:t>
                </a:r>
                <a:endParaRPr lang="en-US" alt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371600"/>
                <a:ext cx="8686800" cy="5346700"/>
              </a:xfrm>
              <a:blipFill>
                <a:blip r:embed="rId2"/>
                <a:stretch>
                  <a:fillRect l="-1168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597150"/>
            <a:ext cx="8128000" cy="99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496-C9B7-264A-9DD6-C9B22BC0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432FF"/>
                </a:solidFill>
                <a:latin typeface="Garamond" panose="02020404030301010803" pitchFamily="18" charset="0"/>
              </a:rPr>
              <a:t>Example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839D1-F82D-B846-85B7-00E1E7EB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213360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 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have joint density function given by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Cov(Y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DC4AE-2798-D54F-BC55-601C124CA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4584700" cy="104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A8CFD-E393-AA46-B8C2-63F7FAE65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40050"/>
            <a:ext cx="6553200" cy="97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14C58A-A1FC-E745-B152-F8B7FB726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3975100"/>
            <a:ext cx="3898900" cy="92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93E52B-D3AC-0E4B-9E89-9016F1D3D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5214257"/>
            <a:ext cx="2717800" cy="355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E8FE03-8B72-E049-A06F-1C44DD46A1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9" y="5867400"/>
            <a:ext cx="8547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44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cKBAlgP8">
  <a:themeElements>
    <a:clrScheme name="McKBAlgP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cKBAlgP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cKBAlgP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McKBAlgP8</Template>
  <TotalTime>1251</TotalTime>
  <Words>480</Words>
  <Application>Microsoft Macintosh PowerPoint</Application>
  <PresentationFormat>On-screen Show (4:3)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 Math</vt:lpstr>
      <vt:lpstr>Garamond</vt:lpstr>
      <vt:lpstr>Times New Roman</vt:lpstr>
      <vt:lpstr>Wingdings</vt:lpstr>
      <vt:lpstr>McKBAlgP8</vt:lpstr>
      <vt:lpstr>PowerPoint Presentation</vt:lpstr>
      <vt:lpstr>PowerPoint Presentation</vt:lpstr>
      <vt:lpstr>Covariance</vt:lpstr>
      <vt:lpstr>Covariance</vt:lpstr>
      <vt:lpstr>Covariance</vt:lpstr>
      <vt:lpstr>Example </vt:lpstr>
      <vt:lpstr>Covariance</vt:lpstr>
      <vt:lpstr>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gchaudhari</dc:creator>
  <cp:lastModifiedBy>Pannu, Jas</cp:lastModifiedBy>
  <cp:revision>215</cp:revision>
  <dcterms:created xsi:type="dcterms:W3CDTF">2010-10-18T10:39:55Z</dcterms:created>
  <dcterms:modified xsi:type="dcterms:W3CDTF">2020-11-02T21:23:58Z</dcterms:modified>
</cp:coreProperties>
</file>