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18"/>
  </p:notesMasterIdLst>
  <p:sldIdLst>
    <p:sldId id="345" r:id="rId2"/>
    <p:sldId id="346" r:id="rId3"/>
    <p:sldId id="347" r:id="rId4"/>
    <p:sldId id="299" r:id="rId5"/>
    <p:sldId id="348" r:id="rId6"/>
    <p:sldId id="298" r:id="rId7"/>
    <p:sldId id="349" r:id="rId8"/>
    <p:sldId id="350" r:id="rId9"/>
    <p:sldId id="351" r:id="rId10"/>
    <p:sldId id="303" r:id="rId11"/>
    <p:sldId id="304" r:id="rId12"/>
    <p:sldId id="306" r:id="rId13"/>
    <p:sldId id="352" r:id="rId14"/>
    <p:sldId id="353" r:id="rId15"/>
    <p:sldId id="354" r:id="rId16"/>
    <p:sldId id="355"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EF3F2F"/>
    <a:srgbClr val="0078B9"/>
    <a:srgbClr val="00ADEF"/>
    <a:srgbClr val="0A5BA6"/>
    <a:srgbClr val="722E6B"/>
    <a:srgbClr val="722E07"/>
    <a:srgbClr val="8B2315"/>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4" autoAdjust="0"/>
    <p:restoredTop sz="95988" autoAdjust="0"/>
  </p:normalViewPr>
  <p:slideViewPr>
    <p:cSldViewPr>
      <p:cViewPr varScale="1">
        <p:scale>
          <a:sx n="117" d="100"/>
          <a:sy n="117" d="100"/>
        </p:scale>
        <p:origin x="137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141B1F8-C941-4359-8856-176776467C35}" type="slidenum">
              <a:rPr lang="en-US" altLang="en-US"/>
              <a:pPr/>
              <a:t>‹#›</a:t>
            </a:fld>
            <a:endParaRPr lang="en-US" altLang="en-US"/>
          </a:p>
        </p:txBody>
      </p:sp>
    </p:spTree>
    <p:extLst>
      <p:ext uri="{BB962C8B-B14F-4D97-AF65-F5344CB8AC3E}">
        <p14:creationId xmlns:p14="http://schemas.microsoft.com/office/powerpoint/2010/main" val="25960827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CEB954-0F96-459E-B349-0CCDD7F931CD}" type="slidenum">
              <a:rPr lang="en-US" altLang="en-US"/>
              <a:pPr/>
              <a:t>1</a:t>
            </a:fld>
            <a:endParaRPr lang="en-US" alt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5200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B857E-6E1D-40DB-9207-91612FB9E9F3}" type="slidenum">
              <a:rPr lang="en-US" altLang="en-US"/>
              <a:pPr/>
              <a:t>2</a:t>
            </a:fld>
            <a:endParaRPr lang="en-US" alt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596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B857E-6E1D-40DB-9207-91612FB9E9F3}" type="slidenum">
              <a:rPr lang="en-US" altLang="en-US"/>
              <a:pPr/>
              <a:t>3</a:t>
            </a:fld>
            <a:endParaRPr lang="en-US" alt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5321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A7461-87FC-4CA1-BD9B-076B7A8CE9D2}" type="slidenum">
              <a:rPr lang="en-US" altLang="en-US"/>
              <a:pPr/>
              <a:t>10</a:t>
            </a:fld>
            <a:endParaRPr lang="en-US" alt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497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7508953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3625653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228600"/>
            <a:ext cx="2082800" cy="6489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5600" y="228600"/>
            <a:ext cx="6096000" cy="6489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4477741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45418967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900689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22923125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84020205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96011708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2728398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15897325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37505443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59" name="Picture 63" descr="4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488" y="381000"/>
            <a:ext cx="8902700" cy="838200"/>
          </a:xfrm>
          <a:prstGeom prst="rect">
            <a:avLst/>
          </a:prstGeom>
          <a:noFill/>
          <a:extLst>
            <a:ext uri="{909E8E84-426E-40DD-AFC4-6F175D3DCCD1}">
              <a14:hiddenFill xmlns:a14="http://schemas.microsoft.com/office/drawing/2010/main">
                <a:solidFill>
                  <a:srgbClr val="FFFFFF"/>
                </a:solidFill>
              </a14:hiddenFill>
            </a:ext>
          </a:extLst>
        </p:spPr>
      </p:pic>
      <p:sp>
        <p:nvSpPr>
          <p:cNvPr id="4104" name="Text Box 8"/>
          <p:cNvSpPr txBox="1">
            <a:spLocks noChangeArrowheads="1"/>
          </p:cNvSpPr>
          <p:nvPr/>
        </p:nvSpPr>
        <p:spPr bwMode="auto">
          <a:xfrm>
            <a:off x="7391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en-US" altLang="en-US"/>
          </a:p>
        </p:txBody>
      </p:sp>
      <p:sp>
        <p:nvSpPr>
          <p:cNvPr id="4109" name="Rectangle 13"/>
          <p:cNvSpPr>
            <a:spLocks noGrp="1" noChangeArrowheads="1"/>
          </p:cNvSpPr>
          <p:nvPr>
            <p:ph type="body" idx="1"/>
          </p:nvPr>
        </p:nvSpPr>
        <p:spPr bwMode="auto">
          <a:xfrm>
            <a:off x="457200" y="1462088"/>
            <a:ext cx="82296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4110" name="Rectangle 1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4111" name="Rectangle 1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4114" name="Text Box 18"/>
          <p:cNvSpPr txBox="1">
            <a:spLocks noChangeArrowheads="1"/>
          </p:cNvSpPr>
          <p:nvPr/>
        </p:nvSpPr>
        <p:spPr bwMode="auto">
          <a:xfrm>
            <a:off x="8496300" y="63881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8D0EA00-4505-4A80-9080-FD2BE9297ACD}" type="slidenum">
              <a:rPr lang="en-US" altLang="en-US"/>
              <a:pPr>
                <a:spcBef>
                  <a:spcPct val="50000"/>
                </a:spcBef>
              </a:pPr>
              <a:t>‹#›</a:t>
            </a:fld>
            <a:endParaRPr lang="en-US" altLang="en-US"/>
          </a:p>
        </p:txBody>
      </p:sp>
      <p:sp>
        <p:nvSpPr>
          <p:cNvPr id="4115" name="Rectangle 1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endParaRPr lang="en-US" altLang="en-US"/>
          </a:p>
        </p:txBody>
      </p:sp>
      <p:sp>
        <p:nvSpPr>
          <p:cNvPr id="4108" name="Rectangle 12"/>
          <p:cNvSpPr>
            <a:spLocks noGrp="1" noChangeArrowheads="1"/>
          </p:cNvSpPr>
          <p:nvPr>
            <p:ph type="title"/>
          </p:nvPr>
        </p:nvSpPr>
        <p:spPr bwMode="auto">
          <a:xfrm>
            <a:off x="3556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l" rtl="0" fontAlgn="base">
        <a:spcBef>
          <a:spcPct val="0"/>
        </a:spcBef>
        <a:spcAft>
          <a:spcPct val="0"/>
        </a:spcAft>
        <a:defRPr sz="4000" kern="1200">
          <a:solidFill>
            <a:schemeClr val="tx1"/>
          </a:solidFill>
          <a:latin typeface="+mj-lt"/>
          <a:ea typeface="+mj-ea"/>
          <a:cs typeface="+mj-cs"/>
        </a:defRPr>
      </a:lvl1pPr>
      <a:lvl2pPr algn="l" rtl="0" fontAlgn="base">
        <a:spcBef>
          <a:spcPct val="0"/>
        </a:spcBef>
        <a:spcAft>
          <a:spcPct val="0"/>
        </a:spcAft>
        <a:defRPr sz="4000">
          <a:solidFill>
            <a:schemeClr val="tx1"/>
          </a:solidFill>
          <a:latin typeface="Arial" panose="020B0604020202020204" pitchFamily="34" charset="0"/>
        </a:defRPr>
      </a:lvl2pPr>
      <a:lvl3pPr algn="l" rtl="0" fontAlgn="base">
        <a:spcBef>
          <a:spcPct val="0"/>
        </a:spcBef>
        <a:spcAft>
          <a:spcPct val="0"/>
        </a:spcAft>
        <a:defRPr sz="4000">
          <a:solidFill>
            <a:schemeClr val="tx1"/>
          </a:solidFill>
          <a:latin typeface="Arial" panose="020B0604020202020204" pitchFamily="34" charset="0"/>
        </a:defRPr>
      </a:lvl3pPr>
      <a:lvl4pPr algn="l" rtl="0" fontAlgn="base">
        <a:spcBef>
          <a:spcPct val="0"/>
        </a:spcBef>
        <a:spcAft>
          <a:spcPct val="0"/>
        </a:spcAft>
        <a:defRPr sz="4000">
          <a:solidFill>
            <a:schemeClr val="tx1"/>
          </a:solidFill>
          <a:latin typeface="Arial" panose="020B0604020202020204" pitchFamily="34" charset="0"/>
        </a:defRPr>
      </a:lvl4pPr>
      <a:lvl5pPr algn="l" rtl="0" fontAlgn="base">
        <a:spcBef>
          <a:spcPct val="0"/>
        </a:spcBef>
        <a:spcAft>
          <a:spcPct val="0"/>
        </a:spcAft>
        <a:defRPr sz="4000">
          <a:solidFill>
            <a:schemeClr val="tx1"/>
          </a:solidFill>
          <a:latin typeface="Arial" panose="020B0604020202020204" pitchFamily="34" charset="0"/>
        </a:defRPr>
      </a:lvl5pPr>
      <a:lvl6pPr marL="457200" algn="l" rtl="0" fontAlgn="base">
        <a:spcBef>
          <a:spcPct val="0"/>
        </a:spcBef>
        <a:spcAft>
          <a:spcPct val="0"/>
        </a:spcAft>
        <a:defRPr sz="4000">
          <a:solidFill>
            <a:schemeClr val="tx1"/>
          </a:solidFill>
          <a:latin typeface="Arial" panose="020B0604020202020204" pitchFamily="34" charset="0"/>
        </a:defRPr>
      </a:lvl6pPr>
      <a:lvl7pPr marL="914400" algn="l" rtl="0" fontAlgn="base">
        <a:spcBef>
          <a:spcPct val="0"/>
        </a:spcBef>
        <a:spcAft>
          <a:spcPct val="0"/>
        </a:spcAft>
        <a:defRPr sz="4000">
          <a:solidFill>
            <a:schemeClr val="tx1"/>
          </a:solidFill>
          <a:latin typeface="Arial" panose="020B0604020202020204" pitchFamily="34" charset="0"/>
        </a:defRPr>
      </a:lvl7pPr>
      <a:lvl8pPr marL="1371600" algn="l" rtl="0" fontAlgn="base">
        <a:spcBef>
          <a:spcPct val="0"/>
        </a:spcBef>
        <a:spcAft>
          <a:spcPct val="0"/>
        </a:spcAft>
        <a:defRPr sz="4000">
          <a:solidFill>
            <a:schemeClr val="tx1"/>
          </a:solidFill>
          <a:latin typeface="Arial" panose="020B0604020202020204" pitchFamily="34" charset="0"/>
        </a:defRPr>
      </a:lvl8pPr>
      <a:lvl9pPr marL="1828800" algn="l" rtl="0" fontAlgn="base">
        <a:spcBef>
          <a:spcPct val="0"/>
        </a:spcBef>
        <a:spcAft>
          <a:spcPct val="0"/>
        </a:spcAft>
        <a:defRPr sz="4000">
          <a:solidFill>
            <a:schemeClr val="tx1"/>
          </a:solidFill>
          <a:latin typeface="Arial" panose="020B0604020202020204" pitchFamily="34" charset="0"/>
        </a:defRPr>
      </a:lvl9pPr>
    </p:titleStyle>
    <p:bodyStyle>
      <a:lvl1pPr algn="l" rtl="0" fontAlgn="base">
        <a:spcBef>
          <a:spcPct val="20000"/>
        </a:spcBef>
        <a:spcAft>
          <a:spcPct val="0"/>
        </a:spcAft>
        <a:defRPr sz="24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rgbClr val="0073AE"/>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rgbClr val="0073A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37.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6">
            <a:extLst>
              <a:ext uri="{FF2B5EF4-FFF2-40B4-BE49-F238E27FC236}">
                <a16:creationId xmlns:a16="http://schemas.microsoft.com/office/drawing/2014/main" id="{134CDAE7-E8FE-694B-840E-2C1C619007BF}"/>
              </a:ext>
            </a:extLst>
          </p:cNvPr>
          <p:cNvSpPr txBox="1">
            <a:spLocks noChangeArrowheads="1"/>
          </p:cNvSpPr>
          <p:nvPr/>
        </p:nvSpPr>
        <p:spPr bwMode="auto">
          <a:xfrm>
            <a:off x="1828800" y="3429000"/>
            <a:ext cx="5943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lvl1pPr>
              <a:tabLst>
                <a:tab pos="855663" algn="l"/>
                <a:tab pos="973138" algn="l"/>
              </a:tabLst>
              <a:defRPr>
                <a:solidFill>
                  <a:schemeClr val="tx1"/>
                </a:solidFill>
                <a:latin typeface="Arial" panose="020B0604020202020204" pitchFamily="34" charset="0"/>
              </a:defRPr>
            </a:lvl1pPr>
            <a:lvl2pPr>
              <a:tabLst>
                <a:tab pos="855663" algn="l"/>
                <a:tab pos="973138" algn="l"/>
              </a:tabLst>
              <a:defRPr>
                <a:solidFill>
                  <a:schemeClr val="tx1"/>
                </a:solidFill>
                <a:latin typeface="Arial" panose="020B0604020202020204" pitchFamily="34" charset="0"/>
              </a:defRPr>
            </a:lvl2pPr>
            <a:lvl3pPr>
              <a:tabLst>
                <a:tab pos="855663" algn="l"/>
                <a:tab pos="973138" algn="l"/>
              </a:tabLst>
              <a:defRPr>
                <a:solidFill>
                  <a:schemeClr val="tx1"/>
                </a:solidFill>
                <a:latin typeface="Arial" panose="020B0604020202020204" pitchFamily="34" charset="0"/>
              </a:defRPr>
            </a:lvl3pPr>
            <a:lvl4pPr>
              <a:tabLst>
                <a:tab pos="855663" algn="l"/>
                <a:tab pos="973138" algn="l"/>
              </a:tabLst>
              <a:defRPr>
                <a:solidFill>
                  <a:schemeClr val="tx1"/>
                </a:solidFill>
                <a:latin typeface="Arial" panose="020B0604020202020204" pitchFamily="34" charset="0"/>
              </a:defRPr>
            </a:lvl4pPr>
            <a:lvl5pPr>
              <a:tabLst>
                <a:tab pos="855663" algn="l"/>
                <a:tab pos="973138" algn="l"/>
              </a:tabLst>
              <a:defRPr>
                <a:solidFill>
                  <a:schemeClr val="tx1"/>
                </a:solidFill>
                <a:latin typeface="Arial" panose="020B0604020202020204" pitchFamily="34" charset="0"/>
              </a:defRPr>
            </a:lvl5pPr>
            <a:lvl6pPr fontAlgn="base">
              <a:spcBef>
                <a:spcPct val="0"/>
              </a:spcBef>
              <a:spcAft>
                <a:spcPct val="0"/>
              </a:spcAft>
              <a:tabLst>
                <a:tab pos="855663" algn="l"/>
                <a:tab pos="973138" algn="l"/>
              </a:tabLst>
              <a:defRPr>
                <a:solidFill>
                  <a:schemeClr val="tx1"/>
                </a:solidFill>
                <a:latin typeface="Arial" panose="020B0604020202020204" pitchFamily="34" charset="0"/>
              </a:defRPr>
            </a:lvl6pPr>
            <a:lvl7pPr fontAlgn="base">
              <a:spcBef>
                <a:spcPct val="0"/>
              </a:spcBef>
              <a:spcAft>
                <a:spcPct val="0"/>
              </a:spcAft>
              <a:tabLst>
                <a:tab pos="855663" algn="l"/>
                <a:tab pos="973138" algn="l"/>
              </a:tabLst>
              <a:defRPr>
                <a:solidFill>
                  <a:schemeClr val="tx1"/>
                </a:solidFill>
                <a:latin typeface="Arial" panose="020B0604020202020204" pitchFamily="34" charset="0"/>
              </a:defRPr>
            </a:lvl7pPr>
            <a:lvl8pPr fontAlgn="base">
              <a:spcBef>
                <a:spcPct val="0"/>
              </a:spcBef>
              <a:spcAft>
                <a:spcPct val="0"/>
              </a:spcAft>
              <a:tabLst>
                <a:tab pos="855663" algn="l"/>
                <a:tab pos="973138" algn="l"/>
              </a:tabLst>
              <a:defRPr>
                <a:solidFill>
                  <a:schemeClr val="tx1"/>
                </a:solidFill>
                <a:latin typeface="Arial" panose="020B0604020202020204" pitchFamily="34" charset="0"/>
              </a:defRPr>
            </a:lvl8pPr>
            <a:lvl9pPr fontAlgn="base">
              <a:spcBef>
                <a:spcPct val="0"/>
              </a:spcBef>
              <a:spcAft>
                <a:spcPct val="0"/>
              </a:spcAft>
              <a:tabLst>
                <a:tab pos="855663" algn="l"/>
                <a:tab pos="973138" algn="l"/>
              </a:tabLst>
              <a:defRPr>
                <a:solidFill>
                  <a:schemeClr val="tx1"/>
                </a:solidFill>
                <a:latin typeface="Arial" panose="020B0604020202020204" pitchFamily="34" charset="0"/>
              </a:defRPr>
            </a:lvl9pPr>
          </a:lstStyle>
          <a:p>
            <a:pPr algn="ctr">
              <a:spcBef>
                <a:spcPct val="50000"/>
              </a:spcBef>
            </a:pPr>
            <a:r>
              <a:rPr lang="en-US" altLang="en-US" sz="3200" dirty="0"/>
              <a:t>Multivariate Probability Distributions</a:t>
            </a:r>
          </a:p>
        </p:txBody>
      </p:sp>
      <p:sp>
        <p:nvSpPr>
          <p:cNvPr id="2" name="TextBox 1">
            <a:extLst>
              <a:ext uri="{FF2B5EF4-FFF2-40B4-BE49-F238E27FC236}">
                <a16:creationId xmlns:a16="http://schemas.microsoft.com/office/drawing/2014/main" id="{7602F567-4D51-C949-96A5-413E14F4E140}"/>
              </a:ext>
            </a:extLst>
          </p:cNvPr>
          <p:cNvSpPr txBox="1"/>
          <p:nvPr/>
        </p:nvSpPr>
        <p:spPr>
          <a:xfrm>
            <a:off x="3124200" y="2362200"/>
            <a:ext cx="3071675" cy="707886"/>
          </a:xfrm>
          <a:prstGeom prst="rect">
            <a:avLst/>
          </a:prstGeom>
          <a:noFill/>
        </p:spPr>
        <p:txBody>
          <a:bodyPr wrap="none" rtlCol="0">
            <a:spAutoFit/>
          </a:bodyPr>
          <a:lstStyle/>
          <a:p>
            <a:r>
              <a:rPr lang="en-US" sz="4000" b="1" dirty="0">
                <a:solidFill>
                  <a:srgbClr val="0432FF"/>
                </a:solidFill>
                <a:latin typeface="Garamond" panose="02020404030301010803" pitchFamily="18" charset="0"/>
              </a:rPr>
              <a:t>CHAPTER 5</a:t>
            </a:r>
          </a:p>
        </p:txBody>
      </p:sp>
    </p:spTree>
    <p:extLst>
      <p:ext uri="{BB962C8B-B14F-4D97-AF65-F5344CB8AC3E}">
        <p14:creationId xmlns:p14="http://schemas.microsoft.com/office/powerpoint/2010/main" val="578179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458787" y="2590800"/>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dirty="0">
                <a:solidFill>
                  <a:srgbClr val="0432FF"/>
                </a:solidFill>
                <a:latin typeface="Garamond" panose="02020404030301010803" pitchFamily="18" charset="0"/>
              </a:rPr>
              <a:t>The Difference Between Two Random Variables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noFill/>
        </p:spPr>
        <p:txBody>
          <a:bodyPr/>
          <a:lstStyle/>
          <a:p>
            <a:pPr algn="ctr"/>
            <a:r>
              <a:rPr lang="en-US" altLang="en-US" sz="2900" dirty="0">
                <a:solidFill>
                  <a:srgbClr val="0432FF"/>
                </a:solidFill>
                <a:latin typeface="Garamond" panose="02020404030301010803" pitchFamily="18" charset="0"/>
              </a:rPr>
              <a:t>The Difference Between Two Random Variables</a:t>
            </a:r>
          </a:p>
        </p:txBody>
      </p:sp>
      <p:sp>
        <p:nvSpPr>
          <p:cNvPr id="134147" name="Rectangle 3"/>
          <p:cNvSpPr>
            <a:spLocks noGrp="1" noChangeArrowheads="1"/>
          </p:cNvSpPr>
          <p:nvPr>
            <p:ph type="body" idx="1"/>
          </p:nvPr>
        </p:nvSpPr>
        <p:spPr>
          <a:xfrm>
            <a:off x="457200" y="1462088"/>
            <a:ext cx="8229600" cy="976312"/>
          </a:xfrm>
          <a:noFill/>
        </p:spPr>
        <p:txBody>
          <a:bodyPr/>
          <a:lstStyle/>
          <a:p>
            <a:pPr>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An important special case of a linear combination results from taking </a:t>
            </a:r>
            <a:r>
              <a:rPr lang="en-US" altLang="en-US" i="1" dirty="0">
                <a:latin typeface="Times New Roman" panose="02020603050405020304" pitchFamily="18" charset="0"/>
                <a:cs typeface="Times New Roman" panose="02020603050405020304" pitchFamily="18" charset="0"/>
              </a:rPr>
              <a:t>n </a:t>
            </a:r>
            <a:r>
              <a:rPr lang="en-US" altLang="en-US" dirty="0">
                <a:latin typeface="Times New Roman" panose="02020603050405020304" pitchFamily="18" charset="0"/>
                <a:cs typeface="Times New Roman" panose="02020603050405020304" pitchFamily="18" charset="0"/>
              </a:rPr>
              <a:t>= 2, </a:t>
            </a:r>
            <a:r>
              <a:rPr lang="en-US" altLang="en-US" i="1" dirty="0">
                <a:latin typeface="Times New Roman" panose="02020603050405020304" pitchFamily="18" charset="0"/>
                <a:cs typeface="Times New Roman" panose="02020603050405020304" pitchFamily="18" charset="0"/>
              </a:rPr>
              <a:t>a</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1, and </a:t>
            </a:r>
            <a:r>
              <a:rPr lang="en-US" altLang="en-US" i="1" dirty="0">
                <a:latin typeface="Times New Roman" panose="02020603050405020304" pitchFamily="18" charset="0"/>
                <a:cs typeface="Times New Roman" panose="02020603050405020304" pitchFamily="18" charset="0"/>
              </a:rPr>
              <a:t>a</a:t>
            </a:r>
            <a:r>
              <a:rPr lang="en-US" altLang="en-US" baseline="-25000" dirty="0">
                <a:latin typeface="Times New Roman" panose="02020603050405020304" pitchFamily="18" charset="0"/>
                <a:cs typeface="Times New Roman" panose="02020603050405020304" pitchFamily="18" charset="0"/>
              </a:rPr>
              <a:t>2 </a:t>
            </a:r>
            <a:r>
              <a:rPr lang="en-US" altLang="en-US" dirty="0">
                <a:latin typeface="Times New Roman" panose="02020603050405020304" pitchFamily="18" charset="0"/>
                <a:cs typeface="Times New Roman" panose="02020603050405020304" pitchFamily="18" charset="0"/>
              </a:rPr>
              <a:t>= </a:t>
            </a:r>
            <a:r>
              <a:rPr lang="en-US" altLang="en-US"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–1:</a:t>
            </a:r>
          </a:p>
          <a:p>
            <a:pPr>
              <a:tabLst>
                <a:tab pos="457200" algn="l"/>
                <a:tab pos="1371600" algn="l"/>
                <a:tab pos="1547813" algn="l"/>
              </a:tabLst>
            </a:pPr>
            <a:endParaRPr lang="en-US" altLang="en-US" dirty="0">
              <a:latin typeface="Times New Roman" panose="02020603050405020304" pitchFamily="18" charset="0"/>
              <a:cs typeface="Times New Roman" panose="02020603050405020304" pitchFamily="18" charset="0"/>
            </a:endParaRPr>
          </a:p>
          <a:p>
            <a:pPr algn="ctr">
              <a:tabLst>
                <a:tab pos="457200" algn="l"/>
                <a:tab pos="1371600" algn="l"/>
                <a:tab pos="1547813" algn="l"/>
              </a:tabLst>
            </a:pPr>
            <a:r>
              <a:rPr lang="en-US" altLang="en-US" i="1" dirty="0">
                <a:latin typeface="Times New Roman" panose="02020603050405020304" pitchFamily="18" charset="0"/>
                <a:cs typeface="Times New Roman" panose="02020603050405020304" pitchFamily="18" charset="0"/>
              </a:rPr>
              <a:t>Y </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a</a:t>
            </a:r>
            <a:r>
              <a:rPr lang="en-US" altLang="en-US" baseline="-25000"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a</a:t>
            </a:r>
            <a:r>
              <a:rPr lang="en-US" altLang="en-US" baseline="-25000" dirty="0">
                <a:latin typeface="Times New Roman" panose="02020603050405020304" pitchFamily="18" charset="0"/>
                <a:cs typeface="Times New Roman" panose="02020603050405020304" pitchFamily="18" charset="0"/>
              </a:rPr>
              <a:t>2</a:t>
            </a:r>
            <a:r>
              <a:rPr lang="en-US" altLang="en-US" i="1" dirty="0">
                <a:latin typeface="Times New Roman" panose="02020603050405020304" pitchFamily="18" charset="0"/>
                <a:cs typeface="Times New Roman" panose="02020603050405020304" pitchFamily="18" charset="0"/>
              </a:rPr>
              <a:t>X</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X</a:t>
            </a:r>
            <a:r>
              <a:rPr lang="en-US" altLang="en-US" baseline="-25000" dirty="0">
                <a:latin typeface="Times New Roman" panose="02020603050405020304" pitchFamily="18" charset="0"/>
                <a:cs typeface="Times New Roman" panose="02020603050405020304" pitchFamily="18" charset="0"/>
              </a:rPr>
              <a:t>2</a:t>
            </a:r>
          </a:p>
          <a:p>
            <a:pPr algn="ctr">
              <a:tabLst>
                <a:tab pos="457200" algn="l"/>
                <a:tab pos="1371600" algn="l"/>
                <a:tab pos="1547813" algn="l"/>
              </a:tabLst>
            </a:pPr>
            <a:endParaRPr lang="en-US" altLang="en-US" dirty="0"/>
          </a:p>
          <a:p>
            <a:pPr marL="342900" indent="-342900">
              <a:buFont typeface="Wingdings" pitchFamily="2" charset="2"/>
              <a:buChar char="Ø"/>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E(X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X</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E(X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E(X</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for any two rv’s 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and X</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a:p>
            <a:pPr marL="342900" indent="-342900">
              <a:buFont typeface="Wingdings" pitchFamily="2" charset="2"/>
              <a:buChar char="Ø"/>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V(X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X</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V(X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V(X</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2 Cov(X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X</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a:p>
            <a:pPr marL="342900" indent="-342900">
              <a:buFont typeface="Wingdings" pitchFamily="2" charset="2"/>
              <a:buChar char="Ø"/>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V(X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X</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V(X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V(X</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if 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and X</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are independent rv’s </a:t>
            </a:r>
          </a:p>
          <a:p>
            <a:pPr marL="342900" indent="-342900">
              <a:buFont typeface="Wingdings" pitchFamily="2" charset="2"/>
              <a:buChar char="Ø"/>
              <a:tabLst>
                <a:tab pos="457200" algn="l"/>
                <a:tab pos="1371600" algn="l"/>
                <a:tab pos="1547813" algn="l"/>
              </a:tabLst>
            </a:pPr>
            <a:endParaRPr lang="en-US" altLang="en-US" dirty="0"/>
          </a:p>
          <a:p>
            <a:pPr>
              <a:tabLst>
                <a:tab pos="457200" algn="l"/>
                <a:tab pos="1371600" algn="l"/>
                <a:tab pos="1547813" algn="l"/>
              </a:tabLst>
            </a:pPr>
            <a:endParaRPr lang="en-US"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147">
                                            <p:txEl>
                                              <p:pRg st="2" end="2"/>
                                            </p:txEl>
                                          </p:spTgt>
                                        </p:tgtEl>
                                        <p:attrNameLst>
                                          <p:attrName>style.visibility</p:attrName>
                                        </p:attrNameLst>
                                      </p:cBhvr>
                                      <p:to>
                                        <p:strVal val="visible"/>
                                      </p:to>
                                    </p:set>
                                    <p:anim calcmode="lin" valueType="num">
                                      <p:cBhvr additive="base">
                                        <p:cTn id="7" dur="500" fill="hold"/>
                                        <p:tgtEl>
                                          <p:spTgt spid="1341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147">
                                            <p:txEl>
                                              <p:pRg st="4" end="4"/>
                                            </p:txEl>
                                          </p:spTgt>
                                        </p:tgtEl>
                                        <p:attrNameLst>
                                          <p:attrName>style.visibility</p:attrName>
                                        </p:attrNameLst>
                                      </p:cBhvr>
                                      <p:to>
                                        <p:strVal val="visible"/>
                                      </p:to>
                                    </p:set>
                                    <p:anim calcmode="lin" valueType="num">
                                      <p:cBhvr additive="base">
                                        <p:cTn id="13" dur="500" fill="hold"/>
                                        <p:tgtEl>
                                          <p:spTgt spid="13414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4147">
                                            <p:txEl>
                                              <p:pRg st="5" end="5"/>
                                            </p:txEl>
                                          </p:spTgt>
                                        </p:tgtEl>
                                        <p:attrNameLst>
                                          <p:attrName>style.visibility</p:attrName>
                                        </p:attrNameLst>
                                      </p:cBhvr>
                                      <p:to>
                                        <p:strVal val="visible"/>
                                      </p:to>
                                    </p:set>
                                    <p:anim calcmode="lin" valueType="num">
                                      <p:cBhvr additive="base">
                                        <p:cTn id="19" dur="500" fill="hold"/>
                                        <p:tgtEl>
                                          <p:spTgt spid="13414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4147">
                                            <p:txEl>
                                              <p:pRg st="6" end="6"/>
                                            </p:txEl>
                                          </p:spTgt>
                                        </p:tgtEl>
                                        <p:attrNameLst>
                                          <p:attrName>style.visibility</p:attrName>
                                        </p:attrNameLst>
                                      </p:cBhvr>
                                      <p:to>
                                        <p:strVal val="visible"/>
                                      </p:to>
                                    </p:set>
                                    <p:anim calcmode="lin" valueType="num">
                                      <p:cBhvr additive="base">
                                        <p:cTn id="25" dur="500" fill="hold"/>
                                        <p:tgtEl>
                                          <p:spTgt spid="13414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4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89857" y="-152400"/>
            <a:ext cx="8229600" cy="1143000"/>
          </a:xfrm>
          <a:noFill/>
        </p:spPr>
        <p:txBody>
          <a:bodyPr/>
          <a:lstStyle/>
          <a:p>
            <a:pPr algn="ctr"/>
            <a:r>
              <a:rPr lang="en-US" altLang="en-US" dirty="0">
                <a:solidFill>
                  <a:srgbClr val="0432FF"/>
                </a:solidFill>
                <a:latin typeface="Garamond" panose="02020404030301010803" pitchFamily="18" charset="0"/>
              </a:rPr>
              <a:t>Example 4</a:t>
            </a:r>
            <a:r>
              <a:rPr lang="en-US" altLang="en-US" dirty="0">
                <a:latin typeface="Garamond" panose="02020404030301010803" pitchFamily="18" charset="0"/>
              </a:rPr>
              <a:t> </a:t>
            </a:r>
          </a:p>
        </p:txBody>
      </p:sp>
      <p:sp>
        <p:nvSpPr>
          <p:cNvPr id="136195" name="Rectangle 3"/>
          <p:cNvSpPr>
            <a:spLocks noGrp="1" noChangeArrowheads="1"/>
          </p:cNvSpPr>
          <p:nvPr>
            <p:ph type="body" idx="1"/>
          </p:nvPr>
        </p:nvSpPr>
        <p:spPr>
          <a:xfrm>
            <a:off x="304800" y="838200"/>
            <a:ext cx="8763000" cy="5867400"/>
          </a:xfrm>
          <a:noFill/>
        </p:spPr>
        <p:txBody>
          <a:bodyPr/>
          <a:lstStyle/>
          <a:p>
            <a:pPr>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A certain automobile manufacturer equips a particular model with either a six-cylinder engine or a four-cylinder engine. </a:t>
            </a:r>
          </a:p>
          <a:p>
            <a:pPr>
              <a:tabLst>
                <a:tab pos="457200" algn="l"/>
                <a:tab pos="1371600" algn="l"/>
                <a:tab pos="1547813" algn="l"/>
              </a:tabLst>
            </a:pPr>
            <a:endParaRPr lang="en-US" altLang="en-US" sz="800" dirty="0">
              <a:latin typeface="Times New Roman" panose="02020603050405020304" pitchFamily="18" charset="0"/>
              <a:cs typeface="Times New Roman" panose="02020603050405020304" pitchFamily="18" charset="0"/>
            </a:endParaRPr>
          </a:p>
          <a:p>
            <a:pPr>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Let </a:t>
            </a:r>
            <a:r>
              <a:rPr lang="en-US" altLang="en-US" i="1" dirty="0">
                <a:latin typeface="Times New Roman" panose="02020603050405020304" pitchFamily="18" charset="0"/>
                <a:cs typeface="Times New Roman" panose="02020603050405020304" pitchFamily="18" charset="0"/>
              </a:rPr>
              <a:t>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and </a:t>
            </a:r>
            <a:r>
              <a:rPr lang="en-US" altLang="en-US" i="1" dirty="0">
                <a:latin typeface="Times New Roman" panose="02020603050405020304" pitchFamily="18" charset="0"/>
                <a:cs typeface="Times New Roman" panose="02020603050405020304" pitchFamily="18" charset="0"/>
              </a:rPr>
              <a:t>X</a:t>
            </a:r>
            <a:r>
              <a:rPr lang="en-US" altLang="en-US" baseline="-25000" dirty="0">
                <a:latin typeface="Times New Roman" panose="02020603050405020304" pitchFamily="18" charset="0"/>
                <a:cs typeface="Times New Roman" panose="02020603050405020304" pitchFamily="18" charset="0"/>
              </a:rPr>
              <a:t>2 </a:t>
            </a:r>
            <a:r>
              <a:rPr lang="en-US" altLang="en-US" dirty="0">
                <a:latin typeface="Times New Roman" panose="02020603050405020304" pitchFamily="18" charset="0"/>
                <a:cs typeface="Times New Roman" panose="02020603050405020304" pitchFamily="18" charset="0"/>
              </a:rPr>
              <a:t>be fuel efficiencies for independently and randomly selected six-cylinder and four-cylinder cars, respectively. </a:t>
            </a:r>
          </a:p>
          <a:p>
            <a:pPr>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With </a:t>
            </a:r>
            <a:r>
              <a:rPr lang="en-US"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baseline="-25000" dirty="0">
                <a:latin typeface="Times New Roman" panose="02020603050405020304" pitchFamily="18" charset="0"/>
                <a:cs typeface="Times New Roman" panose="02020603050405020304" pitchFamily="18" charset="0"/>
              </a:rPr>
              <a:t>1 </a:t>
            </a:r>
            <a:r>
              <a:rPr lang="en-US" altLang="en-US" dirty="0">
                <a:latin typeface="Times New Roman" panose="02020603050405020304" pitchFamily="18" charset="0"/>
                <a:cs typeface="Times New Roman" panose="02020603050405020304" pitchFamily="18" charset="0"/>
              </a:rPr>
              <a:t>= 22, </a:t>
            </a:r>
            <a:r>
              <a:rPr lang="en-US"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26, </a:t>
            </a:r>
            <a:r>
              <a:rPr lang="en-US"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dirty="0">
                <a:latin typeface="Times New Roman" panose="02020603050405020304" pitchFamily="18" charset="0"/>
                <a:cs typeface="Times New Roman" panose="02020603050405020304" pitchFamily="18" charset="0"/>
              </a:rPr>
              <a:t> = 1.2, and </a:t>
            </a:r>
            <a:r>
              <a:rPr lang="en-US"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en-US" dirty="0">
                <a:latin typeface="Times New Roman" panose="02020603050405020304" pitchFamily="18" charset="0"/>
                <a:cs typeface="Times New Roman" panose="02020603050405020304" pitchFamily="18" charset="0"/>
              </a:rPr>
              <a:t> = 1.5,</a:t>
            </a:r>
          </a:p>
          <a:p>
            <a:pPr>
              <a:tabLst>
                <a:tab pos="457200" algn="l"/>
                <a:tab pos="1371600" algn="l"/>
                <a:tab pos="1547813" algn="l"/>
              </a:tabLst>
            </a:pPr>
            <a:r>
              <a:rPr lang="en-US" altLang="en-US" i="1" dirty="0"/>
              <a:t>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X</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p>
          <a:p>
            <a:pPr>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                                             = 22 – 26 = –4</a:t>
            </a:r>
          </a:p>
        </p:txBody>
      </p:sp>
      <p:pic>
        <p:nvPicPr>
          <p:cNvPr id="4" name="Picture 4">
            <a:extLst>
              <a:ext uri="{FF2B5EF4-FFF2-40B4-BE49-F238E27FC236}">
                <a16:creationId xmlns:a16="http://schemas.microsoft.com/office/drawing/2014/main" id="{FA2609E4-FC57-F944-B62C-C390F26EB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1674" b="58948"/>
          <a:stretch>
            <a:fillRect/>
          </a:stretch>
        </p:blipFill>
        <p:spPr bwMode="auto">
          <a:xfrm>
            <a:off x="2362200" y="4188279"/>
            <a:ext cx="30480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a:extLst>
              <a:ext uri="{FF2B5EF4-FFF2-40B4-BE49-F238E27FC236}">
                <a16:creationId xmlns:a16="http://schemas.microsoft.com/office/drawing/2014/main" id="{49CA02D1-7118-F54D-ADA9-6C50334F6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043" r="15504" b="66316"/>
          <a:stretch>
            <a:fillRect/>
          </a:stretch>
        </p:blipFill>
        <p:spPr bwMode="auto">
          <a:xfrm>
            <a:off x="3763168" y="4631872"/>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a:extLst>
              <a:ext uri="{FF2B5EF4-FFF2-40B4-BE49-F238E27FC236}">
                <a16:creationId xmlns:a16="http://schemas.microsoft.com/office/drawing/2014/main" id="{DF58CAB1-FACF-9046-8528-A373DB359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4570" b="50526"/>
          <a:stretch>
            <a:fillRect/>
          </a:stretch>
        </p:blipFill>
        <p:spPr bwMode="auto">
          <a:xfrm>
            <a:off x="3886200" y="5042807"/>
            <a:ext cx="973137"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EF31A6F3-ECE4-D341-9D52-1448F9133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9474" r="55298"/>
          <a:stretch>
            <a:fillRect/>
          </a:stretch>
        </p:blipFill>
        <p:spPr bwMode="auto">
          <a:xfrm>
            <a:off x="2373086" y="5678942"/>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a:extLst>
              <a:ext uri="{FF2B5EF4-FFF2-40B4-BE49-F238E27FC236}">
                <a16:creationId xmlns:a16="http://schemas.microsoft.com/office/drawing/2014/main" id="{27DB5C73-0C00-D147-9660-D1F84E503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4702" t="57895" r="38383"/>
          <a:stretch>
            <a:fillRect/>
          </a:stretch>
        </p:blipFill>
        <p:spPr bwMode="auto">
          <a:xfrm>
            <a:off x="5225143" y="5755142"/>
            <a:ext cx="1066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6195">
                                            <p:txEl>
                                              <p:pRg st="2" end="2"/>
                                            </p:txEl>
                                          </p:spTgt>
                                        </p:tgtEl>
                                        <p:attrNameLst>
                                          <p:attrName>style.visibility</p:attrName>
                                        </p:attrNameLst>
                                      </p:cBhvr>
                                      <p:to>
                                        <p:strVal val="visible"/>
                                      </p:to>
                                    </p:set>
                                    <p:animEffect transition="in" filter="fade">
                                      <p:cBhvr>
                                        <p:cTn id="7" dur="1000"/>
                                        <p:tgtEl>
                                          <p:spTgt spid="136195">
                                            <p:txEl>
                                              <p:pRg st="2" end="2"/>
                                            </p:txEl>
                                          </p:spTgt>
                                        </p:tgtEl>
                                      </p:cBhvr>
                                    </p:animEffect>
                                    <p:anim calcmode="lin" valueType="num">
                                      <p:cBhvr>
                                        <p:cTn id="8" dur="1000" fill="hold"/>
                                        <p:tgtEl>
                                          <p:spTgt spid="13619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619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6195">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36195">
                                            <p:txEl>
                                              <p:pRg st="3" end="3"/>
                                            </p:txEl>
                                          </p:spTgt>
                                        </p:tgtEl>
                                        <p:attrNameLst>
                                          <p:attrName>style.visibility</p:attrName>
                                        </p:attrNameLst>
                                      </p:cBhvr>
                                      <p:to>
                                        <p:strVal val="visible"/>
                                      </p:to>
                                    </p:set>
                                    <p:animEffect transition="in" filter="fade">
                                      <p:cBhvr>
                                        <p:cTn id="15" dur="1000"/>
                                        <p:tgtEl>
                                          <p:spTgt spid="136195">
                                            <p:txEl>
                                              <p:pRg st="3" end="3"/>
                                            </p:txEl>
                                          </p:spTgt>
                                        </p:tgtEl>
                                      </p:cBhvr>
                                    </p:animEffect>
                                    <p:anim calcmode="lin" valueType="num">
                                      <p:cBhvr>
                                        <p:cTn id="16" dur="1000" fill="hold"/>
                                        <p:tgtEl>
                                          <p:spTgt spid="136195">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36195">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36195">
                                            <p:txEl>
                                              <p:pRg st="3" end="3"/>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136195">
                                            <p:txEl>
                                              <p:pRg st="4" end="4"/>
                                            </p:txEl>
                                          </p:spTgt>
                                        </p:tgtEl>
                                        <p:attrNameLst>
                                          <p:attrName>style.visibility</p:attrName>
                                        </p:attrNameLst>
                                      </p:cBhvr>
                                      <p:to>
                                        <p:strVal val="visible"/>
                                      </p:to>
                                    </p:set>
                                    <p:animEffect transition="in" filter="fade">
                                      <p:cBhvr>
                                        <p:cTn id="21" dur="1000"/>
                                        <p:tgtEl>
                                          <p:spTgt spid="136195">
                                            <p:txEl>
                                              <p:pRg st="4" end="4"/>
                                            </p:txEl>
                                          </p:spTgt>
                                        </p:tgtEl>
                                      </p:cBhvr>
                                    </p:animEffect>
                                    <p:anim calcmode="lin" valueType="num">
                                      <p:cBhvr>
                                        <p:cTn id="22" dur="1000" fill="hold"/>
                                        <p:tgtEl>
                                          <p:spTgt spid="136195">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36195">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36195">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136195">
                                            <p:txEl>
                                              <p:pRg st="5" end="5"/>
                                            </p:txEl>
                                          </p:spTgt>
                                        </p:tgtEl>
                                        <p:attrNameLst>
                                          <p:attrName>style.visibility</p:attrName>
                                        </p:attrNameLst>
                                      </p:cBhvr>
                                      <p:to>
                                        <p:strVal val="visible"/>
                                      </p:to>
                                    </p:set>
                                    <p:animEffect transition="in" filter="fade">
                                      <p:cBhvr>
                                        <p:cTn id="29" dur="1000"/>
                                        <p:tgtEl>
                                          <p:spTgt spid="136195">
                                            <p:txEl>
                                              <p:pRg st="5" end="5"/>
                                            </p:txEl>
                                          </p:spTgt>
                                        </p:tgtEl>
                                      </p:cBhvr>
                                    </p:animEffect>
                                    <p:anim calcmode="lin" valueType="num">
                                      <p:cBhvr>
                                        <p:cTn id="30" dur="1000" fill="hold"/>
                                        <p:tgtEl>
                                          <p:spTgt spid="136195">
                                            <p:txEl>
                                              <p:pRg st="5" end="5"/>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136195">
                                            <p:txEl>
                                              <p:pRg st="5" end="5"/>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36195">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BFE3-651C-7F4F-8BA3-588DDE37C8A8}"/>
              </a:ext>
            </a:extLst>
          </p:cNvPr>
          <p:cNvSpPr>
            <a:spLocks noGrp="1"/>
          </p:cNvSpPr>
          <p:nvPr>
            <p:ph type="title"/>
          </p:nvPr>
        </p:nvSpPr>
        <p:spPr>
          <a:xfrm>
            <a:off x="304800" y="-152400"/>
            <a:ext cx="8229600" cy="1143000"/>
          </a:xfrm>
        </p:spPr>
        <p:txBody>
          <a:bodyPr/>
          <a:lstStyle/>
          <a:p>
            <a:pPr algn="ctr"/>
            <a:r>
              <a:rPr lang="en-US" dirty="0">
                <a:solidFill>
                  <a:srgbClr val="0432FF"/>
                </a:solidFill>
                <a:latin typeface="Garamond" panose="02020404030301010803" pitchFamily="18" charset="0"/>
              </a:rPr>
              <a:t>Example 5</a:t>
            </a:r>
          </a:p>
        </p:txBody>
      </p:sp>
      <p:sp>
        <p:nvSpPr>
          <p:cNvPr id="3" name="Content Placeholder 2">
            <a:extLst>
              <a:ext uri="{FF2B5EF4-FFF2-40B4-BE49-F238E27FC236}">
                <a16:creationId xmlns:a16="http://schemas.microsoft.com/office/drawing/2014/main" id="{41BF01E8-F7FC-2F47-BCD3-F6E76A06C2FF}"/>
              </a:ext>
            </a:extLst>
          </p:cNvPr>
          <p:cNvSpPr>
            <a:spLocks noGrp="1"/>
          </p:cNvSpPr>
          <p:nvPr>
            <p:ph idx="1"/>
          </p:nvPr>
        </p:nvSpPr>
        <p:spPr>
          <a:xfrm>
            <a:off x="304800" y="800894"/>
            <a:ext cx="8534400" cy="2780506"/>
          </a:xfrm>
        </p:spPr>
        <p:txBody>
          <a:bodyPr/>
          <a:lstStyle/>
          <a:p>
            <a:r>
              <a:rPr lang="en-US" sz="1800" dirty="0">
                <a:latin typeface="Times New Roman" panose="02020603050405020304" pitchFamily="18" charset="0"/>
                <a:cs typeface="Times New Roman" panose="02020603050405020304" pitchFamily="18" charset="0"/>
              </a:rPr>
              <a:t>Gasoline is to be stocked in a bulk tank once at the beginning of each week and then sold to individual customers. </a:t>
            </a:r>
          </a:p>
          <a:p>
            <a:r>
              <a:rPr lang="en-US" sz="1800" dirty="0">
                <a:latin typeface="Times New Roman" panose="02020603050405020304" pitchFamily="18" charset="0"/>
                <a:cs typeface="Times New Roman" panose="02020603050405020304" pitchFamily="18" charset="0"/>
              </a:rPr>
              <a:t>Let Y</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denote the proportion of the capacity of the bulk tank that is available after the tank is stocked at the beginning of the week. Because of the limited supplies, Y</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varies from week to week. </a:t>
            </a:r>
          </a:p>
          <a:p>
            <a:r>
              <a:rPr lang="en-US" sz="1800" dirty="0">
                <a:latin typeface="Times New Roman" panose="02020603050405020304" pitchFamily="18" charset="0"/>
                <a:cs typeface="Times New Roman" panose="02020603050405020304" pitchFamily="18" charset="0"/>
              </a:rPr>
              <a:t>Let Y</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denote the proportion of the capacity of the bulk tank that is sold during the week. Because Y</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and Y</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are both proportions, both variables take on values between 0 and 1. Further, the amount sold, y</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cannot exceed the amount available, y</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Suppose that the joint density function for Y</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and Y</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is given by</a:t>
            </a:r>
          </a:p>
        </p:txBody>
      </p:sp>
      <p:pic>
        <p:nvPicPr>
          <p:cNvPr id="5" name="Picture 4">
            <a:extLst>
              <a:ext uri="{FF2B5EF4-FFF2-40B4-BE49-F238E27FC236}">
                <a16:creationId xmlns:a16="http://schemas.microsoft.com/office/drawing/2014/main" id="{841DB7B2-AC4F-334F-A344-0751400B6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299" y="3772694"/>
            <a:ext cx="4546600" cy="1104900"/>
          </a:xfrm>
          <a:prstGeom prst="rect">
            <a:avLst/>
          </a:prstGeom>
        </p:spPr>
      </p:pic>
      <p:sp>
        <p:nvSpPr>
          <p:cNvPr id="6" name="TextBox 5">
            <a:extLst>
              <a:ext uri="{FF2B5EF4-FFF2-40B4-BE49-F238E27FC236}">
                <a16:creationId xmlns:a16="http://schemas.microsoft.com/office/drawing/2014/main" id="{B7C381A7-C5C8-D249-B6E5-F2A977FBBB85}"/>
              </a:ext>
            </a:extLst>
          </p:cNvPr>
          <p:cNvSpPr txBox="1"/>
          <p:nvPr/>
        </p:nvSpPr>
        <p:spPr>
          <a:xfrm>
            <a:off x="163755" y="5307556"/>
            <a:ext cx="8511689" cy="738664"/>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     Find the variance of Y</a:t>
            </a:r>
            <a:r>
              <a:rPr lang="en-US" baseline="-250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the proportional amount of gasoline remaining at the end </a:t>
            </a:r>
          </a:p>
          <a:p>
            <a:r>
              <a:rPr lang="en-US" dirty="0">
                <a:latin typeface="Times New Roman" panose="02020603050405020304" pitchFamily="18" charset="0"/>
                <a:cs typeface="Times New Roman" panose="02020603050405020304" pitchFamily="18" charset="0"/>
              </a:rPr>
              <a:t>     of a week. </a:t>
            </a:r>
          </a:p>
        </p:txBody>
      </p:sp>
    </p:spTree>
    <p:extLst>
      <p:ext uri="{BB962C8B-B14F-4D97-AF65-F5344CB8AC3E}">
        <p14:creationId xmlns:p14="http://schemas.microsoft.com/office/powerpoint/2010/main" val="20165126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2A85-15F3-9E4F-A782-62601F6F2166}"/>
              </a:ext>
            </a:extLst>
          </p:cNvPr>
          <p:cNvSpPr>
            <a:spLocks noGrp="1"/>
          </p:cNvSpPr>
          <p:nvPr>
            <p:ph type="title"/>
          </p:nvPr>
        </p:nvSpPr>
        <p:spPr>
          <a:xfrm>
            <a:off x="457200" y="-152400"/>
            <a:ext cx="8229600" cy="1143000"/>
          </a:xfrm>
        </p:spPr>
        <p:txBody>
          <a:bodyPr/>
          <a:lstStyle/>
          <a:p>
            <a:pPr algn="ctr"/>
            <a:r>
              <a:rPr lang="en-US" dirty="0">
                <a:solidFill>
                  <a:srgbClr val="0432FF"/>
                </a:solidFill>
                <a:latin typeface="Garamond" panose="02020404030301010803" pitchFamily="18" charset="0"/>
              </a:rPr>
              <a:t>Example 5 </a:t>
            </a:r>
            <a:r>
              <a:rPr lang="en-US" dirty="0">
                <a:latin typeface="Garamond" panose="02020404030301010803" pitchFamily="18" charset="0"/>
              </a:rPr>
              <a:t>cont’d</a:t>
            </a:r>
          </a:p>
        </p:txBody>
      </p:sp>
      <p:pic>
        <p:nvPicPr>
          <p:cNvPr id="5" name="Picture 4">
            <a:extLst>
              <a:ext uri="{FF2B5EF4-FFF2-40B4-BE49-F238E27FC236}">
                <a16:creationId xmlns:a16="http://schemas.microsoft.com/office/drawing/2014/main" id="{BB348E92-16AF-9149-A730-5CAC4B2D2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447800"/>
            <a:ext cx="4813300" cy="419100"/>
          </a:xfrm>
          <a:prstGeom prst="rect">
            <a:avLst/>
          </a:prstGeom>
        </p:spPr>
      </p:pic>
      <p:sp>
        <p:nvSpPr>
          <p:cNvPr id="6" name="TextBox 5">
            <a:extLst>
              <a:ext uri="{FF2B5EF4-FFF2-40B4-BE49-F238E27FC236}">
                <a16:creationId xmlns:a16="http://schemas.microsoft.com/office/drawing/2014/main" id="{D3E1CF22-CEEC-2348-8947-2D29CFFB6047}"/>
              </a:ext>
            </a:extLst>
          </p:cNvPr>
          <p:cNvSpPr txBox="1"/>
          <p:nvPr/>
        </p:nvSpPr>
        <p:spPr>
          <a:xfrm>
            <a:off x="304800" y="979714"/>
            <a:ext cx="52610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Sol</a:t>
            </a:r>
          </a:p>
        </p:txBody>
      </p:sp>
      <p:pic>
        <p:nvPicPr>
          <p:cNvPr id="8" name="Picture 7">
            <a:extLst>
              <a:ext uri="{FF2B5EF4-FFF2-40B4-BE49-F238E27FC236}">
                <a16:creationId xmlns:a16="http://schemas.microsoft.com/office/drawing/2014/main" id="{B5A2A672-CEDC-A54A-9112-3494AC14B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057400"/>
            <a:ext cx="3644900" cy="1041400"/>
          </a:xfrm>
          <a:prstGeom prst="rect">
            <a:avLst/>
          </a:prstGeom>
        </p:spPr>
      </p:pic>
      <p:pic>
        <p:nvPicPr>
          <p:cNvPr id="12" name="Picture 11">
            <a:extLst>
              <a:ext uri="{FF2B5EF4-FFF2-40B4-BE49-F238E27FC236}">
                <a16:creationId xmlns:a16="http://schemas.microsoft.com/office/drawing/2014/main" id="{A1D9A197-29A9-C24E-9F5F-646A91874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227614"/>
            <a:ext cx="6718300" cy="863600"/>
          </a:xfrm>
          <a:prstGeom prst="rect">
            <a:avLst/>
          </a:prstGeom>
        </p:spPr>
      </p:pic>
      <p:pic>
        <p:nvPicPr>
          <p:cNvPr id="14" name="Picture 13">
            <a:extLst>
              <a:ext uri="{FF2B5EF4-FFF2-40B4-BE49-F238E27FC236}">
                <a16:creationId xmlns:a16="http://schemas.microsoft.com/office/drawing/2014/main" id="{B55378AD-98E6-4C44-8A67-63A9720821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4091214"/>
            <a:ext cx="2870200" cy="889000"/>
          </a:xfrm>
          <a:prstGeom prst="rect">
            <a:avLst/>
          </a:prstGeom>
        </p:spPr>
      </p:pic>
      <p:pic>
        <p:nvPicPr>
          <p:cNvPr id="16" name="Picture 15">
            <a:extLst>
              <a:ext uri="{FF2B5EF4-FFF2-40B4-BE49-F238E27FC236}">
                <a16:creationId xmlns:a16="http://schemas.microsoft.com/office/drawing/2014/main" id="{DA61D932-4E12-5F42-AB21-E837D1A437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600" y="5242378"/>
            <a:ext cx="3200400" cy="419100"/>
          </a:xfrm>
          <a:prstGeom prst="rect">
            <a:avLst/>
          </a:prstGeom>
        </p:spPr>
      </p:pic>
    </p:spTree>
    <p:extLst>
      <p:ext uri="{BB962C8B-B14F-4D97-AF65-F5344CB8AC3E}">
        <p14:creationId xmlns:p14="http://schemas.microsoft.com/office/powerpoint/2010/main" val="13453056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8A403D-4A13-8C4D-9CC1-A21C0C19B3DD}"/>
              </a:ext>
            </a:extLst>
          </p:cNvPr>
          <p:cNvSpPr>
            <a:spLocks noGrp="1"/>
          </p:cNvSpPr>
          <p:nvPr>
            <p:ph type="title"/>
          </p:nvPr>
        </p:nvSpPr>
        <p:spPr>
          <a:xfrm>
            <a:off x="457200" y="-152400"/>
            <a:ext cx="8229600" cy="1143000"/>
          </a:xfrm>
        </p:spPr>
        <p:txBody>
          <a:bodyPr/>
          <a:lstStyle/>
          <a:p>
            <a:pPr algn="ctr"/>
            <a:r>
              <a:rPr lang="en-US" dirty="0">
                <a:solidFill>
                  <a:srgbClr val="0432FF"/>
                </a:solidFill>
                <a:latin typeface="Garamond" panose="02020404030301010803" pitchFamily="18" charset="0"/>
              </a:rPr>
              <a:t>Example 5 </a:t>
            </a:r>
            <a:r>
              <a:rPr lang="en-US" dirty="0">
                <a:latin typeface="Garamond" panose="02020404030301010803" pitchFamily="18" charset="0"/>
              </a:rPr>
              <a:t>cont’d</a:t>
            </a:r>
          </a:p>
        </p:txBody>
      </p:sp>
      <p:pic>
        <p:nvPicPr>
          <p:cNvPr id="6" name="Picture 5">
            <a:extLst>
              <a:ext uri="{FF2B5EF4-FFF2-40B4-BE49-F238E27FC236}">
                <a16:creationId xmlns:a16="http://schemas.microsoft.com/office/drawing/2014/main" id="{BF99A3FA-47F3-6A4E-92C7-FF88331AE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023257"/>
            <a:ext cx="4762500" cy="1206500"/>
          </a:xfrm>
          <a:prstGeom prst="rect">
            <a:avLst/>
          </a:prstGeom>
        </p:spPr>
      </p:pic>
      <p:pic>
        <p:nvPicPr>
          <p:cNvPr id="8" name="Picture 7">
            <a:extLst>
              <a:ext uri="{FF2B5EF4-FFF2-40B4-BE49-F238E27FC236}">
                <a16:creationId xmlns:a16="http://schemas.microsoft.com/office/drawing/2014/main" id="{4248B951-12E7-E84C-B46B-520720D11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 y="2735036"/>
            <a:ext cx="7594600" cy="889000"/>
          </a:xfrm>
          <a:prstGeom prst="rect">
            <a:avLst/>
          </a:prstGeom>
        </p:spPr>
      </p:pic>
      <p:pic>
        <p:nvPicPr>
          <p:cNvPr id="10" name="Picture 9">
            <a:extLst>
              <a:ext uri="{FF2B5EF4-FFF2-40B4-BE49-F238E27FC236}">
                <a16:creationId xmlns:a16="http://schemas.microsoft.com/office/drawing/2014/main" id="{D2E7EC32-49E5-6543-80B2-EEE245FB9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6700" y="3658508"/>
            <a:ext cx="1752600" cy="863600"/>
          </a:xfrm>
          <a:prstGeom prst="rect">
            <a:avLst/>
          </a:prstGeom>
        </p:spPr>
      </p:pic>
      <p:pic>
        <p:nvPicPr>
          <p:cNvPr id="12" name="Picture 11">
            <a:extLst>
              <a:ext uri="{FF2B5EF4-FFF2-40B4-BE49-F238E27FC236}">
                <a16:creationId xmlns:a16="http://schemas.microsoft.com/office/drawing/2014/main" id="{40F82FAC-9C08-B943-86EE-501C93C0D4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357" y="4475843"/>
            <a:ext cx="2870200" cy="889000"/>
          </a:xfrm>
          <a:prstGeom prst="rect">
            <a:avLst/>
          </a:prstGeom>
        </p:spPr>
      </p:pic>
      <p:pic>
        <p:nvPicPr>
          <p:cNvPr id="14" name="Picture 13">
            <a:extLst>
              <a:ext uri="{FF2B5EF4-FFF2-40B4-BE49-F238E27FC236}">
                <a16:creationId xmlns:a16="http://schemas.microsoft.com/office/drawing/2014/main" id="{F3C9133E-629A-6542-98EC-1966D6069D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500" y="5593443"/>
            <a:ext cx="3263900" cy="482600"/>
          </a:xfrm>
          <a:prstGeom prst="rect">
            <a:avLst/>
          </a:prstGeom>
        </p:spPr>
      </p:pic>
    </p:spTree>
    <p:extLst>
      <p:ext uri="{BB962C8B-B14F-4D97-AF65-F5344CB8AC3E}">
        <p14:creationId xmlns:p14="http://schemas.microsoft.com/office/powerpoint/2010/main" val="28065530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46CA1-117D-FE4F-84AD-A51642183E2D}"/>
              </a:ext>
            </a:extLst>
          </p:cNvPr>
          <p:cNvSpPr>
            <a:spLocks noGrp="1"/>
          </p:cNvSpPr>
          <p:nvPr>
            <p:ph type="title"/>
          </p:nvPr>
        </p:nvSpPr>
        <p:spPr>
          <a:xfrm>
            <a:off x="457200" y="-152400"/>
            <a:ext cx="8229600" cy="1143000"/>
          </a:xfrm>
        </p:spPr>
        <p:txBody>
          <a:bodyPr/>
          <a:lstStyle/>
          <a:p>
            <a:pPr algn="ctr"/>
            <a:r>
              <a:rPr lang="en-US" dirty="0">
                <a:solidFill>
                  <a:srgbClr val="0432FF"/>
                </a:solidFill>
                <a:latin typeface="Garamond" panose="02020404030301010803" pitchFamily="18" charset="0"/>
              </a:rPr>
              <a:t>Example 5 </a:t>
            </a:r>
            <a:r>
              <a:rPr lang="en-US" dirty="0">
                <a:latin typeface="Garamond" panose="02020404030301010803" pitchFamily="18" charset="0"/>
              </a:rPr>
              <a:t>cont’d</a:t>
            </a:r>
          </a:p>
        </p:txBody>
      </p:sp>
      <p:pic>
        <p:nvPicPr>
          <p:cNvPr id="6" name="Picture 5">
            <a:extLst>
              <a:ext uri="{FF2B5EF4-FFF2-40B4-BE49-F238E27FC236}">
                <a16:creationId xmlns:a16="http://schemas.microsoft.com/office/drawing/2014/main" id="{49E731B4-ECA9-7E40-B96C-40484512F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43000"/>
            <a:ext cx="6502400" cy="977900"/>
          </a:xfrm>
          <a:prstGeom prst="rect">
            <a:avLst/>
          </a:prstGeom>
        </p:spPr>
      </p:pic>
      <p:pic>
        <p:nvPicPr>
          <p:cNvPr id="8" name="Picture 7">
            <a:extLst>
              <a:ext uri="{FF2B5EF4-FFF2-40B4-BE49-F238E27FC236}">
                <a16:creationId xmlns:a16="http://schemas.microsoft.com/office/drawing/2014/main" id="{DF228ED6-C83A-8F43-AD42-AFF3792C8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73300"/>
            <a:ext cx="3873500" cy="990600"/>
          </a:xfrm>
          <a:prstGeom prst="rect">
            <a:avLst/>
          </a:prstGeom>
        </p:spPr>
      </p:pic>
      <p:pic>
        <p:nvPicPr>
          <p:cNvPr id="10" name="Picture 9">
            <a:extLst>
              <a:ext uri="{FF2B5EF4-FFF2-40B4-BE49-F238E27FC236}">
                <a16:creationId xmlns:a16="http://schemas.microsoft.com/office/drawing/2014/main" id="{00C2DD49-9005-F34D-8F19-E641F8434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500" y="3617688"/>
            <a:ext cx="8509000" cy="596900"/>
          </a:xfrm>
          <a:prstGeom prst="rect">
            <a:avLst/>
          </a:prstGeom>
        </p:spPr>
      </p:pic>
      <p:pic>
        <p:nvPicPr>
          <p:cNvPr id="12" name="Picture 11">
            <a:extLst>
              <a:ext uri="{FF2B5EF4-FFF2-40B4-BE49-F238E27FC236}">
                <a16:creationId xmlns:a16="http://schemas.microsoft.com/office/drawing/2014/main" id="{231F9207-6944-474C-BD41-B87FB0CACA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500" y="4424138"/>
            <a:ext cx="4914900" cy="673100"/>
          </a:xfrm>
          <a:prstGeom prst="rect">
            <a:avLst/>
          </a:prstGeom>
        </p:spPr>
      </p:pic>
      <p:pic>
        <p:nvPicPr>
          <p:cNvPr id="14" name="Picture 13">
            <a:extLst>
              <a:ext uri="{FF2B5EF4-FFF2-40B4-BE49-F238E27FC236}">
                <a16:creationId xmlns:a16="http://schemas.microsoft.com/office/drawing/2014/main" id="{1B083DDD-5E78-7745-9C7A-6F431DA164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3071" y="5097238"/>
            <a:ext cx="2959100" cy="457200"/>
          </a:xfrm>
          <a:prstGeom prst="rect">
            <a:avLst/>
          </a:prstGeom>
        </p:spPr>
      </p:pic>
      <p:pic>
        <p:nvPicPr>
          <p:cNvPr id="16" name="Picture 15">
            <a:extLst>
              <a:ext uri="{FF2B5EF4-FFF2-40B4-BE49-F238E27FC236}">
                <a16:creationId xmlns:a16="http://schemas.microsoft.com/office/drawing/2014/main" id="{FDB3E623-FC1E-E849-B867-5AE892969F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614" y="5833838"/>
            <a:ext cx="5092700" cy="393700"/>
          </a:xfrm>
          <a:prstGeom prst="rect">
            <a:avLst/>
          </a:prstGeom>
        </p:spPr>
      </p:pic>
    </p:spTree>
    <p:extLst>
      <p:ext uri="{BB962C8B-B14F-4D97-AF65-F5344CB8AC3E}">
        <p14:creationId xmlns:p14="http://schemas.microsoft.com/office/powerpoint/2010/main" val="36303817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39" name="Text Box 23"/>
          <p:cNvSpPr txBox="1">
            <a:spLocks noChangeArrowheads="1"/>
          </p:cNvSpPr>
          <p:nvPr/>
        </p:nvSpPr>
        <p:spPr bwMode="auto">
          <a:xfrm>
            <a:off x="990600" y="1905001"/>
            <a:ext cx="7620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Wingdings" pitchFamily="2" charset="2"/>
              <a:buChar char="Ø"/>
            </a:pPr>
            <a:r>
              <a:rPr lang="en-US" altLang="en-US" sz="2800" dirty="0">
                <a:latin typeface="Times New Roman" panose="02020603050405020304" pitchFamily="18" charset="0"/>
                <a:cs typeface="Times New Roman" panose="02020603050405020304" pitchFamily="18" charset="0"/>
              </a:rPr>
              <a:t>The Distribution of a Linear Combination</a:t>
            </a:r>
          </a:p>
          <a:p>
            <a:r>
              <a:rPr lang="en-US" altLang="en-US" sz="2800"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2FE6C2B1-36EF-E847-82B1-3BE00D0BFE4B}"/>
              </a:ext>
            </a:extLst>
          </p:cNvPr>
          <p:cNvSpPr txBox="1"/>
          <p:nvPr/>
        </p:nvSpPr>
        <p:spPr>
          <a:xfrm>
            <a:off x="925286" y="1055914"/>
            <a:ext cx="3365024" cy="707886"/>
          </a:xfrm>
          <a:prstGeom prst="rect">
            <a:avLst/>
          </a:prstGeom>
          <a:noFill/>
        </p:spPr>
        <p:txBody>
          <a:bodyPr wrap="none" rtlCol="0">
            <a:spAutoFit/>
          </a:bodyPr>
          <a:lstStyle/>
          <a:p>
            <a:r>
              <a:rPr lang="en-US" sz="4000" b="1" dirty="0">
                <a:solidFill>
                  <a:srgbClr val="0432FF"/>
                </a:solidFill>
                <a:latin typeface="Garamond" panose="02020404030301010803" pitchFamily="18" charset="0"/>
              </a:rPr>
              <a:t>OBJECTIVES</a:t>
            </a:r>
          </a:p>
        </p:txBody>
      </p:sp>
    </p:spTree>
    <p:extLst>
      <p:ext uri="{BB962C8B-B14F-4D97-AF65-F5344CB8AC3E}">
        <p14:creationId xmlns:p14="http://schemas.microsoft.com/office/powerpoint/2010/main" val="290440346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9" name="Text Box 23"/>
          <p:cNvSpPr txBox="1">
            <a:spLocks noChangeArrowheads="1"/>
          </p:cNvSpPr>
          <p:nvPr/>
        </p:nvSpPr>
        <p:spPr bwMode="auto">
          <a:xfrm>
            <a:off x="381000" y="1676400"/>
            <a:ext cx="838200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latin typeface="Times New Roman" panose="02020603050405020304" pitchFamily="18" charset="0"/>
                <a:cs typeface="Times New Roman" panose="02020603050405020304" pitchFamily="18" charset="0"/>
              </a:rPr>
              <a:t>Given a collection of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random variables Y</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Y</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Y</a:t>
            </a:r>
            <a:r>
              <a:rPr lang="en-US" altLang="en-US" sz="2400" baseline="-25000" dirty="0">
                <a:latin typeface="Times New Roman" panose="02020603050405020304" pitchFamily="18" charset="0"/>
                <a:cs typeface="Times New Roman" panose="02020603050405020304" pitchFamily="18" charset="0"/>
              </a:rPr>
              <a:t>3</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Y</a:t>
            </a:r>
            <a:r>
              <a:rPr lang="en-US" altLang="en-US" sz="2400" baseline="-25000" dirty="0" err="1">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and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numerical constants a</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a</a:t>
            </a:r>
            <a:r>
              <a:rPr lang="en-US" altLang="en-US" sz="2400" baseline="-25000" dirty="0">
                <a:latin typeface="Times New Roman" panose="02020603050405020304" pitchFamily="18" charset="0"/>
                <a:cs typeface="Times New Roman" panose="02020603050405020304" pitchFamily="18" charset="0"/>
              </a:rPr>
              <a:t>3</a:t>
            </a:r>
            <a:r>
              <a:rPr lang="en-US" altLang="en-US" sz="2400" dirty="0">
                <a:latin typeface="Times New Roman" panose="02020603050405020304" pitchFamily="18" charset="0"/>
                <a:cs typeface="Times New Roman" panose="02020603050405020304" pitchFamily="18" charset="0"/>
              </a:rPr>
              <a:t>, …, a</a:t>
            </a:r>
            <a:r>
              <a:rPr lang="en-US" altLang="en-US" sz="2400" baseline="-25000"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the rv</a:t>
            </a:r>
          </a:p>
          <a:p>
            <a:r>
              <a:rPr lang="en-US" altLang="en-US" sz="2800" dirty="0">
                <a:latin typeface="Times New Roman" panose="02020603050405020304" pitchFamily="18" charset="0"/>
                <a:cs typeface="Times New Roman" panose="02020603050405020304" pitchFamily="18" charset="0"/>
              </a:rPr>
              <a:t> </a:t>
            </a:r>
          </a:p>
        </p:txBody>
      </p:sp>
      <p:sp>
        <p:nvSpPr>
          <p:cNvPr id="4" name="Rectangle 2">
            <a:extLst>
              <a:ext uri="{FF2B5EF4-FFF2-40B4-BE49-F238E27FC236}">
                <a16:creationId xmlns:a16="http://schemas.microsoft.com/office/drawing/2014/main" id="{980CFBC5-3D56-EA45-912B-1715DB15455A}"/>
              </a:ext>
            </a:extLst>
          </p:cNvPr>
          <p:cNvSpPr>
            <a:spLocks noGrp="1" noChangeArrowheads="1"/>
          </p:cNvSpPr>
          <p:nvPr>
            <p:ph type="title"/>
          </p:nvPr>
        </p:nvSpPr>
        <p:spPr>
          <a:xfrm>
            <a:off x="533400" y="152400"/>
            <a:ext cx="8229600" cy="1143000"/>
          </a:xfrm>
          <a:noFill/>
        </p:spPr>
        <p:txBody>
          <a:bodyPr/>
          <a:lstStyle/>
          <a:p>
            <a:pPr algn="ctr"/>
            <a:r>
              <a:rPr lang="en-US" altLang="en-US" sz="3500" dirty="0">
                <a:solidFill>
                  <a:srgbClr val="0432FF"/>
                </a:solidFill>
                <a:latin typeface="Garamond" panose="02020404030301010803" pitchFamily="18" charset="0"/>
              </a:rPr>
              <a:t>The Distribution of a Linear Combination</a:t>
            </a:r>
          </a:p>
        </p:txBody>
      </p:sp>
      <p:pic>
        <p:nvPicPr>
          <p:cNvPr id="5" name="Picture 4">
            <a:extLst>
              <a:ext uri="{FF2B5EF4-FFF2-40B4-BE49-F238E27FC236}">
                <a16:creationId xmlns:a16="http://schemas.microsoft.com/office/drawing/2014/main" id="{29836429-C575-3945-BC39-64FDA2F67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785884"/>
            <a:ext cx="5600700" cy="1066800"/>
          </a:xfrm>
          <a:prstGeom prst="rect">
            <a:avLst/>
          </a:prstGeom>
        </p:spPr>
      </p:pic>
      <p:sp>
        <p:nvSpPr>
          <p:cNvPr id="6" name="TextBox 5">
            <a:extLst>
              <a:ext uri="{FF2B5EF4-FFF2-40B4-BE49-F238E27FC236}">
                <a16:creationId xmlns:a16="http://schemas.microsoft.com/office/drawing/2014/main" id="{C4CB68CB-EA9A-5548-9C81-10643D640764}"/>
              </a:ext>
            </a:extLst>
          </p:cNvPr>
          <p:cNvSpPr txBox="1"/>
          <p:nvPr/>
        </p:nvSpPr>
        <p:spPr>
          <a:xfrm>
            <a:off x="485182" y="4419600"/>
            <a:ext cx="512941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is called a linear combination if the Y</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1869849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55599" y="-152400"/>
            <a:ext cx="8229600" cy="1143000"/>
          </a:xfrm>
          <a:noFill/>
        </p:spPr>
        <p:txBody>
          <a:bodyPr/>
          <a:lstStyle/>
          <a:p>
            <a:pPr algn="ctr"/>
            <a:r>
              <a:rPr lang="en-US" altLang="en-US" dirty="0">
                <a:solidFill>
                  <a:srgbClr val="0432FF"/>
                </a:solidFill>
                <a:latin typeface="Garamond" panose="02020404030301010803" pitchFamily="18" charset="0"/>
              </a:rPr>
              <a:t>Examples</a:t>
            </a:r>
          </a:p>
        </p:txBody>
      </p:sp>
      <mc:AlternateContent xmlns:mc="http://schemas.openxmlformats.org/markup-compatibility/2006" xmlns:a14="http://schemas.microsoft.com/office/drawing/2010/main">
        <mc:Choice Requires="a14">
          <p:sp>
            <p:nvSpPr>
              <p:cNvPr id="126979" name="Rectangle 3"/>
              <p:cNvSpPr>
                <a:spLocks noGrp="1" noChangeArrowheads="1"/>
              </p:cNvSpPr>
              <p:nvPr>
                <p:ph type="body" idx="1"/>
              </p:nvPr>
            </p:nvSpPr>
            <p:spPr>
              <a:xfrm>
                <a:off x="355599" y="909070"/>
                <a:ext cx="8534400" cy="5270500"/>
              </a:xfrm>
              <a:noFill/>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Consider someone who owns 100 shares of stock A, 200 shares of stock B, and 500 shares of stock C. Denote the share prices of these three stocks at some particular time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𝑋</m:t>
                        </m:r>
                      </m:e>
                      <m:sub>
                        <m:r>
                          <a:rPr lang="en-US" b="0" i="1" smtClean="0">
                            <a:latin typeface="Cambria Math" panose="02040503050406030204" pitchFamily="18" charset="0"/>
                          </a:rPr>
                          <m:t>2 </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0"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respectively. Then the value of this individual’s stock holdings is the linear combination </a:t>
                </a:r>
                <a:r>
                  <a:rPr lang="en-US" i="1" dirty="0">
                    <a:latin typeface="Times New Roman" panose="02020603050405020304" pitchFamily="18" charset="0"/>
                    <a:cs typeface="Times New Roman" panose="02020603050405020304" pitchFamily="18" charset="0"/>
                  </a:rPr>
                  <a:t>Y =</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latin typeface="Cambria Math" panose="02040503050406030204" pitchFamily="18" charset="0"/>
                      </a:rPr>
                      <m:t>100</m:t>
                    </m:r>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+200</m:t>
                    </m:r>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+500</m:t>
                    </m:r>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oMath>
                </a14:m>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altLang="en-US" dirty="0">
                    <a:latin typeface="Times New Roman" panose="02020603050405020304" pitchFamily="18" charset="0"/>
                    <a:cs typeface="Times New Roman" panose="02020603050405020304" pitchFamily="18" charset="0"/>
                  </a:rPr>
                  <a:t>Taking </a:t>
                </a:r>
                <a:r>
                  <a:rPr lang="en-US" altLang="en-US" i="1" dirty="0">
                    <a:latin typeface="Times New Roman" panose="02020603050405020304" pitchFamily="18" charset="0"/>
                    <a:cs typeface="Times New Roman" panose="02020603050405020304" pitchFamily="18" charset="0"/>
                  </a:rPr>
                  <a:t>a</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a</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 . . = </a:t>
                </a:r>
                <a:r>
                  <a:rPr lang="en-US" altLang="en-US" i="1" dirty="0">
                    <a:latin typeface="Times New Roman" panose="02020603050405020304" pitchFamily="18" charset="0"/>
                    <a:cs typeface="Times New Roman" panose="02020603050405020304" pitchFamily="18" charset="0"/>
                  </a:rPr>
                  <a:t>a</a:t>
                </a:r>
                <a:r>
                  <a:rPr lang="en-US" altLang="en-US" i="1" baseline="-25000" dirty="0">
                    <a:latin typeface="Times New Roman" panose="02020603050405020304" pitchFamily="18" charset="0"/>
                    <a:cs typeface="Times New Roman" panose="02020603050405020304" pitchFamily="18" charset="0"/>
                  </a:rPr>
                  <a:t>n</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1 gives </a:t>
                </a:r>
                <a:r>
                  <a:rPr lang="en-US" altLang="en-US" i="1" dirty="0">
                    <a:latin typeface="Times New Roman" panose="02020603050405020304" pitchFamily="18" charset="0"/>
                    <a:cs typeface="Times New Roman" panose="02020603050405020304" pitchFamily="18" charset="0"/>
                  </a:rPr>
                  <a:t>Y </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X</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 . . +  </a:t>
                </a:r>
                <a:r>
                  <a:rPr lang="en-US" altLang="en-US" i="1" dirty="0" err="1">
                    <a:latin typeface="Times New Roman" panose="02020603050405020304" pitchFamily="18" charset="0"/>
                    <a:cs typeface="Times New Roman" panose="02020603050405020304" pitchFamily="18" charset="0"/>
                  </a:rPr>
                  <a:t>X</a:t>
                </a:r>
                <a:r>
                  <a:rPr lang="en-US" altLang="en-US" i="1" baseline="-25000" dirty="0" err="1">
                    <a:latin typeface="Times New Roman" panose="02020603050405020304" pitchFamily="18" charset="0"/>
                    <a:cs typeface="Times New Roman" panose="02020603050405020304" pitchFamily="18" charset="0"/>
                  </a:rPr>
                  <a:t>n</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T</a:t>
                </a:r>
                <a:r>
                  <a:rPr lang="en-US" altLang="en-US" i="1" baseline="-25000" dirty="0">
                    <a:latin typeface="Times New Roman" panose="02020603050405020304" pitchFamily="18" charset="0"/>
                    <a:cs typeface="Times New Roman" panose="02020603050405020304" pitchFamily="18" charset="0"/>
                  </a:rPr>
                  <a:t>o</a:t>
                </a:r>
                <a:r>
                  <a:rPr lang="en-US" altLang="en-US"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altLang="en-US" i="1" dirty="0">
                    <a:latin typeface="Times New Roman" panose="02020603050405020304" pitchFamily="18" charset="0"/>
                    <a:cs typeface="Times New Roman" panose="02020603050405020304" pitchFamily="18" charset="0"/>
                  </a:rPr>
                  <a:t>a</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a</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 . . = </a:t>
                </a:r>
                <a:r>
                  <a:rPr lang="en-US" altLang="en-US" i="1" dirty="0">
                    <a:latin typeface="Times New Roman" panose="02020603050405020304" pitchFamily="18" charset="0"/>
                    <a:cs typeface="Times New Roman" panose="02020603050405020304" pitchFamily="18" charset="0"/>
                  </a:rPr>
                  <a:t>a</a:t>
                </a:r>
                <a:r>
                  <a:rPr lang="en-US" altLang="en-US" i="1" baseline="-25000" dirty="0">
                    <a:latin typeface="Times New Roman" panose="02020603050405020304" pitchFamily="18" charset="0"/>
                    <a:cs typeface="Times New Roman" panose="02020603050405020304" pitchFamily="18" charset="0"/>
                  </a:rPr>
                  <a:t>n</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en-US" i="1" smtClean="0">
                            <a:latin typeface="Cambria Math" panose="02040503050406030204" pitchFamily="18" charset="0"/>
                            <a:cs typeface="Times New Roman" panose="02020603050405020304" pitchFamily="18" charset="0"/>
                          </a:rPr>
                        </m:ctrlPr>
                      </m:fPr>
                      <m:num>
                        <m:r>
                          <a:rPr lang="en-US" altLang="en-US" b="0" i="1" smtClean="0">
                            <a:latin typeface="Cambria Math" panose="02040503050406030204" pitchFamily="18" charset="0"/>
                            <a:cs typeface="Times New Roman" panose="02020603050405020304" pitchFamily="18" charset="0"/>
                          </a:rPr>
                          <m:t>1</m:t>
                        </m:r>
                      </m:num>
                      <m:den>
                        <m:r>
                          <a:rPr lang="en-US" altLang="en-US" b="0" i="1" smtClean="0">
                            <a:latin typeface="Cambria Math" panose="02040503050406030204" pitchFamily="18" charset="0"/>
                            <a:cs typeface="Times New Roman" panose="02020603050405020304" pitchFamily="18" charset="0"/>
                          </a:rPr>
                          <m:t>𝑛</m:t>
                        </m:r>
                      </m:den>
                    </m:f>
                  </m:oMath>
                </a14:m>
                <a:r>
                  <a:rPr lang="en-US" altLang="en-US" dirty="0">
                    <a:latin typeface="Times New Roman" panose="02020603050405020304" pitchFamily="18" charset="0"/>
                    <a:cs typeface="Times New Roman" panose="02020603050405020304" pitchFamily="18" charset="0"/>
                  </a:rPr>
                  <a:t>    yields</a:t>
                </a:r>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sz="1000" dirty="0"/>
              </a:p>
            </p:txBody>
          </p:sp>
        </mc:Choice>
        <mc:Fallback xmlns="">
          <p:sp>
            <p:nvSpPr>
              <p:cNvPr id="126979" name="Rectangle 3"/>
              <p:cNvSpPr>
                <a:spLocks noGrp="1" noRot="1" noChangeAspect="1" noMove="1" noResize="1" noEditPoints="1" noAdjustHandles="1" noChangeArrowheads="1" noChangeShapeType="1" noTextEdit="1"/>
              </p:cNvSpPr>
              <p:nvPr>
                <p:ph type="body" idx="1"/>
              </p:nvPr>
            </p:nvSpPr>
            <p:spPr>
              <a:xfrm>
                <a:off x="355599" y="909070"/>
                <a:ext cx="8534400" cy="5270500"/>
              </a:xfrm>
              <a:blipFill>
                <a:blip r:embed="rId2"/>
                <a:stretch>
                  <a:fillRect l="-892" t="-962" r="-1932"/>
                </a:stretch>
              </a:blipFill>
            </p:spPr>
            <p:txBody>
              <a:bodyPr/>
              <a:lstStyle/>
              <a:p>
                <a:r>
                  <a:rPr lang="en-US">
                    <a:noFill/>
                  </a:rPr>
                  <a:t> </a:t>
                </a:r>
              </a:p>
            </p:txBody>
          </p:sp>
        </mc:Fallback>
      </mc:AlternateContent>
      <p:pic>
        <p:nvPicPr>
          <p:cNvPr id="1269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303203"/>
            <a:ext cx="6773863"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74381829-D75F-4341-A66F-B0C8F9FE70CA}"/>
              </a:ext>
            </a:extLst>
          </p:cNvPr>
          <p:cNvSpPr txBox="1"/>
          <p:nvPr/>
        </p:nvSpPr>
        <p:spPr>
          <a:xfrm>
            <a:off x="129100" y="5181600"/>
            <a:ext cx="8987397" cy="1600438"/>
          </a:xfrm>
          <a:prstGeom prst="rect">
            <a:avLst/>
          </a:prstGeom>
          <a:noFill/>
        </p:spPr>
        <p:txBody>
          <a:bodyPr wrap="none" rtlCol="0">
            <a:spAutoFit/>
          </a:bodyPr>
          <a:lstStyle/>
          <a:p>
            <a:r>
              <a:rPr lang="en-US" altLang="en-US" sz="2000" dirty="0">
                <a:latin typeface="Times New Roman" panose="02020603050405020304" pitchFamily="18" charset="0"/>
                <a:cs typeface="Times New Roman" panose="02020603050405020304" pitchFamily="18" charset="0"/>
              </a:rPr>
              <a:t>Notice that we are not requiring the </a:t>
            </a:r>
            <a:r>
              <a:rPr lang="en-US" altLang="en-US" sz="2000" i="1" dirty="0">
                <a:latin typeface="Times New Roman" panose="02020603050405020304" pitchFamily="18" charset="0"/>
                <a:cs typeface="Times New Roman" panose="02020603050405020304" pitchFamily="18" charset="0"/>
              </a:rPr>
              <a:t>X</a:t>
            </a:r>
            <a:r>
              <a:rPr lang="en-US" altLang="en-US" sz="2000" i="1" baseline="-25000"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’s to be independent or identically distributed. </a:t>
            </a:r>
          </a:p>
          <a:p>
            <a:r>
              <a:rPr lang="en-US" altLang="en-US" sz="2000" dirty="0">
                <a:latin typeface="Times New Roman" panose="02020603050405020304" pitchFamily="18" charset="0"/>
                <a:cs typeface="Times New Roman" panose="02020603050405020304" pitchFamily="18" charset="0"/>
              </a:rPr>
              <a:t>All the </a:t>
            </a:r>
            <a:r>
              <a:rPr lang="en-US" altLang="en-US" sz="2000" i="1" dirty="0">
                <a:latin typeface="Times New Roman" panose="02020603050405020304" pitchFamily="18" charset="0"/>
                <a:cs typeface="Times New Roman" panose="02020603050405020304" pitchFamily="18" charset="0"/>
              </a:rPr>
              <a:t>X</a:t>
            </a:r>
            <a:r>
              <a:rPr lang="en-US" altLang="en-US" sz="2000" i="1" baseline="-25000"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’s could have different distributions and therefore different mean values and </a:t>
            </a:r>
          </a:p>
          <a:p>
            <a:r>
              <a:rPr lang="en-US" altLang="en-US" sz="2000" dirty="0">
                <a:latin typeface="Times New Roman" panose="02020603050405020304" pitchFamily="18" charset="0"/>
                <a:cs typeface="Times New Roman" panose="02020603050405020304" pitchFamily="18" charset="0"/>
              </a:rPr>
              <a:t>variances. </a:t>
            </a:r>
          </a:p>
          <a:p>
            <a:r>
              <a:rPr lang="en-US" altLang="en-US" sz="2000" dirty="0">
                <a:latin typeface="Times New Roman" panose="02020603050405020304" pitchFamily="18" charset="0"/>
                <a:cs typeface="Times New Roman" panose="02020603050405020304" pitchFamily="18" charset="0"/>
              </a:rPr>
              <a:t>We first consider the expected value and variance of a linear combination.</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anim calcmode="lin" valueType="num">
                                      <p:cBhvr additive="base">
                                        <p:cTn id="7" dur="500" fill="hold"/>
                                        <p:tgtEl>
                                          <p:spTgt spid="1269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6979">
                                            <p:txEl>
                                              <p:pRg st="2" end="2"/>
                                            </p:txEl>
                                          </p:spTgt>
                                        </p:tgtEl>
                                        <p:attrNameLst>
                                          <p:attrName>style.visibility</p:attrName>
                                        </p:attrNameLst>
                                      </p:cBhvr>
                                      <p:to>
                                        <p:strVal val="visible"/>
                                      </p:to>
                                    </p:set>
                                    <p:anim calcmode="lin" valueType="num">
                                      <p:cBhvr additive="base">
                                        <p:cTn id="13" dur="500" fill="hold"/>
                                        <p:tgtEl>
                                          <p:spTgt spid="1269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6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6984"/>
                                        </p:tgtEl>
                                        <p:attrNameLst>
                                          <p:attrName>style.visibility</p:attrName>
                                        </p:attrNameLst>
                                      </p:cBhvr>
                                      <p:to>
                                        <p:strVal val="visible"/>
                                      </p:to>
                                    </p:set>
                                    <p:anim calcmode="lin" valueType="num">
                                      <p:cBhvr additive="base">
                                        <p:cTn id="19" dur="500" fill="hold"/>
                                        <p:tgtEl>
                                          <p:spTgt spid="126984"/>
                                        </p:tgtEl>
                                        <p:attrNameLst>
                                          <p:attrName>ppt_x</p:attrName>
                                        </p:attrNameLst>
                                      </p:cBhvr>
                                      <p:tavLst>
                                        <p:tav tm="0">
                                          <p:val>
                                            <p:strVal val="#ppt_x"/>
                                          </p:val>
                                        </p:tav>
                                        <p:tav tm="100000">
                                          <p:val>
                                            <p:strVal val="#ppt_x"/>
                                          </p:val>
                                        </p:tav>
                                      </p:tavLst>
                                    </p:anim>
                                    <p:anim calcmode="lin" valueType="num">
                                      <p:cBhvr additive="base">
                                        <p:cTn id="20" dur="500" fill="hold"/>
                                        <p:tgtEl>
                                          <p:spTgt spid="1269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 calcmode="lin" valueType="num">
                                      <p:cBhvr additive="base">
                                        <p:cTn id="2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 calcmode="lin" valueType="num">
                                      <p:cBhvr additive="base">
                                        <p:cTn id="2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 calcmode="lin" valueType="num">
                                      <p:cBhvr additive="base">
                                        <p:cTn id="3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C77A-AA0D-AE41-95C6-BBB47EF2B4E9}"/>
              </a:ext>
            </a:extLst>
          </p:cNvPr>
          <p:cNvSpPr>
            <a:spLocks noGrp="1"/>
          </p:cNvSpPr>
          <p:nvPr>
            <p:ph type="title"/>
          </p:nvPr>
        </p:nvSpPr>
        <p:spPr>
          <a:xfrm>
            <a:off x="304800" y="152650"/>
            <a:ext cx="8763000" cy="1092982"/>
          </a:xfrm>
        </p:spPr>
        <p:txBody>
          <a:bodyPr/>
          <a:lstStyle/>
          <a:p>
            <a:r>
              <a:rPr lang="en-US" altLang="en-US" dirty="0">
                <a:solidFill>
                  <a:srgbClr val="0432FF"/>
                </a:solidFill>
                <a:latin typeface="Garamond" panose="02020404030301010803" pitchFamily="18" charset="0"/>
              </a:rPr>
              <a:t>The Distribution of a Linear Combination</a:t>
            </a:r>
            <a:endParaRPr lang="en-US" dirty="0"/>
          </a:p>
        </p:txBody>
      </p:sp>
      <p:pic>
        <p:nvPicPr>
          <p:cNvPr id="5" name="Picture 4">
            <a:extLst>
              <a:ext uri="{FF2B5EF4-FFF2-40B4-BE49-F238E27FC236}">
                <a16:creationId xmlns:a16="http://schemas.microsoft.com/office/drawing/2014/main" id="{881342C6-4430-4D4E-8762-B40BC2032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2075"/>
            <a:ext cx="9144000" cy="1818696"/>
          </a:xfrm>
          <a:prstGeom prst="rect">
            <a:avLst/>
          </a:prstGeom>
        </p:spPr>
      </p:pic>
      <p:pic>
        <p:nvPicPr>
          <p:cNvPr id="7" name="Picture 6">
            <a:extLst>
              <a:ext uri="{FF2B5EF4-FFF2-40B4-BE49-F238E27FC236}">
                <a16:creationId xmlns:a16="http://schemas.microsoft.com/office/drawing/2014/main" id="{E473ED38-5EF3-F646-8014-D4F92FB97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385457"/>
            <a:ext cx="1765300" cy="1054100"/>
          </a:xfrm>
          <a:prstGeom prst="rect">
            <a:avLst/>
          </a:prstGeom>
        </p:spPr>
      </p:pic>
      <p:pic>
        <p:nvPicPr>
          <p:cNvPr id="9" name="Picture 8">
            <a:extLst>
              <a:ext uri="{FF2B5EF4-FFF2-40B4-BE49-F238E27FC236}">
                <a16:creationId xmlns:a16="http://schemas.microsoft.com/office/drawing/2014/main" id="{6F3E989A-5B61-A84F-9B19-1B2C44917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4385128"/>
            <a:ext cx="6426200" cy="495300"/>
          </a:xfrm>
          <a:prstGeom prst="rect">
            <a:avLst/>
          </a:prstGeom>
        </p:spPr>
      </p:pic>
      <p:pic>
        <p:nvPicPr>
          <p:cNvPr id="11" name="Picture 10">
            <a:extLst>
              <a:ext uri="{FF2B5EF4-FFF2-40B4-BE49-F238E27FC236}">
                <a16:creationId xmlns:a16="http://schemas.microsoft.com/office/drawing/2014/main" id="{AF91226F-1B89-D74B-9289-B14537818D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880428"/>
            <a:ext cx="2108200" cy="419100"/>
          </a:xfrm>
          <a:prstGeom prst="rect">
            <a:avLst/>
          </a:prstGeom>
        </p:spPr>
      </p:pic>
      <p:pic>
        <p:nvPicPr>
          <p:cNvPr id="13" name="Picture 12">
            <a:extLst>
              <a:ext uri="{FF2B5EF4-FFF2-40B4-BE49-F238E27FC236}">
                <a16:creationId xmlns:a16="http://schemas.microsoft.com/office/drawing/2014/main" id="{6E3F642B-61A2-A44E-90A6-19077133EF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299528"/>
            <a:ext cx="9144000" cy="745701"/>
          </a:xfrm>
          <a:prstGeom prst="rect">
            <a:avLst/>
          </a:prstGeom>
        </p:spPr>
      </p:pic>
      <p:pic>
        <p:nvPicPr>
          <p:cNvPr id="15" name="Picture 14">
            <a:extLst>
              <a:ext uri="{FF2B5EF4-FFF2-40B4-BE49-F238E27FC236}">
                <a16:creationId xmlns:a16="http://schemas.microsoft.com/office/drawing/2014/main" id="{91E4EC16-2370-C74C-B4D4-D08BB1A84A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192939"/>
            <a:ext cx="4330700" cy="406400"/>
          </a:xfrm>
          <a:prstGeom prst="rect">
            <a:avLst/>
          </a:prstGeom>
        </p:spPr>
      </p:pic>
    </p:spTree>
    <p:extLst>
      <p:ext uri="{BB962C8B-B14F-4D97-AF65-F5344CB8AC3E}">
        <p14:creationId xmlns:p14="http://schemas.microsoft.com/office/powerpoint/2010/main" val="1538629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81000" y="0"/>
            <a:ext cx="8229600" cy="1143000"/>
          </a:xfrm>
          <a:noFill/>
        </p:spPr>
        <p:txBody>
          <a:bodyPr/>
          <a:lstStyle/>
          <a:p>
            <a:pPr algn="ctr"/>
            <a:r>
              <a:rPr lang="en-US" altLang="en-US" dirty="0">
                <a:solidFill>
                  <a:srgbClr val="0432FF"/>
                </a:solidFill>
                <a:latin typeface="Garamond" panose="02020404030301010803" pitchFamily="18" charset="0"/>
              </a:rPr>
              <a:t>Example 1</a:t>
            </a:r>
          </a:p>
        </p:txBody>
      </p:sp>
      <p:sp>
        <p:nvSpPr>
          <p:cNvPr id="125955" name="Rectangle 3"/>
          <p:cNvSpPr>
            <a:spLocks noGrp="1" noChangeArrowheads="1"/>
          </p:cNvSpPr>
          <p:nvPr>
            <p:ph type="body" idx="1"/>
          </p:nvPr>
        </p:nvSpPr>
        <p:spPr>
          <a:xfrm>
            <a:off x="381000" y="1143000"/>
            <a:ext cx="8534400" cy="5256212"/>
          </a:xfrm>
          <a:noFill/>
        </p:spPr>
        <p:txBody>
          <a:bodyPr/>
          <a:lstStyle/>
          <a:p>
            <a:pPr>
              <a:tabLst>
                <a:tab pos="457200" algn="l"/>
                <a:tab pos="1371600" algn="l"/>
                <a:tab pos="1547813" algn="l"/>
              </a:tabLst>
            </a:pPr>
            <a:r>
              <a:rPr lang="en-US" altLang="en-US" sz="2000" dirty="0">
                <a:latin typeface="Times New Roman" panose="02020603050405020304" pitchFamily="18" charset="0"/>
                <a:cs typeface="Times New Roman" panose="02020603050405020304" pitchFamily="18" charset="0"/>
              </a:rPr>
              <a:t>A gas station sells three grades of gasoline: regular, extra, and super. </a:t>
            </a:r>
          </a:p>
          <a:p>
            <a:pPr>
              <a:tabLst>
                <a:tab pos="457200" algn="l"/>
                <a:tab pos="1371600" algn="l"/>
                <a:tab pos="1547813" algn="l"/>
              </a:tabLst>
            </a:pPr>
            <a:r>
              <a:rPr lang="en-US" altLang="en-US" sz="2000" dirty="0">
                <a:latin typeface="Times New Roman" panose="02020603050405020304" pitchFamily="18" charset="0"/>
                <a:cs typeface="Times New Roman" panose="02020603050405020304" pitchFamily="18" charset="0"/>
              </a:rPr>
              <a:t>These are priced at $3.00, $3.20, and $3.40 per gallon, respectively. </a:t>
            </a:r>
          </a:p>
          <a:p>
            <a:pPr>
              <a:tabLst>
                <a:tab pos="457200" algn="l"/>
                <a:tab pos="1371600" algn="l"/>
                <a:tab pos="1547813" algn="l"/>
              </a:tabLst>
            </a:pPr>
            <a:r>
              <a:rPr lang="en-US" altLang="en-US" sz="2000" dirty="0">
                <a:latin typeface="Times New Roman" panose="02020603050405020304" pitchFamily="18" charset="0"/>
                <a:cs typeface="Times New Roman" panose="02020603050405020304" pitchFamily="18" charset="0"/>
              </a:rPr>
              <a:t>Let </a:t>
            </a:r>
            <a:r>
              <a:rPr lang="en-US" altLang="en-US" sz="2000" i="1" dirty="0">
                <a:latin typeface="Times New Roman" panose="02020603050405020304" pitchFamily="18" charset="0"/>
                <a:cs typeface="Times New Roman" panose="02020603050405020304" pitchFamily="18" charset="0"/>
              </a:rPr>
              <a:t>X</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X</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and </a:t>
            </a:r>
            <a:r>
              <a:rPr lang="en-US" altLang="en-US" sz="2000" i="1" dirty="0">
                <a:latin typeface="Times New Roman" panose="02020603050405020304" pitchFamily="18" charset="0"/>
                <a:cs typeface="Times New Roman" panose="02020603050405020304" pitchFamily="18" charset="0"/>
              </a:rPr>
              <a:t>X</a:t>
            </a:r>
            <a:r>
              <a:rPr lang="en-US" altLang="en-US" sz="2000" baseline="-25000" dirty="0">
                <a:latin typeface="Times New Roman" panose="02020603050405020304" pitchFamily="18" charset="0"/>
                <a:cs typeface="Times New Roman" panose="02020603050405020304" pitchFamily="18" charset="0"/>
              </a:rPr>
              <a:t>3</a:t>
            </a:r>
            <a:r>
              <a:rPr lang="en-US" altLang="en-US" sz="2000" dirty="0">
                <a:latin typeface="Times New Roman" panose="02020603050405020304" pitchFamily="18" charset="0"/>
                <a:cs typeface="Times New Roman" panose="02020603050405020304" pitchFamily="18" charset="0"/>
              </a:rPr>
              <a:t> denote the amounts of these grades purchased (gallons) on a particular day. </a:t>
            </a:r>
          </a:p>
          <a:p>
            <a:pPr>
              <a:tabLst>
                <a:tab pos="457200" algn="l"/>
                <a:tab pos="1371600" algn="l"/>
                <a:tab pos="1547813" algn="l"/>
              </a:tabLst>
            </a:pPr>
            <a:r>
              <a:rPr lang="en-US" altLang="en-US" sz="2000" dirty="0">
                <a:latin typeface="Times New Roman" panose="02020603050405020304" pitchFamily="18" charset="0"/>
                <a:cs typeface="Times New Roman" panose="02020603050405020304" pitchFamily="18" charset="0"/>
              </a:rPr>
              <a:t>Suppose the </a:t>
            </a:r>
            <a:r>
              <a:rPr lang="en-US" altLang="en-US" sz="2000" i="1" dirty="0">
                <a:latin typeface="Times New Roman" panose="02020603050405020304" pitchFamily="18" charset="0"/>
                <a:cs typeface="Times New Roman" panose="02020603050405020304" pitchFamily="18" charset="0"/>
              </a:rPr>
              <a:t>X</a:t>
            </a:r>
            <a:r>
              <a:rPr lang="en-US" altLang="en-US" sz="2000" i="1" baseline="-25000"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’s are independent with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 1000,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 500,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aseline="-25000" dirty="0">
                <a:latin typeface="Times New Roman" panose="02020603050405020304" pitchFamily="18" charset="0"/>
                <a:cs typeface="Times New Roman" panose="02020603050405020304" pitchFamily="18" charset="0"/>
              </a:rPr>
              <a:t>3 </a:t>
            </a:r>
            <a:r>
              <a:rPr lang="en-US" altLang="en-US" sz="2000" dirty="0">
                <a:latin typeface="Times New Roman" panose="02020603050405020304" pitchFamily="18" charset="0"/>
                <a:cs typeface="Times New Roman" panose="02020603050405020304" pitchFamily="18" charset="0"/>
              </a:rPr>
              <a:t>= 300,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2000" dirty="0">
                <a:latin typeface="Times New Roman" panose="02020603050405020304" pitchFamily="18" charset="0"/>
                <a:cs typeface="Times New Roman" panose="02020603050405020304" pitchFamily="18" charset="0"/>
              </a:rPr>
              <a:t> = 100,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en-US" sz="2000" dirty="0">
                <a:latin typeface="Times New Roman" panose="02020603050405020304" pitchFamily="18" charset="0"/>
                <a:cs typeface="Times New Roman" panose="02020603050405020304" pitchFamily="18" charset="0"/>
              </a:rPr>
              <a:t> = 80, and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aseline="-25000" dirty="0">
                <a:latin typeface="Times New Roman" panose="02020603050405020304" pitchFamily="18" charset="0"/>
                <a:cs typeface="Times New Roman" panose="02020603050405020304" pitchFamily="18" charset="0"/>
                <a:sym typeface="Symbol" panose="05050102010706020507" pitchFamily="18" charset="2"/>
              </a:rPr>
              <a:t>3</a:t>
            </a:r>
            <a:r>
              <a:rPr lang="en-US" altLang="en-US" sz="2000" dirty="0">
                <a:latin typeface="Times New Roman" panose="02020603050405020304" pitchFamily="18" charset="0"/>
                <a:cs typeface="Times New Roman" panose="02020603050405020304" pitchFamily="18" charset="0"/>
              </a:rPr>
              <a:t> = 50. </a:t>
            </a:r>
          </a:p>
          <a:p>
            <a:pPr>
              <a:tabLst>
                <a:tab pos="457200" algn="l"/>
                <a:tab pos="1371600" algn="l"/>
                <a:tab pos="1547813" algn="l"/>
              </a:tabLst>
            </a:pPr>
            <a:r>
              <a:rPr lang="en-US" altLang="en-US" sz="2000" dirty="0">
                <a:latin typeface="Times New Roman" panose="02020603050405020304" pitchFamily="18" charset="0"/>
                <a:cs typeface="Times New Roman" panose="02020603050405020304" pitchFamily="18" charset="0"/>
              </a:rPr>
              <a:t>The revenue from sales is </a:t>
            </a:r>
            <a:r>
              <a:rPr lang="en-US" altLang="en-US" sz="2000" i="1" dirty="0">
                <a:latin typeface="Times New Roman" panose="02020603050405020304" pitchFamily="18" charset="0"/>
                <a:cs typeface="Times New Roman" panose="02020603050405020304" pitchFamily="18" charset="0"/>
              </a:rPr>
              <a:t>Y </a:t>
            </a:r>
            <a:r>
              <a:rPr lang="en-US" altLang="en-US" sz="2000" dirty="0">
                <a:latin typeface="Times New Roman" panose="02020603050405020304" pitchFamily="18" charset="0"/>
                <a:cs typeface="Times New Roman" panose="02020603050405020304" pitchFamily="18" charset="0"/>
              </a:rPr>
              <a:t>= 3.0</a:t>
            </a:r>
            <a:r>
              <a:rPr lang="en-US" altLang="en-US" sz="2000" i="1" dirty="0">
                <a:latin typeface="Times New Roman" panose="02020603050405020304" pitchFamily="18" charset="0"/>
                <a:cs typeface="Times New Roman" panose="02020603050405020304" pitchFamily="18" charset="0"/>
              </a:rPr>
              <a:t>X</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+ 3.2</a:t>
            </a:r>
            <a:r>
              <a:rPr lang="en-US" altLang="en-US" sz="2000" i="1" dirty="0">
                <a:latin typeface="Times New Roman" panose="02020603050405020304" pitchFamily="18" charset="0"/>
                <a:cs typeface="Times New Roman" panose="02020603050405020304" pitchFamily="18" charset="0"/>
              </a:rPr>
              <a:t>X</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+ 3.4</a:t>
            </a:r>
            <a:r>
              <a:rPr lang="en-US" altLang="en-US" sz="2000" i="1" dirty="0">
                <a:latin typeface="Times New Roman" panose="02020603050405020304" pitchFamily="18" charset="0"/>
                <a:cs typeface="Times New Roman" panose="02020603050405020304" pitchFamily="18" charset="0"/>
              </a:rPr>
              <a:t>X</a:t>
            </a:r>
            <a:r>
              <a:rPr lang="en-US" altLang="en-US" sz="2000" baseline="-25000" dirty="0">
                <a:latin typeface="Times New Roman" panose="02020603050405020304" pitchFamily="18" charset="0"/>
                <a:cs typeface="Times New Roman" panose="02020603050405020304" pitchFamily="18" charset="0"/>
              </a:rPr>
              <a:t>3</a:t>
            </a:r>
            <a:r>
              <a:rPr lang="en-US" altLang="en-US" sz="2000" dirty="0">
                <a:latin typeface="Times New Roman" panose="02020603050405020304" pitchFamily="18" charset="0"/>
                <a:cs typeface="Times New Roman" panose="02020603050405020304" pitchFamily="18" charset="0"/>
              </a:rPr>
              <a:t>, and</a:t>
            </a:r>
          </a:p>
          <a:p>
            <a:pPr>
              <a:tabLst>
                <a:tab pos="457200" algn="l"/>
                <a:tab pos="1371600" algn="l"/>
                <a:tab pos="1547813" algn="l"/>
              </a:tabLst>
            </a:pPr>
            <a:r>
              <a:rPr lang="en-US" altLang="en-US" sz="2000" i="1" dirty="0">
                <a:latin typeface="Times New Roman" panose="02020603050405020304" pitchFamily="18" charset="0"/>
                <a:cs typeface="Times New Roman" panose="02020603050405020304" pitchFamily="18" charset="0"/>
              </a:rPr>
              <a:t>                                        E</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rPr>
              <a:t>Y</a:t>
            </a:r>
            <a:r>
              <a:rPr lang="en-US" altLang="en-US" sz="2000" dirty="0">
                <a:latin typeface="Times New Roman" panose="02020603050405020304" pitchFamily="18" charset="0"/>
                <a:cs typeface="Times New Roman" panose="02020603050405020304" pitchFamily="18" charset="0"/>
              </a:rPr>
              <a:t>) = 3.0</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+ 3.2</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en-US" sz="2000" dirty="0">
                <a:latin typeface="Times New Roman" panose="02020603050405020304" pitchFamily="18" charset="0"/>
                <a:cs typeface="Times New Roman" panose="02020603050405020304" pitchFamily="18" charset="0"/>
              </a:rPr>
              <a:t> + 3.4</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aseline="-25000" dirty="0">
                <a:latin typeface="Times New Roman" panose="02020603050405020304" pitchFamily="18" charset="0"/>
                <a:cs typeface="Times New Roman" panose="02020603050405020304" pitchFamily="18" charset="0"/>
                <a:sym typeface="Symbol" panose="05050102010706020507" pitchFamily="18" charset="2"/>
              </a:rPr>
              <a:t>3</a:t>
            </a:r>
          </a:p>
          <a:p>
            <a:pPr>
              <a:tabLst>
                <a:tab pos="457200" algn="l"/>
                <a:tab pos="1371600" algn="l"/>
                <a:tab pos="1547813" algn="l"/>
              </a:tabLst>
            </a:pPr>
            <a:r>
              <a:rPr lang="en-US" altLang="en-US" sz="2000"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a:latin typeface="Times New Roman" panose="02020603050405020304" pitchFamily="18" charset="0"/>
                <a:cs typeface="Times New Roman" panose="02020603050405020304" pitchFamily="18" charset="0"/>
              </a:rPr>
              <a:t>= $5620</a:t>
            </a:r>
          </a:p>
          <a:p>
            <a:pPr>
              <a:tabLst>
                <a:tab pos="457200" algn="l"/>
                <a:tab pos="1371600" algn="l"/>
                <a:tab pos="1547813" algn="l"/>
              </a:tabLst>
            </a:pPr>
            <a:endParaRPr lang="en-US" altLang="en-US"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790D0D65-FB98-3744-9D96-16FDF31ED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1118" b="46765"/>
          <a:stretch>
            <a:fillRect/>
          </a:stretch>
        </p:blipFill>
        <p:spPr bwMode="auto">
          <a:xfrm>
            <a:off x="609600" y="44958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a:extLst>
              <a:ext uri="{FF2B5EF4-FFF2-40B4-BE49-F238E27FC236}">
                <a16:creationId xmlns:a16="http://schemas.microsoft.com/office/drawing/2014/main" id="{6FF527EF-7618-BA4D-90E0-9FDD8AAE7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8882" t="8873" b="46765"/>
          <a:stretch>
            <a:fillRect/>
          </a:stretch>
        </p:blipFill>
        <p:spPr bwMode="auto">
          <a:xfrm>
            <a:off x="1371600" y="5082835"/>
            <a:ext cx="13668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B65BD7FC-44D9-0845-AD63-C101C2D7E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3235" r="61148" b="2403"/>
          <a:stretch>
            <a:fillRect/>
          </a:stretch>
        </p:blipFill>
        <p:spPr bwMode="auto">
          <a:xfrm>
            <a:off x="391886" y="5550523"/>
            <a:ext cx="2514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a:extLst>
              <a:ext uri="{FF2B5EF4-FFF2-40B4-BE49-F238E27FC236}">
                <a16:creationId xmlns:a16="http://schemas.microsoft.com/office/drawing/2014/main" id="{EB520F74-F051-F945-8BD6-5E0973F89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852" t="62108" r="36424" b="2403"/>
          <a:stretch>
            <a:fillRect/>
          </a:stretch>
        </p:blipFill>
        <p:spPr bwMode="auto">
          <a:xfrm>
            <a:off x="1138238" y="6094412"/>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animEffect transition="in" filter="fade">
                                      <p:cBhvr>
                                        <p:cTn id="7" dur="1000"/>
                                        <p:tgtEl>
                                          <p:spTgt spid="125955">
                                            <p:txEl>
                                              <p:pRg st="1" end="1"/>
                                            </p:txEl>
                                          </p:spTgt>
                                        </p:tgtEl>
                                      </p:cBhvr>
                                    </p:animEffect>
                                    <p:anim calcmode="lin" valueType="num">
                                      <p:cBhvr>
                                        <p:cTn id="8" dur="1000" fill="hold"/>
                                        <p:tgtEl>
                                          <p:spTgt spid="125955">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25955">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5955">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animEffect transition="in" filter="fade">
                                      <p:cBhvr>
                                        <p:cTn id="15" dur="1000"/>
                                        <p:tgtEl>
                                          <p:spTgt spid="125955">
                                            <p:txEl>
                                              <p:pRg st="2" end="2"/>
                                            </p:txEl>
                                          </p:spTgt>
                                        </p:tgtEl>
                                      </p:cBhvr>
                                    </p:animEffect>
                                    <p:anim calcmode="lin" valueType="num">
                                      <p:cBhvr>
                                        <p:cTn id="16" dur="1000" fill="hold"/>
                                        <p:tgtEl>
                                          <p:spTgt spid="125955">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25955">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5955">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125955">
                                            <p:txEl>
                                              <p:pRg st="3" end="3"/>
                                            </p:txEl>
                                          </p:spTgt>
                                        </p:tgtEl>
                                        <p:attrNameLst>
                                          <p:attrName>style.visibility</p:attrName>
                                        </p:attrNameLst>
                                      </p:cBhvr>
                                      <p:to>
                                        <p:strVal val="visible"/>
                                      </p:to>
                                    </p:set>
                                    <p:animEffect transition="in" filter="fade">
                                      <p:cBhvr>
                                        <p:cTn id="23" dur="1000"/>
                                        <p:tgtEl>
                                          <p:spTgt spid="125955">
                                            <p:txEl>
                                              <p:pRg st="3" end="3"/>
                                            </p:txEl>
                                          </p:spTgt>
                                        </p:tgtEl>
                                      </p:cBhvr>
                                    </p:animEffect>
                                    <p:anim calcmode="lin" valueType="num">
                                      <p:cBhvr>
                                        <p:cTn id="24" dur="1000" fill="hold"/>
                                        <p:tgtEl>
                                          <p:spTgt spid="125955">
                                            <p:txEl>
                                              <p:pRg st="3" end="3"/>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25955">
                                            <p:txEl>
                                              <p:pRg st="3" end="3"/>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25955">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125955">
                                            <p:txEl>
                                              <p:pRg st="4" end="4"/>
                                            </p:txEl>
                                          </p:spTgt>
                                        </p:tgtEl>
                                        <p:attrNameLst>
                                          <p:attrName>style.visibility</p:attrName>
                                        </p:attrNameLst>
                                      </p:cBhvr>
                                      <p:to>
                                        <p:strVal val="visible"/>
                                      </p:to>
                                    </p:set>
                                    <p:animEffect transition="in" filter="fade">
                                      <p:cBhvr>
                                        <p:cTn id="31" dur="1000"/>
                                        <p:tgtEl>
                                          <p:spTgt spid="125955">
                                            <p:txEl>
                                              <p:pRg st="4" end="4"/>
                                            </p:txEl>
                                          </p:spTgt>
                                        </p:tgtEl>
                                      </p:cBhvr>
                                    </p:animEffect>
                                    <p:anim calcmode="lin" valueType="num">
                                      <p:cBhvr>
                                        <p:cTn id="32" dur="1000" fill="hold"/>
                                        <p:tgtEl>
                                          <p:spTgt spid="125955">
                                            <p:txEl>
                                              <p:pRg st="4" end="4"/>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125955">
                                            <p:txEl>
                                              <p:pRg st="4" end="4"/>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5955">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125955">
                                            <p:txEl>
                                              <p:pRg st="5" end="5"/>
                                            </p:txEl>
                                          </p:spTgt>
                                        </p:tgtEl>
                                        <p:attrNameLst>
                                          <p:attrName>style.visibility</p:attrName>
                                        </p:attrNameLst>
                                      </p:cBhvr>
                                      <p:to>
                                        <p:strVal val="visible"/>
                                      </p:to>
                                    </p:set>
                                    <p:animEffect transition="in" filter="fade">
                                      <p:cBhvr>
                                        <p:cTn id="39" dur="1000"/>
                                        <p:tgtEl>
                                          <p:spTgt spid="125955">
                                            <p:txEl>
                                              <p:pRg st="5" end="5"/>
                                            </p:txEl>
                                          </p:spTgt>
                                        </p:tgtEl>
                                      </p:cBhvr>
                                    </p:animEffect>
                                    <p:anim calcmode="lin" valueType="num">
                                      <p:cBhvr>
                                        <p:cTn id="40" dur="1000" fill="hold"/>
                                        <p:tgtEl>
                                          <p:spTgt spid="125955">
                                            <p:txEl>
                                              <p:pRg st="5" end="5"/>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125955">
                                            <p:txEl>
                                              <p:pRg st="5" end="5"/>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25955">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125955">
                                            <p:txEl>
                                              <p:pRg st="6" end="6"/>
                                            </p:txEl>
                                          </p:spTgt>
                                        </p:tgtEl>
                                        <p:attrNameLst>
                                          <p:attrName>style.visibility</p:attrName>
                                        </p:attrNameLst>
                                      </p:cBhvr>
                                      <p:to>
                                        <p:strVal val="visible"/>
                                      </p:to>
                                    </p:set>
                                    <p:animEffect transition="in" filter="fade">
                                      <p:cBhvr>
                                        <p:cTn id="47" dur="1000"/>
                                        <p:tgtEl>
                                          <p:spTgt spid="125955">
                                            <p:txEl>
                                              <p:pRg st="6" end="6"/>
                                            </p:txEl>
                                          </p:spTgt>
                                        </p:tgtEl>
                                      </p:cBhvr>
                                    </p:animEffect>
                                    <p:anim calcmode="lin" valueType="num">
                                      <p:cBhvr>
                                        <p:cTn id="48" dur="1000" fill="hold"/>
                                        <p:tgtEl>
                                          <p:spTgt spid="125955">
                                            <p:txEl>
                                              <p:pRg st="6" end="6"/>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125955">
                                            <p:txEl>
                                              <p:pRg st="6" end="6"/>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25955">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1000"/>
                                        <p:tgtEl>
                                          <p:spTgt spid="4"/>
                                        </p:tgtEl>
                                      </p:cBhvr>
                                    </p:animEffect>
                                    <p:anim calcmode="lin" valueType="num">
                                      <p:cBhvr>
                                        <p:cTn id="56" dur="1000" fill="hold"/>
                                        <p:tgtEl>
                                          <p:spTgt spid="4"/>
                                        </p:tgtEl>
                                        <p:attrNameLst>
                                          <p:attrName>ppt_x</p:attrName>
                                        </p:attrNameLst>
                                      </p:cBhvr>
                                      <p:tavLst>
                                        <p:tav tm="0">
                                          <p:val>
                                            <p:strVal val="#ppt_x"/>
                                          </p:val>
                                        </p:tav>
                                        <p:tav tm="100000">
                                          <p:val>
                                            <p:strVal val="#ppt_x"/>
                                          </p:val>
                                        </p:tav>
                                      </p:tavLst>
                                    </p:anim>
                                    <p:anim calcmode="lin" valueType="num">
                                      <p:cBhvr>
                                        <p:cTn id="57" dur="900" decel="100000" fill="hold"/>
                                        <p:tgtEl>
                                          <p:spTgt spid="4"/>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900" decel="100000" fill="hold"/>
                                        <p:tgtEl>
                                          <p:spTgt spid="5"/>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1000"/>
                                        <p:tgtEl>
                                          <p:spTgt spid="6"/>
                                        </p:tgtEl>
                                      </p:cBhvr>
                                    </p:animEffect>
                                    <p:anim calcmode="lin" valueType="num">
                                      <p:cBhvr>
                                        <p:cTn id="72" dur="1000" fill="hold"/>
                                        <p:tgtEl>
                                          <p:spTgt spid="6"/>
                                        </p:tgtEl>
                                        <p:attrNameLst>
                                          <p:attrName>ppt_x</p:attrName>
                                        </p:attrNameLst>
                                      </p:cBhvr>
                                      <p:tavLst>
                                        <p:tav tm="0">
                                          <p:val>
                                            <p:strVal val="#ppt_x"/>
                                          </p:val>
                                        </p:tav>
                                        <p:tav tm="100000">
                                          <p:val>
                                            <p:strVal val="#ppt_x"/>
                                          </p:val>
                                        </p:tav>
                                      </p:tavLst>
                                    </p:anim>
                                    <p:anim calcmode="lin" valueType="num">
                                      <p:cBhvr>
                                        <p:cTn id="73" dur="900" decel="100000" fill="hold"/>
                                        <p:tgtEl>
                                          <p:spTgt spid="6"/>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1000"/>
                                        <p:tgtEl>
                                          <p:spTgt spid="7"/>
                                        </p:tgtEl>
                                      </p:cBhvr>
                                    </p:animEffect>
                                    <p:anim calcmode="lin" valueType="num">
                                      <p:cBhvr>
                                        <p:cTn id="80" dur="1000" fill="hold"/>
                                        <p:tgtEl>
                                          <p:spTgt spid="7"/>
                                        </p:tgtEl>
                                        <p:attrNameLst>
                                          <p:attrName>ppt_x</p:attrName>
                                        </p:attrNameLst>
                                      </p:cBhvr>
                                      <p:tavLst>
                                        <p:tav tm="0">
                                          <p:val>
                                            <p:strVal val="#ppt_x"/>
                                          </p:val>
                                        </p:tav>
                                        <p:tav tm="100000">
                                          <p:val>
                                            <p:strVal val="#ppt_x"/>
                                          </p:val>
                                        </p:tav>
                                      </p:tavLst>
                                    </p:anim>
                                    <p:anim calcmode="lin" valueType="num">
                                      <p:cBhvr>
                                        <p:cTn id="81" dur="900" decel="100000" fill="hold"/>
                                        <p:tgtEl>
                                          <p:spTgt spid="7"/>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81000" y="0"/>
            <a:ext cx="8229600" cy="1143000"/>
          </a:xfrm>
          <a:noFill/>
        </p:spPr>
        <p:txBody>
          <a:bodyPr/>
          <a:lstStyle/>
          <a:p>
            <a:pPr algn="ctr"/>
            <a:r>
              <a:rPr lang="en-US" altLang="en-US" dirty="0">
                <a:solidFill>
                  <a:srgbClr val="0432FF"/>
                </a:solidFill>
                <a:latin typeface="Garamond" panose="02020404030301010803" pitchFamily="18" charset="0"/>
              </a:rPr>
              <a:t>Example 2</a:t>
            </a:r>
          </a:p>
        </p:txBody>
      </p:sp>
      <p:pic>
        <p:nvPicPr>
          <p:cNvPr id="3" name="Picture 2">
            <a:extLst>
              <a:ext uri="{FF2B5EF4-FFF2-40B4-BE49-F238E27FC236}">
                <a16:creationId xmlns:a16="http://schemas.microsoft.com/office/drawing/2014/main" id="{1B77C548-251A-DC44-B3A7-1860DECC5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1072444"/>
          </a:xfrm>
          <a:prstGeom prst="rect">
            <a:avLst/>
          </a:prstGeom>
        </p:spPr>
      </p:pic>
      <p:sp>
        <p:nvSpPr>
          <p:cNvPr id="8" name="TextBox 7">
            <a:extLst>
              <a:ext uri="{FF2B5EF4-FFF2-40B4-BE49-F238E27FC236}">
                <a16:creationId xmlns:a16="http://schemas.microsoft.com/office/drawing/2014/main" id="{F70774CF-5C1F-B74E-9271-4AA3B8942A52}"/>
              </a:ext>
            </a:extLst>
          </p:cNvPr>
          <p:cNvSpPr txBox="1"/>
          <p:nvPr/>
        </p:nvSpPr>
        <p:spPr>
          <a:xfrm>
            <a:off x="108857" y="2307771"/>
            <a:ext cx="49244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Sol</a:t>
            </a:r>
          </a:p>
        </p:txBody>
      </p:sp>
      <p:pic>
        <p:nvPicPr>
          <p:cNvPr id="10" name="Picture 9">
            <a:extLst>
              <a:ext uri="{FF2B5EF4-FFF2-40B4-BE49-F238E27FC236}">
                <a16:creationId xmlns:a16="http://schemas.microsoft.com/office/drawing/2014/main" id="{5E961091-F342-EC44-B9FE-97AD4E294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693633"/>
            <a:ext cx="5600700" cy="444500"/>
          </a:xfrm>
          <a:prstGeom prst="rect">
            <a:avLst/>
          </a:prstGeom>
        </p:spPr>
      </p:pic>
      <p:pic>
        <p:nvPicPr>
          <p:cNvPr id="12" name="Picture 11">
            <a:extLst>
              <a:ext uri="{FF2B5EF4-FFF2-40B4-BE49-F238E27FC236}">
                <a16:creationId xmlns:a16="http://schemas.microsoft.com/office/drawing/2014/main" id="{B56862DB-EE1D-184D-9A12-150456DD1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197222"/>
            <a:ext cx="6680200" cy="419100"/>
          </a:xfrm>
          <a:prstGeom prst="rect">
            <a:avLst/>
          </a:prstGeom>
        </p:spPr>
      </p:pic>
      <p:pic>
        <p:nvPicPr>
          <p:cNvPr id="14" name="Picture 13">
            <a:extLst>
              <a:ext uri="{FF2B5EF4-FFF2-40B4-BE49-F238E27FC236}">
                <a16:creationId xmlns:a16="http://schemas.microsoft.com/office/drawing/2014/main" id="{A9DA7F90-F4F0-F945-AA7D-7F2EA3D38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943" y="3886200"/>
            <a:ext cx="6616700" cy="1003300"/>
          </a:xfrm>
          <a:prstGeom prst="rect">
            <a:avLst/>
          </a:prstGeom>
        </p:spPr>
      </p:pic>
      <p:pic>
        <p:nvPicPr>
          <p:cNvPr id="16" name="Picture 15">
            <a:extLst>
              <a:ext uri="{FF2B5EF4-FFF2-40B4-BE49-F238E27FC236}">
                <a16:creationId xmlns:a16="http://schemas.microsoft.com/office/drawing/2014/main" id="{20CB2A6D-AD83-474E-8E29-4E42846AE6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4933268"/>
            <a:ext cx="5638800" cy="927100"/>
          </a:xfrm>
          <a:prstGeom prst="rect">
            <a:avLst/>
          </a:prstGeom>
        </p:spPr>
      </p:pic>
      <p:pic>
        <p:nvPicPr>
          <p:cNvPr id="18" name="Picture 17">
            <a:extLst>
              <a:ext uri="{FF2B5EF4-FFF2-40B4-BE49-F238E27FC236}">
                <a16:creationId xmlns:a16="http://schemas.microsoft.com/office/drawing/2014/main" id="{B5D15C13-1DB6-4349-B19D-6641EC25D4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5514" y="6019800"/>
            <a:ext cx="1066800" cy="406400"/>
          </a:xfrm>
          <a:prstGeom prst="rect">
            <a:avLst/>
          </a:prstGeom>
        </p:spPr>
      </p:pic>
    </p:spTree>
    <p:extLst>
      <p:ext uri="{BB962C8B-B14F-4D97-AF65-F5344CB8AC3E}">
        <p14:creationId xmlns:p14="http://schemas.microsoft.com/office/powerpoint/2010/main" val="4194160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FFD0-0720-BF43-9C28-A44C9057BACA}"/>
              </a:ext>
            </a:extLst>
          </p:cNvPr>
          <p:cNvSpPr>
            <a:spLocks noGrp="1"/>
          </p:cNvSpPr>
          <p:nvPr>
            <p:ph type="title"/>
          </p:nvPr>
        </p:nvSpPr>
        <p:spPr/>
        <p:txBody>
          <a:bodyPr/>
          <a:lstStyle/>
          <a:p>
            <a:pPr algn="ctr"/>
            <a:r>
              <a:rPr lang="en-US" altLang="en-US" dirty="0">
                <a:solidFill>
                  <a:srgbClr val="0432FF"/>
                </a:solidFill>
                <a:latin typeface="Garamond" panose="02020404030301010803" pitchFamily="18" charset="0"/>
              </a:rPr>
              <a:t>Example 2 </a:t>
            </a:r>
            <a:r>
              <a:rPr lang="en-US" altLang="en-US" sz="3200" dirty="0" err="1">
                <a:latin typeface="Garamond" panose="02020404030301010803" pitchFamily="18" charset="0"/>
              </a:rPr>
              <a:t>contd</a:t>
            </a:r>
            <a:r>
              <a:rPr lang="en-US" altLang="en-US" sz="3200" dirty="0">
                <a:latin typeface="Garamond" panose="02020404030301010803" pitchFamily="18" charset="0"/>
              </a:rPr>
              <a:t>’</a:t>
            </a:r>
            <a:endParaRPr lang="en-US" sz="3200" dirty="0"/>
          </a:p>
        </p:txBody>
      </p:sp>
      <p:pic>
        <p:nvPicPr>
          <p:cNvPr id="5" name="Picture 4">
            <a:extLst>
              <a:ext uri="{FF2B5EF4-FFF2-40B4-BE49-F238E27FC236}">
                <a16:creationId xmlns:a16="http://schemas.microsoft.com/office/drawing/2014/main" id="{D076B77D-BFC6-AA4E-899E-7B0C839DF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752600"/>
            <a:ext cx="5664200" cy="482600"/>
          </a:xfrm>
          <a:prstGeom prst="rect">
            <a:avLst/>
          </a:prstGeom>
        </p:spPr>
      </p:pic>
      <p:pic>
        <p:nvPicPr>
          <p:cNvPr id="17" name="Picture 16">
            <a:extLst>
              <a:ext uri="{FF2B5EF4-FFF2-40B4-BE49-F238E27FC236}">
                <a16:creationId xmlns:a16="http://schemas.microsoft.com/office/drawing/2014/main" id="{7304F1A9-F3C8-7A40-AB4D-C55429784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18657"/>
            <a:ext cx="8013700" cy="1143000"/>
          </a:xfrm>
          <a:prstGeom prst="rect">
            <a:avLst/>
          </a:prstGeom>
        </p:spPr>
      </p:pic>
      <p:pic>
        <p:nvPicPr>
          <p:cNvPr id="19" name="Picture 18">
            <a:extLst>
              <a:ext uri="{FF2B5EF4-FFF2-40B4-BE49-F238E27FC236}">
                <a16:creationId xmlns:a16="http://schemas.microsoft.com/office/drawing/2014/main" id="{402ADA01-DCBC-9F40-95B1-567964E0C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3489779"/>
            <a:ext cx="5753100" cy="368300"/>
          </a:xfrm>
          <a:prstGeom prst="rect">
            <a:avLst/>
          </a:prstGeom>
        </p:spPr>
      </p:pic>
      <p:pic>
        <p:nvPicPr>
          <p:cNvPr id="21" name="Picture 20">
            <a:extLst>
              <a:ext uri="{FF2B5EF4-FFF2-40B4-BE49-F238E27FC236}">
                <a16:creationId xmlns:a16="http://schemas.microsoft.com/office/drawing/2014/main" id="{3B8F1816-55F3-8945-80B8-22AAC88324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114800"/>
            <a:ext cx="9144000" cy="908649"/>
          </a:xfrm>
          <a:prstGeom prst="rect">
            <a:avLst/>
          </a:prstGeom>
        </p:spPr>
      </p:pic>
      <p:pic>
        <p:nvPicPr>
          <p:cNvPr id="23" name="Picture 22">
            <a:extLst>
              <a:ext uri="{FF2B5EF4-FFF2-40B4-BE49-F238E27FC236}">
                <a16:creationId xmlns:a16="http://schemas.microsoft.com/office/drawing/2014/main" id="{FBD038FE-2F68-574C-B1B3-51A3418DE2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400" y="5280170"/>
            <a:ext cx="6007100" cy="622300"/>
          </a:xfrm>
          <a:prstGeom prst="rect">
            <a:avLst/>
          </a:prstGeom>
        </p:spPr>
      </p:pic>
    </p:spTree>
    <p:extLst>
      <p:ext uri="{BB962C8B-B14F-4D97-AF65-F5344CB8AC3E}">
        <p14:creationId xmlns:p14="http://schemas.microsoft.com/office/powerpoint/2010/main" val="1500698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D9CA-ED2E-B342-A20D-E0022E723065}"/>
              </a:ext>
            </a:extLst>
          </p:cNvPr>
          <p:cNvSpPr>
            <a:spLocks noGrp="1"/>
          </p:cNvSpPr>
          <p:nvPr>
            <p:ph type="title"/>
          </p:nvPr>
        </p:nvSpPr>
        <p:spPr>
          <a:xfrm>
            <a:off x="361950" y="-216047"/>
            <a:ext cx="8229600" cy="1143000"/>
          </a:xfrm>
        </p:spPr>
        <p:txBody>
          <a:bodyPr/>
          <a:lstStyle/>
          <a:p>
            <a:pPr algn="ctr"/>
            <a:r>
              <a:rPr lang="en-US" dirty="0">
                <a:solidFill>
                  <a:srgbClr val="0432FF"/>
                </a:solidFill>
                <a:latin typeface="Garamond" panose="02020404030301010803" pitchFamily="18" charset="0"/>
              </a:rPr>
              <a:t>Example 3</a:t>
            </a:r>
          </a:p>
        </p:txBody>
      </p:sp>
      <p:pic>
        <p:nvPicPr>
          <p:cNvPr id="6" name="Picture 5">
            <a:extLst>
              <a:ext uri="{FF2B5EF4-FFF2-40B4-BE49-F238E27FC236}">
                <a16:creationId xmlns:a16="http://schemas.microsoft.com/office/drawing/2014/main" id="{C879A8E5-A015-4A4B-BDF9-CB6E058F5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717403"/>
            <a:ext cx="7594600" cy="4191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263875C-65DC-C246-89F4-8092DDAD3BA0}"/>
                  </a:ext>
                </a:extLst>
              </p:cNvPr>
              <p:cNvSpPr txBox="1"/>
              <p:nvPr/>
            </p:nvSpPr>
            <p:spPr>
              <a:xfrm>
                <a:off x="530679" y="1039278"/>
                <a:ext cx="4272965" cy="52418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Show that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m:t>
                    </m:r>
                    <m:d>
                      <m:dPr>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𝑌</m:t>
                            </m:r>
                          </m:e>
                        </m:acc>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𝑛</m:t>
                        </m:r>
                      </m:den>
                    </m:f>
                  </m:oMath>
                </a14:m>
                <a:r>
                  <a:rPr lang="en-US" dirty="0">
                    <a:latin typeface="Times New Roman" panose="02020603050405020304" pitchFamily="18" charset="0"/>
                    <a:cs typeface="Times New Roman" panose="02020603050405020304" pitchFamily="18" charset="0"/>
                  </a:rPr>
                  <a:t>, where</a:t>
                </a:r>
              </a:p>
            </p:txBody>
          </p:sp>
        </mc:Choice>
        <mc:Fallback xmlns="">
          <p:sp>
            <p:nvSpPr>
              <p:cNvPr id="7" name="TextBox 6">
                <a:extLst>
                  <a:ext uri="{FF2B5EF4-FFF2-40B4-BE49-F238E27FC236}">
                    <a16:creationId xmlns:a16="http://schemas.microsoft.com/office/drawing/2014/main" id="{7263875C-65DC-C246-89F4-8092DDAD3BA0}"/>
                  </a:ext>
                </a:extLst>
              </p:cNvPr>
              <p:cNvSpPr txBox="1">
                <a:spLocks noRot="1" noChangeAspect="1" noMove="1" noResize="1" noEditPoints="1" noAdjustHandles="1" noChangeArrowheads="1" noChangeShapeType="1" noTextEdit="1"/>
              </p:cNvSpPr>
              <p:nvPr/>
            </p:nvSpPr>
            <p:spPr>
              <a:xfrm>
                <a:off x="530679" y="1039278"/>
                <a:ext cx="4272965" cy="524182"/>
              </a:xfrm>
              <a:prstGeom prst="rect">
                <a:avLst/>
              </a:prstGeom>
              <a:blipFill>
                <a:blip r:embed="rId3"/>
                <a:stretch>
                  <a:fillRect l="-1183" r="-296" b="-7143"/>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09A3A26-4826-DF4C-99DA-B338EC7490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2758" y="1056068"/>
            <a:ext cx="1333500" cy="721402"/>
          </a:xfrm>
          <a:prstGeom prst="rect">
            <a:avLst/>
          </a:prstGeom>
        </p:spPr>
      </p:pic>
      <p:sp>
        <p:nvSpPr>
          <p:cNvPr id="10" name="TextBox 9">
            <a:extLst>
              <a:ext uri="{FF2B5EF4-FFF2-40B4-BE49-F238E27FC236}">
                <a16:creationId xmlns:a16="http://schemas.microsoft.com/office/drawing/2014/main" id="{BC94D2F7-8713-854A-949E-C498A83B4316}"/>
              </a:ext>
            </a:extLst>
          </p:cNvPr>
          <p:cNvSpPr txBox="1"/>
          <p:nvPr/>
        </p:nvSpPr>
        <p:spPr>
          <a:xfrm>
            <a:off x="520664" y="1750610"/>
            <a:ext cx="52610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Sol</a:t>
            </a:r>
          </a:p>
        </p:txBody>
      </p:sp>
      <p:pic>
        <p:nvPicPr>
          <p:cNvPr id="12" name="Picture 11">
            <a:extLst>
              <a:ext uri="{FF2B5EF4-FFF2-40B4-BE49-F238E27FC236}">
                <a16:creationId xmlns:a16="http://schemas.microsoft.com/office/drawing/2014/main" id="{9FA0AD0B-24AD-B046-A5AF-3A27C9CE01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664" y="2212594"/>
            <a:ext cx="8445500" cy="381000"/>
          </a:xfrm>
          <a:prstGeom prst="rect">
            <a:avLst/>
          </a:prstGeom>
        </p:spPr>
      </p:pic>
      <p:pic>
        <p:nvPicPr>
          <p:cNvPr id="14" name="Picture 13">
            <a:extLst>
              <a:ext uri="{FF2B5EF4-FFF2-40B4-BE49-F238E27FC236}">
                <a16:creationId xmlns:a16="http://schemas.microsoft.com/office/drawing/2014/main" id="{9AC0B10F-02B2-114C-AE50-3639E88350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5750" y="2677657"/>
            <a:ext cx="2965450" cy="744058"/>
          </a:xfrm>
          <a:prstGeom prst="rect">
            <a:avLst/>
          </a:prstGeom>
        </p:spPr>
      </p:pic>
      <p:pic>
        <p:nvPicPr>
          <p:cNvPr id="16" name="Picture 15">
            <a:extLst>
              <a:ext uri="{FF2B5EF4-FFF2-40B4-BE49-F238E27FC236}">
                <a16:creationId xmlns:a16="http://schemas.microsoft.com/office/drawing/2014/main" id="{09551425-39B5-774C-8865-05C655EFF4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336" y="3408216"/>
            <a:ext cx="6400800" cy="838200"/>
          </a:xfrm>
          <a:prstGeom prst="rect">
            <a:avLst/>
          </a:prstGeom>
        </p:spPr>
      </p:pic>
      <p:pic>
        <p:nvPicPr>
          <p:cNvPr id="18" name="Picture 17">
            <a:extLst>
              <a:ext uri="{FF2B5EF4-FFF2-40B4-BE49-F238E27FC236}">
                <a16:creationId xmlns:a16="http://schemas.microsoft.com/office/drawing/2014/main" id="{E1E47AB2-9DDE-5B4C-A816-8117521D38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486" y="4215232"/>
            <a:ext cx="5181600" cy="990600"/>
          </a:xfrm>
          <a:prstGeom prst="rect">
            <a:avLst/>
          </a:prstGeom>
        </p:spPr>
      </p:pic>
      <p:pic>
        <p:nvPicPr>
          <p:cNvPr id="20" name="Picture 19">
            <a:extLst>
              <a:ext uri="{FF2B5EF4-FFF2-40B4-BE49-F238E27FC236}">
                <a16:creationId xmlns:a16="http://schemas.microsoft.com/office/drawing/2014/main" id="{F1EC7B14-0FF4-2C4A-B0A0-F94D65CBD0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6036" y="5324473"/>
            <a:ext cx="8026400" cy="406400"/>
          </a:xfrm>
          <a:prstGeom prst="rect">
            <a:avLst/>
          </a:prstGeom>
        </p:spPr>
      </p:pic>
      <p:pic>
        <p:nvPicPr>
          <p:cNvPr id="22" name="Picture 21">
            <a:extLst>
              <a:ext uri="{FF2B5EF4-FFF2-40B4-BE49-F238E27FC236}">
                <a16:creationId xmlns:a16="http://schemas.microsoft.com/office/drawing/2014/main" id="{6B06FA57-218F-714D-819B-520C9EC46BF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2450" y="5711063"/>
            <a:ext cx="7010400" cy="1003300"/>
          </a:xfrm>
          <a:prstGeom prst="rect">
            <a:avLst/>
          </a:prstGeom>
        </p:spPr>
      </p:pic>
    </p:spTree>
    <p:extLst>
      <p:ext uri="{BB962C8B-B14F-4D97-AF65-F5344CB8AC3E}">
        <p14:creationId xmlns:p14="http://schemas.microsoft.com/office/powerpoint/2010/main" val="34489702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McKBAlgP8">
  <a:themeElements>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cKBAlgP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cKBAlgP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cKBAlgP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cKBAlgP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cKBAlgP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cKBAlgP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cKBAlgP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cKBAlgP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cKBAlgP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cKBAlgP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cKBAlgP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cKBAlgP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McKBAlgP8</Template>
  <TotalTime>3699</TotalTime>
  <Words>732</Words>
  <Application>Microsoft Macintosh PowerPoint</Application>
  <PresentationFormat>On-screen Show (4:3)</PresentationFormat>
  <Paragraphs>64</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 Math</vt:lpstr>
      <vt:lpstr>Garamond</vt:lpstr>
      <vt:lpstr>Times New Roman</vt:lpstr>
      <vt:lpstr>Wingdings</vt:lpstr>
      <vt:lpstr>McKBAlgP8</vt:lpstr>
      <vt:lpstr>PowerPoint Presentation</vt:lpstr>
      <vt:lpstr>PowerPoint Presentation</vt:lpstr>
      <vt:lpstr>The Distribution of a Linear Combination</vt:lpstr>
      <vt:lpstr>Examples</vt:lpstr>
      <vt:lpstr>The Distribution of a Linear Combination</vt:lpstr>
      <vt:lpstr>Example 1</vt:lpstr>
      <vt:lpstr>Example 2</vt:lpstr>
      <vt:lpstr>Example 2 contd’</vt:lpstr>
      <vt:lpstr>Example 3</vt:lpstr>
      <vt:lpstr>PowerPoint Presentation</vt:lpstr>
      <vt:lpstr>The Difference Between Two Random Variables</vt:lpstr>
      <vt:lpstr>Example 4 </vt:lpstr>
      <vt:lpstr>Example 5</vt:lpstr>
      <vt:lpstr>Example 5 cont’d</vt:lpstr>
      <vt:lpstr>Example 5 cont’d</vt:lpstr>
      <vt:lpstr>Example 5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gchaudhari</dc:creator>
  <cp:lastModifiedBy>Pannu, Jas</cp:lastModifiedBy>
  <cp:revision>169</cp:revision>
  <dcterms:created xsi:type="dcterms:W3CDTF">2010-10-18T10:39:55Z</dcterms:created>
  <dcterms:modified xsi:type="dcterms:W3CDTF">2020-11-03T21:33:38Z</dcterms:modified>
</cp:coreProperties>
</file>