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9" r:id="rId5"/>
    <p:sldId id="260" r:id="rId6"/>
    <p:sldId id="263" r:id="rId7"/>
    <p:sldId id="264" r:id="rId8"/>
    <p:sldId id="265" r:id="rId9"/>
    <p:sldId id="270" r:id="rId10"/>
    <p:sldId id="267" r:id="rId11"/>
    <p:sldId id="26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1" d="100"/>
          <a:sy n="61" d="100"/>
        </p:scale>
        <p:origin x="108" y="12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E408-FEF9-4ECA-BFB3-72FE8C5FD6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934D81-56B3-4C08-911C-933D2F0C63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60B353-A485-44CC-A6F0-D14340564DD6}"/>
              </a:ext>
            </a:extLst>
          </p:cNvPr>
          <p:cNvSpPr>
            <a:spLocks noGrp="1"/>
          </p:cNvSpPr>
          <p:nvPr>
            <p:ph type="dt" sz="half" idx="10"/>
          </p:nvPr>
        </p:nvSpPr>
        <p:spPr/>
        <p:txBody>
          <a:bodyPr/>
          <a:lstStyle/>
          <a:p>
            <a:fld id="{75E0B941-46F2-47A5-B3F0-6B8B44435982}" type="datetimeFigureOut">
              <a:rPr lang="en-US" smtClean="0"/>
              <a:t>11/8/2022</a:t>
            </a:fld>
            <a:endParaRPr lang="en-US"/>
          </a:p>
        </p:txBody>
      </p:sp>
      <p:sp>
        <p:nvSpPr>
          <p:cNvPr id="5" name="Footer Placeholder 4">
            <a:extLst>
              <a:ext uri="{FF2B5EF4-FFF2-40B4-BE49-F238E27FC236}">
                <a16:creationId xmlns:a16="http://schemas.microsoft.com/office/drawing/2014/main" id="{9D149935-E0B0-43B6-91B2-368194F4D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8FB6A-EACD-4897-A322-2CAB7EB19D8A}"/>
              </a:ext>
            </a:extLst>
          </p:cNvPr>
          <p:cNvSpPr>
            <a:spLocks noGrp="1"/>
          </p:cNvSpPr>
          <p:nvPr>
            <p:ph type="sldNum" sz="quarter" idx="12"/>
          </p:nvPr>
        </p:nvSpPr>
        <p:spPr/>
        <p:txBody>
          <a:bodyPr/>
          <a:lstStyle/>
          <a:p>
            <a:fld id="{40FE2E86-CF9F-400F-AD8C-ED74531EA2A4}" type="slidenum">
              <a:rPr lang="en-US" smtClean="0"/>
              <a:t>‹#›</a:t>
            </a:fld>
            <a:endParaRPr lang="en-US"/>
          </a:p>
        </p:txBody>
      </p:sp>
    </p:spTree>
    <p:extLst>
      <p:ext uri="{BB962C8B-B14F-4D97-AF65-F5344CB8AC3E}">
        <p14:creationId xmlns:p14="http://schemas.microsoft.com/office/powerpoint/2010/main" val="3616622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B831-7202-4222-9491-4E64D7EDDB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6919F1-81C5-4269-B77B-4FB6C2694A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A1B955-B94B-4FBB-9BDD-06BB047CA260}"/>
              </a:ext>
            </a:extLst>
          </p:cNvPr>
          <p:cNvSpPr>
            <a:spLocks noGrp="1"/>
          </p:cNvSpPr>
          <p:nvPr>
            <p:ph type="dt" sz="half" idx="10"/>
          </p:nvPr>
        </p:nvSpPr>
        <p:spPr/>
        <p:txBody>
          <a:bodyPr/>
          <a:lstStyle/>
          <a:p>
            <a:fld id="{75E0B941-46F2-47A5-B3F0-6B8B44435982}" type="datetimeFigureOut">
              <a:rPr lang="en-US" smtClean="0"/>
              <a:t>11/8/2022</a:t>
            </a:fld>
            <a:endParaRPr lang="en-US"/>
          </a:p>
        </p:txBody>
      </p:sp>
      <p:sp>
        <p:nvSpPr>
          <p:cNvPr id="5" name="Footer Placeholder 4">
            <a:extLst>
              <a:ext uri="{FF2B5EF4-FFF2-40B4-BE49-F238E27FC236}">
                <a16:creationId xmlns:a16="http://schemas.microsoft.com/office/drawing/2014/main" id="{AEA26E20-62B9-494E-A48A-2AFAAA4983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728AD4-B601-4508-8827-BF56626ECF51}"/>
              </a:ext>
            </a:extLst>
          </p:cNvPr>
          <p:cNvSpPr>
            <a:spLocks noGrp="1"/>
          </p:cNvSpPr>
          <p:nvPr>
            <p:ph type="sldNum" sz="quarter" idx="12"/>
          </p:nvPr>
        </p:nvSpPr>
        <p:spPr/>
        <p:txBody>
          <a:bodyPr/>
          <a:lstStyle/>
          <a:p>
            <a:fld id="{40FE2E86-CF9F-400F-AD8C-ED74531EA2A4}" type="slidenum">
              <a:rPr lang="en-US" smtClean="0"/>
              <a:t>‹#›</a:t>
            </a:fld>
            <a:endParaRPr lang="en-US"/>
          </a:p>
        </p:txBody>
      </p:sp>
    </p:spTree>
    <p:extLst>
      <p:ext uri="{BB962C8B-B14F-4D97-AF65-F5344CB8AC3E}">
        <p14:creationId xmlns:p14="http://schemas.microsoft.com/office/powerpoint/2010/main" val="1646018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5FA46A-2999-41D1-9448-B82B46E6E0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0BBB8C-86AF-4D09-A50C-06ED6704A4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7F15FB-914C-401F-877A-4DF626960D77}"/>
              </a:ext>
            </a:extLst>
          </p:cNvPr>
          <p:cNvSpPr>
            <a:spLocks noGrp="1"/>
          </p:cNvSpPr>
          <p:nvPr>
            <p:ph type="dt" sz="half" idx="10"/>
          </p:nvPr>
        </p:nvSpPr>
        <p:spPr/>
        <p:txBody>
          <a:bodyPr/>
          <a:lstStyle/>
          <a:p>
            <a:fld id="{75E0B941-46F2-47A5-B3F0-6B8B44435982}" type="datetimeFigureOut">
              <a:rPr lang="en-US" smtClean="0"/>
              <a:t>11/8/2022</a:t>
            </a:fld>
            <a:endParaRPr lang="en-US"/>
          </a:p>
        </p:txBody>
      </p:sp>
      <p:sp>
        <p:nvSpPr>
          <p:cNvPr id="5" name="Footer Placeholder 4">
            <a:extLst>
              <a:ext uri="{FF2B5EF4-FFF2-40B4-BE49-F238E27FC236}">
                <a16:creationId xmlns:a16="http://schemas.microsoft.com/office/drawing/2014/main" id="{7E7AB141-F34C-4AA6-914E-9AE8FFCFC2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A58161-0E15-4A52-B3B9-76336AA67F7F}"/>
              </a:ext>
            </a:extLst>
          </p:cNvPr>
          <p:cNvSpPr>
            <a:spLocks noGrp="1"/>
          </p:cNvSpPr>
          <p:nvPr>
            <p:ph type="sldNum" sz="quarter" idx="12"/>
          </p:nvPr>
        </p:nvSpPr>
        <p:spPr/>
        <p:txBody>
          <a:bodyPr/>
          <a:lstStyle/>
          <a:p>
            <a:fld id="{40FE2E86-CF9F-400F-AD8C-ED74531EA2A4}" type="slidenum">
              <a:rPr lang="en-US" smtClean="0"/>
              <a:t>‹#›</a:t>
            </a:fld>
            <a:endParaRPr lang="en-US"/>
          </a:p>
        </p:txBody>
      </p:sp>
    </p:spTree>
    <p:extLst>
      <p:ext uri="{BB962C8B-B14F-4D97-AF65-F5344CB8AC3E}">
        <p14:creationId xmlns:p14="http://schemas.microsoft.com/office/powerpoint/2010/main" val="66568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F30A-F868-4708-8955-1175EE6C2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7CC73-2183-45F6-8585-62A9629BF0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F0680A-908E-4788-9C11-F2808271BBDB}"/>
              </a:ext>
            </a:extLst>
          </p:cNvPr>
          <p:cNvSpPr>
            <a:spLocks noGrp="1"/>
          </p:cNvSpPr>
          <p:nvPr>
            <p:ph type="dt" sz="half" idx="10"/>
          </p:nvPr>
        </p:nvSpPr>
        <p:spPr/>
        <p:txBody>
          <a:bodyPr/>
          <a:lstStyle/>
          <a:p>
            <a:fld id="{75E0B941-46F2-47A5-B3F0-6B8B44435982}" type="datetimeFigureOut">
              <a:rPr lang="en-US" smtClean="0"/>
              <a:t>11/8/2022</a:t>
            </a:fld>
            <a:endParaRPr lang="en-US"/>
          </a:p>
        </p:txBody>
      </p:sp>
      <p:sp>
        <p:nvSpPr>
          <p:cNvPr id="5" name="Footer Placeholder 4">
            <a:extLst>
              <a:ext uri="{FF2B5EF4-FFF2-40B4-BE49-F238E27FC236}">
                <a16:creationId xmlns:a16="http://schemas.microsoft.com/office/drawing/2014/main" id="{1C27E46E-CF2D-4467-976A-EB3C9E811A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2E1ABE-711B-479E-BC04-5A749577A0EC}"/>
              </a:ext>
            </a:extLst>
          </p:cNvPr>
          <p:cNvSpPr>
            <a:spLocks noGrp="1"/>
          </p:cNvSpPr>
          <p:nvPr>
            <p:ph type="sldNum" sz="quarter" idx="12"/>
          </p:nvPr>
        </p:nvSpPr>
        <p:spPr/>
        <p:txBody>
          <a:bodyPr/>
          <a:lstStyle/>
          <a:p>
            <a:fld id="{40FE2E86-CF9F-400F-AD8C-ED74531EA2A4}" type="slidenum">
              <a:rPr lang="en-US" smtClean="0"/>
              <a:t>‹#›</a:t>
            </a:fld>
            <a:endParaRPr lang="en-US"/>
          </a:p>
        </p:txBody>
      </p:sp>
    </p:spTree>
    <p:extLst>
      <p:ext uri="{BB962C8B-B14F-4D97-AF65-F5344CB8AC3E}">
        <p14:creationId xmlns:p14="http://schemas.microsoft.com/office/powerpoint/2010/main" val="3383208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F4B2-617E-44C0-8153-FF5017B4E8D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2534887-C0AE-4B1E-9D1D-AFA981B9CA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829D4-3994-46FB-92AA-98B34DACEC44}"/>
              </a:ext>
            </a:extLst>
          </p:cNvPr>
          <p:cNvSpPr>
            <a:spLocks noGrp="1"/>
          </p:cNvSpPr>
          <p:nvPr>
            <p:ph type="dt" sz="half" idx="10"/>
          </p:nvPr>
        </p:nvSpPr>
        <p:spPr/>
        <p:txBody>
          <a:bodyPr/>
          <a:lstStyle/>
          <a:p>
            <a:fld id="{75E0B941-46F2-47A5-B3F0-6B8B44435982}" type="datetimeFigureOut">
              <a:rPr lang="en-US" smtClean="0"/>
              <a:t>11/8/2022</a:t>
            </a:fld>
            <a:endParaRPr lang="en-US"/>
          </a:p>
        </p:txBody>
      </p:sp>
      <p:sp>
        <p:nvSpPr>
          <p:cNvPr id="5" name="Footer Placeholder 4">
            <a:extLst>
              <a:ext uri="{FF2B5EF4-FFF2-40B4-BE49-F238E27FC236}">
                <a16:creationId xmlns:a16="http://schemas.microsoft.com/office/drawing/2014/main" id="{F27D8F43-6F6E-46CC-9B1E-F92D3CF37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B9901-6752-4C78-B214-F4EC117EE20A}"/>
              </a:ext>
            </a:extLst>
          </p:cNvPr>
          <p:cNvSpPr>
            <a:spLocks noGrp="1"/>
          </p:cNvSpPr>
          <p:nvPr>
            <p:ph type="sldNum" sz="quarter" idx="12"/>
          </p:nvPr>
        </p:nvSpPr>
        <p:spPr/>
        <p:txBody>
          <a:bodyPr/>
          <a:lstStyle/>
          <a:p>
            <a:fld id="{40FE2E86-CF9F-400F-AD8C-ED74531EA2A4}" type="slidenum">
              <a:rPr lang="en-US" smtClean="0"/>
              <a:t>‹#›</a:t>
            </a:fld>
            <a:endParaRPr lang="en-US"/>
          </a:p>
        </p:txBody>
      </p:sp>
    </p:spTree>
    <p:extLst>
      <p:ext uri="{BB962C8B-B14F-4D97-AF65-F5344CB8AC3E}">
        <p14:creationId xmlns:p14="http://schemas.microsoft.com/office/powerpoint/2010/main" val="417488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CD358-080D-4439-8762-5AD5FD8BF6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3D5BCD-AB7D-4641-9EA5-D8430CCB7E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6A46B6-1F17-4B1F-8B4E-00F7E07414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4EC1D7-75C8-4FAB-A358-F559D6E48561}"/>
              </a:ext>
            </a:extLst>
          </p:cNvPr>
          <p:cNvSpPr>
            <a:spLocks noGrp="1"/>
          </p:cNvSpPr>
          <p:nvPr>
            <p:ph type="dt" sz="half" idx="10"/>
          </p:nvPr>
        </p:nvSpPr>
        <p:spPr/>
        <p:txBody>
          <a:bodyPr/>
          <a:lstStyle/>
          <a:p>
            <a:fld id="{75E0B941-46F2-47A5-B3F0-6B8B44435982}" type="datetimeFigureOut">
              <a:rPr lang="en-US" smtClean="0"/>
              <a:t>11/8/2022</a:t>
            </a:fld>
            <a:endParaRPr lang="en-US"/>
          </a:p>
        </p:txBody>
      </p:sp>
      <p:sp>
        <p:nvSpPr>
          <p:cNvPr id="6" name="Footer Placeholder 5">
            <a:extLst>
              <a:ext uri="{FF2B5EF4-FFF2-40B4-BE49-F238E27FC236}">
                <a16:creationId xmlns:a16="http://schemas.microsoft.com/office/drawing/2014/main" id="{89D95B87-E37D-46CA-8FFD-184473CDEE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C8EB90-C39E-49F2-AA43-41EF2E7DEBF8}"/>
              </a:ext>
            </a:extLst>
          </p:cNvPr>
          <p:cNvSpPr>
            <a:spLocks noGrp="1"/>
          </p:cNvSpPr>
          <p:nvPr>
            <p:ph type="sldNum" sz="quarter" idx="12"/>
          </p:nvPr>
        </p:nvSpPr>
        <p:spPr/>
        <p:txBody>
          <a:bodyPr/>
          <a:lstStyle/>
          <a:p>
            <a:fld id="{40FE2E86-CF9F-400F-AD8C-ED74531EA2A4}" type="slidenum">
              <a:rPr lang="en-US" smtClean="0"/>
              <a:t>‹#›</a:t>
            </a:fld>
            <a:endParaRPr lang="en-US"/>
          </a:p>
        </p:txBody>
      </p:sp>
    </p:spTree>
    <p:extLst>
      <p:ext uri="{BB962C8B-B14F-4D97-AF65-F5344CB8AC3E}">
        <p14:creationId xmlns:p14="http://schemas.microsoft.com/office/powerpoint/2010/main" val="1055290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3386-5795-4FAE-90D8-A0B64B5F7A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EA6CCA-B5D8-4CB3-B62B-D9226FACD6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093389-0C61-47A4-83B7-637B74329D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F9B8EE-85CA-4F01-A5E1-9830597742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E78EB3-1F63-4125-B332-EB1229ECFB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E891BE-51F7-421A-8641-BCBA7B2D56E2}"/>
              </a:ext>
            </a:extLst>
          </p:cNvPr>
          <p:cNvSpPr>
            <a:spLocks noGrp="1"/>
          </p:cNvSpPr>
          <p:nvPr>
            <p:ph type="dt" sz="half" idx="10"/>
          </p:nvPr>
        </p:nvSpPr>
        <p:spPr/>
        <p:txBody>
          <a:bodyPr/>
          <a:lstStyle/>
          <a:p>
            <a:fld id="{75E0B941-46F2-47A5-B3F0-6B8B44435982}" type="datetimeFigureOut">
              <a:rPr lang="en-US" smtClean="0"/>
              <a:t>11/8/2022</a:t>
            </a:fld>
            <a:endParaRPr lang="en-US"/>
          </a:p>
        </p:txBody>
      </p:sp>
      <p:sp>
        <p:nvSpPr>
          <p:cNvPr id="8" name="Footer Placeholder 7">
            <a:extLst>
              <a:ext uri="{FF2B5EF4-FFF2-40B4-BE49-F238E27FC236}">
                <a16:creationId xmlns:a16="http://schemas.microsoft.com/office/drawing/2014/main" id="{5E8D4D76-C428-4424-A3E9-D151ED0DB4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992EB9-CE14-49BF-8CC1-DB2D54149251}"/>
              </a:ext>
            </a:extLst>
          </p:cNvPr>
          <p:cNvSpPr>
            <a:spLocks noGrp="1"/>
          </p:cNvSpPr>
          <p:nvPr>
            <p:ph type="sldNum" sz="quarter" idx="12"/>
          </p:nvPr>
        </p:nvSpPr>
        <p:spPr/>
        <p:txBody>
          <a:bodyPr/>
          <a:lstStyle/>
          <a:p>
            <a:fld id="{40FE2E86-CF9F-400F-AD8C-ED74531EA2A4}" type="slidenum">
              <a:rPr lang="en-US" smtClean="0"/>
              <a:t>‹#›</a:t>
            </a:fld>
            <a:endParaRPr lang="en-US"/>
          </a:p>
        </p:txBody>
      </p:sp>
    </p:spTree>
    <p:extLst>
      <p:ext uri="{BB962C8B-B14F-4D97-AF65-F5344CB8AC3E}">
        <p14:creationId xmlns:p14="http://schemas.microsoft.com/office/powerpoint/2010/main" val="280842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C11D-F559-43AC-A4E1-F0FEEBE006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125F2F-F228-43C0-B7FF-09AEDB753961}"/>
              </a:ext>
            </a:extLst>
          </p:cNvPr>
          <p:cNvSpPr>
            <a:spLocks noGrp="1"/>
          </p:cNvSpPr>
          <p:nvPr>
            <p:ph type="dt" sz="half" idx="10"/>
          </p:nvPr>
        </p:nvSpPr>
        <p:spPr/>
        <p:txBody>
          <a:bodyPr/>
          <a:lstStyle/>
          <a:p>
            <a:fld id="{75E0B941-46F2-47A5-B3F0-6B8B44435982}" type="datetimeFigureOut">
              <a:rPr lang="en-US" smtClean="0"/>
              <a:t>11/8/2022</a:t>
            </a:fld>
            <a:endParaRPr lang="en-US"/>
          </a:p>
        </p:txBody>
      </p:sp>
      <p:sp>
        <p:nvSpPr>
          <p:cNvPr id="4" name="Footer Placeholder 3">
            <a:extLst>
              <a:ext uri="{FF2B5EF4-FFF2-40B4-BE49-F238E27FC236}">
                <a16:creationId xmlns:a16="http://schemas.microsoft.com/office/drawing/2014/main" id="{C586F2CF-C904-4A35-8B10-1578DFF7D0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1A87C5-D9D2-4899-9EC0-1D4A61B93C8E}"/>
              </a:ext>
            </a:extLst>
          </p:cNvPr>
          <p:cNvSpPr>
            <a:spLocks noGrp="1"/>
          </p:cNvSpPr>
          <p:nvPr>
            <p:ph type="sldNum" sz="quarter" idx="12"/>
          </p:nvPr>
        </p:nvSpPr>
        <p:spPr/>
        <p:txBody>
          <a:bodyPr/>
          <a:lstStyle/>
          <a:p>
            <a:fld id="{40FE2E86-CF9F-400F-AD8C-ED74531EA2A4}" type="slidenum">
              <a:rPr lang="en-US" smtClean="0"/>
              <a:t>‹#›</a:t>
            </a:fld>
            <a:endParaRPr lang="en-US"/>
          </a:p>
        </p:txBody>
      </p:sp>
    </p:spTree>
    <p:extLst>
      <p:ext uri="{BB962C8B-B14F-4D97-AF65-F5344CB8AC3E}">
        <p14:creationId xmlns:p14="http://schemas.microsoft.com/office/powerpoint/2010/main" val="345225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03DD24-4D0F-474C-8EC7-506BA585EED3}"/>
              </a:ext>
            </a:extLst>
          </p:cNvPr>
          <p:cNvSpPr>
            <a:spLocks noGrp="1"/>
          </p:cNvSpPr>
          <p:nvPr>
            <p:ph type="dt" sz="half" idx="10"/>
          </p:nvPr>
        </p:nvSpPr>
        <p:spPr/>
        <p:txBody>
          <a:bodyPr/>
          <a:lstStyle/>
          <a:p>
            <a:fld id="{75E0B941-46F2-47A5-B3F0-6B8B44435982}" type="datetimeFigureOut">
              <a:rPr lang="en-US" smtClean="0"/>
              <a:t>11/8/2022</a:t>
            </a:fld>
            <a:endParaRPr lang="en-US"/>
          </a:p>
        </p:txBody>
      </p:sp>
      <p:sp>
        <p:nvSpPr>
          <p:cNvPr id="3" name="Footer Placeholder 2">
            <a:extLst>
              <a:ext uri="{FF2B5EF4-FFF2-40B4-BE49-F238E27FC236}">
                <a16:creationId xmlns:a16="http://schemas.microsoft.com/office/drawing/2014/main" id="{95CD548D-A57A-451A-8702-87D026E960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BCE14D-E3DC-4320-A553-D7ED59D2D3D0}"/>
              </a:ext>
            </a:extLst>
          </p:cNvPr>
          <p:cNvSpPr>
            <a:spLocks noGrp="1"/>
          </p:cNvSpPr>
          <p:nvPr>
            <p:ph type="sldNum" sz="quarter" idx="12"/>
          </p:nvPr>
        </p:nvSpPr>
        <p:spPr/>
        <p:txBody>
          <a:bodyPr/>
          <a:lstStyle/>
          <a:p>
            <a:fld id="{40FE2E86-CF9F-400F-AD8C-ED74531EA2A4}" type="slidenum">
              <a:rPr lang="en-US" smtClean="0"/>
              <a:t>‹#›</a:t>
            </a:fld>
            <a:endParaRPr lang="en-US"/>
          </a:p>
        </p:txBody>
      </p:sp>
    </p:spTree>
    <p:extLst>
      <p:ext uri="{BB962C8B-B14F-4D97-AF65-F5344CB8AC3E}">
        <p14:creationId xmlns:p14="http://schemas.microsoft.com/office/powerpoint/2010/main" val="2468250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32CB-63B2-49B7-8E27-97CCA1D664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58EEAE-5C40-4647-B2DD-3A02C67970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817C40-C18D-4589-A054-6886DEA16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954D7-1EEE-46D9-897C-F29EDAEC7E59}"/>
              </a:ext>
            </a:extLst>
          </p:cNvPr>
          <p:cNvSpPr>
            <a:spLocks noGrp="1"/>
          </p:cNvSpPr>
          <p:nvPr>
            <p:ph type="dt" sz="half" idx="10"/>
          </p:nvPr>
        </p:nvSpPr>
        <p:spPr/>
        <p:txBody>
          <a:bodyPr/>
          <a:lstStyle/>
          <a:p>
            <a:fld id="{75E0B941-46F2-47A5-B3F0-6B8B44435982}" type="datetimeFigureOut">
              <a:rPr lang="en-US" smtClean="0"/>
              <a:t>11/8/2022</a:t>
            </a:fld>
            <a:endParaRPr lang="en-US"/>
          </a:p>
        </p:txBody>
      </p:sp>
      <p:sp>
        <p:nvSpPr>
          <p:cNvPr id="6" name="Footer Placeholder 5">
            <a:extLst>
              <a:ext uri="{FF2B5EF4-FFF2-40B4-BE49-F238E27FC236}">
                <a16:creationId xmlns:a16="http://schemas.microsoft.com/office/drawing/2014/main" id="{A9981524-B0FE-4FB1-B885-479DD6B85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44CB84-BD55-4BDE-BDB1-051DCFC67332}"/>
              </a:ext>
            </a:extLst>
          </p:cNvPr>
          <p:cNvSpPr>
            <a:spLocks noGrp="1"/>
          </p:cNvSpPr>
          <p:nvPr>
            <p:ph type="sldNum" sz="quarter" idx="12"/>
          </p:nvPr>
        </p:nvSpPr>
        <p:spPr/>
        <p:txBody>
          <a:bodyPr/>
          <a:lstStyle/>
          <a:p>
            <a:fld id="{40FE2E86-CF9F-400F-AD8C-ED74531EA2A4}" type="slidenum">
              <a:rPr lang="en-US" smtClean="0"/>
              <a:t>‹#›</a:t>
            </a:fld>
            <a:endParaRPr lang="en-US"/>
          </a:p>
        </p:txBody>
      </p:sp>
    </p:spTree>
    <p:extLst>
      <p:ext uri="{BB962C8B-B14F-4D97-AF65-F5344CB8AC3E}">
        <p14:creationId xmlns:p14="http://schemas.microsoft.com/office/powerpoint/2010/main" val="2601885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7B36-BBA4-4011-B968-C842D7143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5C7560-4B7F-4B5D-8D8D-98E9895541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4FECC0-C425-4E80-9359-6D6C6493A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14C9C6-164E-4C0F-BCC7-BB5BEE381D4A}"/>
              </a:ext>
            </a:extLst>
          </p:cNvPr>
          <p:cNvSpPr>
            <a:spLocks noGrp="1"/>
          </p:cNvSpPr>
          <p:nvPr>
            <p:ph type="dt" sz="half" idx="10"/>
          </p:nvPr>
        </p:nvSpPr>
        <p:spPr/>
        <p:txBody>
          <a:bodyPr/>
          <a:lstStyle/>
          <a:p>
            <a:fld id="{75E0B941-46F2-47A5-B3F0-6B8B44435982}" type="datetimeFigureOut">
              <a:rPr lang="en-US" smtClean="0"/>
              <a:t>11/8/2022</a:t>
            </a:fld>
            <a:endParaRPr lang="en-US"/>
          </a:p>
        </p:txBody>
      </p:sp>
      <p:sp>
        <p:nvSpPr>
          <p:cNvPr id="6" name="Footer Placeholder 5">
            <a:extLst>
              <a:ext uri="{FF2B5EF4-FFF2-40B4-BE49-F238E27FC236}">
                <a16:creationId xmlns:a16="http://schemas.microsoft.com/office/drawing/2014/main" id="{F63BA595-E921-4CB5-8066-9D86D7F729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5EC8AF-E976-4197-B145-4F6E764491E4}"/>
              </a:ext>
            </a:extLst>
          </p:cNvPr>
          <p:cNvSpPr>
            <a:spLocks noGrp="1"/>
          </p:cNvSpPr>
          <p:nvPr>
            <p:ph type="sldNum" sz="quarter" idx="12"/>
          </p:nvPr>
        </p:nvSpPr>
        <p:spPr/>
        <p:txBody>
          <a:bodyPr/>
          <a:lstStyle/>
          <a:p>
            <a:fld id="{40FE2E86-CF9F-400F-AD8C-ED74531EA2A4}" type="slidenum">
              <a:rPr lang="en-US" smtClean="0"/>
              <a:t>‹#›</a:t>
            </a:fld>
            <a:endParaRPr lang="en-US"/>
          </a:p>
        </p:txBody>
      </p:sp>
    </p:spTree>
    <p:extLst>
      <p:ext uri="{BB962C8B-B14F-4D97-AF65-F5344CB8AC3E}">
        <p14:creationId xmlns:p14="http://schemas.microsoft.com/office/powerpoint/2010/main" val="3886964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EF0716-670F-4034-86DF-94C8993E17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EA98F2-5BA1-4833-A8EE-841F6C409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3D83EC-3391-4AE1-9E7B-EB14E59022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E0B941-46F2-47A5-B3F0-6B8B44435982}" type="datetimeFigureOut">
              <a:rPr lang="en-US" smtClean="0"/>
              <a:t>11/8/2022</a:t>
            </a:fld>
            <a:endParaRPr lang="en-US"/>
          </a:p>
        </p:txBody>
      </p:sp>
      <p:sp>
        <p:nvSpPr>
          <p:cNvPr id="5" name="Footer Placeholder 4">
            <a:extLst>
              <a:ext uri="{FF2B5EF4-FFF2-40B4-BE49-F238E27FC236}">
                <a16:creationId xmlns:a16="http://schemas.microsoft.com/office/drawing/2014/main" id="{CE7F03A1-64A9-4652-BF69-30C09D28B2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D20393-F4F8-4311-8EB6-2DD4B2BA8B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FE2E86-CF9F-400F-AD8C-ED74531EA2A4}" type="slidenum">
              <a:rPr lang="en-US" smtClean="0"/>
              <a:t>‹#›</a:t>
            </a:fld>
            <a:endParaRPr lang="en-US"/>
          </a:p>
        </p:txBody>
      </p:sp>
    </p:spTree>
    <p:extLst>
      <p:ext uri="{BB962C8B-B14F-4D97-AF65-F5344CB8AC3E}">
        <p14:creationId xmlns:p14="http://schemas.microsoft.com/office/powerpoint/2010/main" val="2669774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PdX2LBJgzN8?feature=oembed" TargetMode="External"/><Relationship Id="rId4" Type="http://schemas.openxmlformats.org/officeDocument/2006/relationships/hyperlink" Target="https://www.youtube.com/watch?v=PdX2LBJgzN8"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video" Target="https://www.youtube.com/embed/awo6q8IDKX4?feature=oembed" TargetMode="External"/><Relationship Id="rId4" Type="http://schemas.openxmlformats.org/officeDocument/2006/relationships/hyperlink" Target="https://youtu.be/awo6q8IDKX4"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video" Target="https://www.youtube.com/embed/9Sj8nSQhvpY?feature=oembed" TargetMode="External"/><Relationship Id="rId5" Type="http://schemas.openxmlformats.org/officeDocument/2006/relationships/hyperlink" Target="https://youtu.be/9Sj8nSQhvpY" TargetMode="Externa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ideo" Target="https://www.youtube.com/embed/tXHhn6gb_X8?feature=oembed" TargetMode="External"/><Relationship Id="rId4" Type="http://schemas.openxmlformats.org/officeDocument/2006/relationships/hyperlink" Target="https://www.youtube.com/watch?v=tXHhn6gb_X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46CBC-1EB8-4777-9B43-BCF8B964ED56}"/>
              </a:ext>
            </a:extLst>
          </p:cNvPr>
          <p:cNvSpPr>
            <a:spLocks noGrp="1"/>
          </p:cNvSpPr>
          <p:nvPr>
            <p:ph type="ctrTitle"/>
          </p:nvPr>
        </p:nvSpPr>
        <p:spPr/>
        <p:txBody>
          <a:bodyPr/>
          <a:lstStyle/>
          <a:p>
            <a:r>
              <a:rPr lang="en-US" dirty="0">
                <a:solidFill>
                  <a:srgbClr val="0000FF"/>
                </a:solidFill>
                <a:latin typeface="Garamond" panose="02020404030301010803" pitchFamily="18" charset="0"/>
              </a:rPr>
              <a:t>Exponential Distribution</a:t>
            </a:r>
          </a:p>
        </p:txBody>
      </p:sp>
    </p:spTree>
    <p:extLst>
      <p:ext uri="{BB962C8B-B14F-4D97-AF65-F5344CB8AC3E}">
        <p14:creationId xmlns:p14="http://schemas.microsoft.com/office/powerpoint/2010/main" val="3370861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B1A43A-A758-43A2-AC74-465A48D8D116}"/>
              </a:ext>
            </a:extLst>
          </p:cNvPr>
          <p:cNvSpPr>
            <a:spLocks noGrp="1"/>
          </p:cNvSpPr>
          <p:nvPr>
            <p:ph idx="1"/>
          </p:nvPr>
        </p:nvSpPr>
        <p:spPr>
          <a:xfrm>
            <a:off x="217414" y="751518"/>
            <a:ext cx="11974586" cy="943058"/>
          </a:xfrm>
        </p:spPr>
        <p:txBody>
          <a:bodyPr>
            <a:normAutofit/>
          </a:bodyPr>
          <a:lstStyle/>
          <a:p>
            <a:pPr marL="0" indent="0">
              <a:buNone/>
            </a:pPr>
            <a:r>
              <a:rPr lang="en-US" sz="2000" b="0" i="0" dirty="0">
                <a:solidFill>
                  <a:srgbClr val="3B444F"/>
                </a:solidFill>
                <a:effectLst/>
                <a:latin typeface="Times New Roman" panose="02020603050405020304" pitchFamily="18" charset="0"/>
                <a:cs typeface="Times New Roman" panose="02020603050405020304" pitchFamily="18" charset="0"/>
              </a:rPr>
              <a:t>The number of miles that a particular car can run before its battery wears out is exponentially distributed with an average of 10,000 miles. The owner of the car needs to take a 5000-mile trip. What is the probability that he will be able to complete the trip without having to replace the car battery?</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626F069-2B9F-4B0D-915A-D5679D06DE82}"/>
              </a:ext>
            </a:extLst>
          </p:cNvPr>
          <p:cNvSpPr txBox="1"/>
          <p:nvPr/>
        </p:nvSpPr>
        <p:spPr>
          <a:xfrm>
            <a:off x="217414" y="1694577"/>
            <a:ext cx="11787232" cy="1631216"/>
          </a:xfrm>
          <a:prstGeom prst="rect">
            <a:avLst/>
          </a:prstGeom>
          <a:noFill/>
        </p:spPr>
        <p:txBody>
          <a:bodyPr wrap="square" rtlCol="0">
            <a:spAutoFit/>
          </a:bodyPr>
          <a:lstStyle/>
          <a:p>
            <a:pPr algn="l"/>
            <a:r>
              <a:rPr lang="en-US" sz="2000" b="1" i="0" dirty="0">
                <a:solidFill>
                  <a:srgbClr val="3B444F"/>
                </a:solidFill>
                <a:effectLst/>
                <a:latin typeface="Times New Roman" panose="02020603050405020304" pitchFamily="18" charset="0"/>
                <a:cs typeface="Times New Roman" panose="02020603050405020304" pitchFamily="18" charset="0"/>
              </a:rPr>
              <a:t>Solution</a:t>
            </a:r>
          </a:p>
          <a:p>
            <a:pPr algn="l"/>
            <a:r>
              <a:rPr lang="en-US" sz="2000" b="0" i="0" dirty="0">
                <a:solidFill>
                  <a:srgbClr val="3B444F"/>
                </a:solidFill>
                <a:effectLst/>
                <a:latin typeface="Times New Roman" panose="02020603050405020304" pitchFamily="18" charset="0"/>
                <a:cs typeface="Times New Roman" panose="02020603050405020304" pitchFamily="18" charset="0"/>
              </a:rPr>
              <a:t>At first glance, it might seem that a vital piece of information is missing. It seems that we should need to know how many miles the battery in question already has on it before we can answer the question! Hmmm.... or do we? Well, let's let X denote the number of miles that the car can run before its battery wears out. Now, suppose the following is true:</a:t>
            </a:r>
          </a:p>
        </p:txBody>
      </p:sp>
      <p:pic>
        <p:nvPicPr>
          <p:cNvPr id="6" name="Picture 5">
            <a:extLst>
              <a:ext uri="{FF2B5EF4-FFF2-40B4-BE49-F238E27FC236}">
                <a16:creationId xmlns:a16="http://schemas.microsoft.com/office/drawing/2014/main" id="{4B0CD1B9-78AE-48AE-A143-7E287191A98F}"/>
              </a:ext>
            </a:extLst>
          </p:cNvPr>
          <p:cNvPicPr>
            <a:picLocks noChangeAspect="1"/>
          </p:cNvPicPr>
          <p:nvPr/>
        </p:nvPicPr>
        <p:blipFill>
          <a:blip r:embed="rId2"/>
          <a:stretch>
            <a:fillRect/>
          </a:stretch>
        </p:blipFill>
        <p:spPr>
          <a:xfrm>
            <a:off x="3996614" y="3196458"/>
            <a:ext cx="3276641" cy="429353"/>
          </a:xfrm>
          <a:prstGeom prst="rect">
            <a:avLst/>
          </a:prstGeom>
        </p:spPr>
      </p:pic>
      <p:sp>
        <p:nvSpPr>
          <p:cNvPr id="7" name="Title 1">
            <a:extLst>
              <a:ext uri="{FF2B5EF4-FFF2-40B4-BE49-F238E27FC236}">
                <a16:creationId xmlns:a16="http://schemas.microsoft.com/office/drawing/2014/main" id="{1C23494E-7DBC-4861-B71A-616D552F1B63}"/>
              </a:ext>
            </a:extLst>
          </p:cNvPr>
          <p:cNvSpPr>
            <a:spLocks noGrp="1"/>
          </p:cNvSpPr>
          <p:nvPr>
            <p:ph type="title"/>
          </p:nvPr>
        </p:nvSpPr>
        <p:spPr>
          <a:xfrm>
            <a:off x="678810" y="-82757"/>
            <a:ext cx="10184934" cy="834274"/>
          </a:xfrm>
        </p:spPr>
        <p:txBody>
          <a:bodyPr>
            <a:normAutofit/>
          </a:bodyPr>
          <a:lstStyle/>
          <a:p>
            <a:pPr algn="ctr"/>
            <a:r>
              <a:rPr lang="en-US" sz="3600" dirty="0">
                <a:solidFill>
                  <a:srgbClr val="0000FF"/>
                </a:solidFill>
                <a:latin typeface="Garamond" panose="02020404030301010803" pitchFamily="18" charset="0"/>
              </a:rPr>
              <a:t>Example 3</a:t>
            </a:r>
          </a:p>
        </p:txBody>
      </p:sp>
      <p:sp>
        <p:nvSpPr>
          <p:cNvPr id="8" name="Content Placeholder 2">
            <a:extLst>
              <a:ext uri="{FF2B5EF4-FFF2-40B4-BE49-F238E27FC236}">
                <a16:creationId xmlns:a16="http://schemas.microsoft.com/office/drawing/2014/main" id="{FE680E21-6BCB-423B-A05F-C26583B58045}"/>
              </a:ext>
            </a:extLst>
          </p:cNvPr>
          <p:cNvSpPr txBox="1">
            <a:spLocks/>
          </p:cNvSpPr>
          <p:nvPr/>
        </p:nvSpPr>
        <p:spPr>
          <a:xfrm>
            <a:off x="217414" y="3813816"/>
            <a:ext cx="11353800" cy="28554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3B444F"/>
                </a:solidFill>
                <a:latin typeface="Times New Roman" panose="02020603050405020304" pitchFamily="18" charset="0"/>
                <a:cs typeface="Times New Roman" panose="02020603050405020304" pitchFamily="18" charset="0"/>
              </a:rPr>
              <a:t>If it is true, it would tell us that the probability that the car battery wears out in more than </a:t>
            </a:r>
            <a:r>
              <a:rPr lang="en-US" sz="2000" dirty="0">
                <a:latin typeface="Times New Roman" panose="02020603050405020304" pitchFamily="18" charset="0"/>
                <a:cs typeface="Times New Roman" panose="02020603050405020304" pitchFamily="18" charset="0"/>
              </a:rPr>
              <a:t>y=5000</a:t>
            </a:r>
            <a:r>
              <a:rPr lang="en-US" sz="2000" dirty="0">
                <a:solidFill>
                  <a:srgbClr val="3B444F"/>
                </a:solidFill>
                <a:latin typeface="Times New Roman" panose="02020603050405020304" pitchFamily="18" charset="0"/>
                <a:cs typeface="Times New Roman" panose="02020603050405020304" pitchFamily="18" charset="0"/>
              </a:rPr>
              <a:t> miles doesn't matter if the car battery was already running for </a:t>
            </a:r>
            <a:r>
              <a:rPr lang="en-US" sz="2000" dirty="0">
                <a:latin typeface="Times New Roman" panose="02020603050405020304" pitchFamily="18" charset="0"/>
                <a:cs typeface="Times New Roman" panose="02020603050405020304" pitchFamily="18" charset="0"/>
              </a:rPr>
              <a:t>x=0</a:t>
            </a:r>
            <a:r>
              <a:rPr lang="en-US" sz="2000" dirty="0">
                <a:solidFill>
                  <a:srgbClr val="3B444F"/>
                </a:solidFill>
                <a:latin typeface="Times New Roman" panose="02020603050405020304" pitchFamily="18" charset="0"/>
                <a:cs typeface="Times New Roman" panose="02020603050405020304" pitchFamily="18" charset="0"/>
              </a:rPr>
              <a:t> miles or </a:t>
            </a:r>
            <a:r>
              <a:rPr lang="en-US" sz="2000" dirty="0">
                <a:latin typeface="Times New Roman" panose="02020603050405020304" pitchFamily="18" charset="0"/>
                <a:cs typeface="Times New Roman" panose="02020603050405020304" pitchFamily="18" charset="0"/>
              </a:rPr>
              <a:t>x=1000</a:t>
            </a:r>
            <a:r>
              <a:rPr lang="en-US" sz="2000" dirty="0">
                <a:solidFill>
                  <a:srgbClr val="3B444F"/>
                </a:solidFill>
                <a:latin typeface="Times New Roman" panose="02020603050405020304" pitchFamily="18" charset="0"/>
                <a:cs typeface="Times New Roman" panose="02020603050405020304" pitchFamily="18" charset="0"/>
              </a:rPr>
              <a:t> miles or </a:t>
            </a:r>
            <a:r>
              <a:rPr lang="en-US" sz="2000" dirty="0">
                <a:latin typeface="Times New Roman" panose="02020603050405020304" pitchFamily="18" charset="0"/>
                <a:cs typeface="Times New Roman" panose="02020603050405020304" pitchFamily="18" charset="0"/>
              </a:rPr>
              <a:t>x=15000</a:t>
            </a:r>
            <a:r>
              <a:rPr lang="en-US" sz="2000" dirty="0">
                <a:solidFill>
                  <a:srgbClr val="3B444F"/>
                </a:solidFill>
                <a:latin typeface="Times New Roman" panose="02020603050405020304" pitchFamily="18" charset="0"/>
                <a:cs typeface="Times New Roman" panose="02020603050405020304" pitchFamily="18" charset="0"/>
              </a:rPr>
              <a:t> miles. </a:t>
            </a:r>
          </a:p>
          <a:p>
            <a:pPr marL="0" indent="0">
              <a:buFont typeface="Arial" panose="020B0604020202020204" pitchFamily="34" charset="0"/>
              <a:buNone/>
            </a:pPr>
            <a:r>
              <a:rPr lang="en-US" sz="2000" dirty="0">
                <a:solidFill>
                  <a:srgbClr val="3B444F"/>
                </a:solidFill>
                <a:latin typeface="Times New Roman" panose="02020603050405020304" pitchFamily="18" charset="0"/>
                <a:cs typeface="Times New Roman" panose="02020603050405020304" pitchFamily="18" charset="0"/>
              </a:rPr>
              <a:t>Now, we are given that </a:t>
            </a:r>
            <a:r>
              <a:rPr lang="en-US" sz="2000" dirty="0">
                <a:latin typeface="Times New Roman" panose="02020603050405020304" pitchFamily="18" charset="0"/>
                <a:cs typeface="Times New Roman" panose="02020603050405020304" pitchFamily="18" charset="0"/>
              </a:rPr>
              <a:t>X</a:t>
            </a:r>
            <a:r>
              <a:rPr lang="en-US" sz="2000" dirty="0">
                <a:solidFill>
                  <a:srgbClr val="3B444F"/>
                </a:solidFill>
                <a:latin typeface="Times New Roman" panose="02020603050405020304" pitchFamily="18" charset="0"/>
                <a:cs typeface="Times New Roman" panose="02020603050405020304" pitchFamily="18" charset="0"/>
              </a:rPr>
              <a:t> is exponentially distributed. It turns out that the above statement is true for the exponential </a:t>
            </a:r>
            <a:r>
              <a:rPr lang="en-US" sz="2000" dirty="0" err="1">
                <a:solidFill>
                  <a:srgbClr val="3B444F"/>
                </a:solidFill>
                <a:latin typeface="Times New Roman" panose="02020603050405020304" pitchFamily="18" charset="0"/>
                <a:cs typeface="Times New Roman" panose="02020603050405020304" pitchFamily="18" charset="0"/>
              </a:rPr>
              <a:t>distribution.It</a:t>
            </a:r>
            <a:r>
              <a:rPr lang="en-US" sz="2000" dirty="0">
                <a:solidFill>
                  <a:srgbClr val="3B444F"/>
                </a:solidFill>
                <a:latin typeface="Times New Roman" panose="02020603050405020304" pitchFamily="18" charset="0"/>
                <a:cs typeface="Times New Roman" panose="02020603050405020304" pitchFamily="18" charset="0"/>
              </a:rPr>
              <a:t> is for this reason that we say that the exponential distribution is </a:t>
            </a:r>
            <a:r>
              <a:rPr lang="en-US" sz="2000" dirty="0">
                <a:solidFill>
                  <a:srgbClr val="0000FF"/>
                </a:solidFill>
                <a:latin typeface="Times New Roman" panose="02020603050405020304" pitchFamily="18" charset="0"/>
                <a:cs typeface="Times New Roman" panose="02020603050405020304" pitchFamily="18" charset="0"/>
              </a:rPr>
              <a:t>"</a:t>
            </a:r>
            <a:r>
              <a:rPr lang="en-US" sz="2000" b="1" dirty="0">
                <a:solidFill>
                  <a:srgbClr val="0000FF"/>
                </a:solidFill>
                <a:latin typeface="Times New Roman" panose="02020603050405020304" pitchFamily="18" charset="0"/>
                <a:cs typeface="Times New Roman" panose="02020603050405020304" pitchFamily="18" charset="0"/>
              </a:rPr>
              <a:t>memoryless</a:t>
            </a:r>
            <a:r>
              <a:rPr lang="en-US" sz="2000" dirty="0">
                <a:solidFill>
                  <a:srgbClr val="0000FF"/>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138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B0EF13-38BC-4523-B207-7286485314A5}"/>
              </a:ext>
            </a:extLst>
          </p:cNvPr>
          <p:cNvSpPr>
            <a:spLocks noGrp="1"/>
          </p:cNvSpPr>
          <p:nvPr>
            <p:ph idx="1"/>
          </p:nvPr>
        </p:nvSpPr>
        <p:spPr>
          <a:xfrm>
            <a:off x="250971" y="1121863"/>
            <a:ext cx="11309058" cy="834274"/>
          </a:xfrm>
        </p:spPr>
        <p:txBody>
          <a:bodyPr/>
          <a:lstStyle/>
          <a:p>
            <a:pPr marL="0" indent="0">
              <a:buNone/>
            </a:pPr>
            <a:r>
              <a:rPr lang="en-US" sz="2000" b="0" i="0" dirty="0">
                <a:solidFill>
                  <a:srgbClr val="3B444F"/>
                </a:solidFill>
                <a:effectLst/>
                <a:latin typeface="Times New Roman" panose="02020603050405020304" pitchFamily="18" charset="0"/>
                <a:cs typeface="Times New Roman" panose="02020603050405020304" pitchFamily="18" charset="0"/>
              </a:rPr>
              <a:t>It can also be shown that if </a:t>
            </a:r>
            <a:r>
              <a:rPr lang="en-US" sz="2000" dirty="0">
                <a:latin typeface="Times New Roman" panose="02020603050405020304" pitchFamily="18" charset="0"/>
                <a:cs typeface="Times New Roman" panose="02020603050405020304" pitchFamily="18" charset="0"/>
              </a:rPr>
              <a:t>X</a:t>
            </a:r>
            <a:r>
              <a:rPr lang="en-US" sz="2000" b="0" i="0" dirty="0">
                <a:solidFill>
                  <a:srgbClr val="3B444F"/>
                </a:solidFill>
                <a:effectLst/>
                <a:latin typeface="Times New Roman" panose="02020603050405020304" pitchFamily="18" charset="0"/>
                <a:cs typeface="Times New Roman" panose="02020603050405020304" pitchFamily="18" charset="0"/>
              </a:rPr>
              <a:t> is exponentially distributed with mean </a:t>
            </a:r>
            <a:r>
              <a:rPr lang="en-US" sz="2000" dirty="0">
                <a:latin typeface="Times New Roman" panose="02020603050405020304" pitchFamily="18" charset="0"/>
                <a:cs typeface="Times New Roman" panose="02020603050405020304" pitchFamily="18" charset="0"/>
              </a:rPr>
              <a:t>θ</a:t>
            </a:r>
            <a:r>
              <a:rPr lang="en-US" sz="2000" b="0" i="0" dirty="0">
                <a:solidFill>
                  <a:srgbClr val="3B444F"/>
                </a:solidFill>
                <a:effectLst/>
                <a:latin typeface="Times New Roman" panose="02020603050405020304" pitchFamily="18" charset="0"/>
                <a:cs typeface="Times New Roman" panose="02020603050405020304" pitchFamily="18" charset="0"/>
              </a:rPr>
              <a:t>, then:</a:t>
            </a:r>
          </a:p>
          <a:p>
            <a:pPr marL="0" indent="0">
              <a:buNone/>
            </a:pPr>
            <a:endParaRPr lang="en-US" dirty="0">
              <a:solidFill>
                <a:srgbClr val="3B444F"/>
              </a:solidFill>
              <a:latin typeface="open-sans"/>
            </a:endParaRPr>
          </a:p>
          <a:p>
            <a:pPr marL="0" indent="0">
              <a:buNone/>
            </a:pPr>
            <a:endParaRPr lang="en-US" dirty="0">
              <a:solidFill>
                <a:srgbClr val="3B444F"/>
              </a:solidFill>
              <a:latin typeface="open-sans"/>
            </a:endParaRPr>
          </a:p>
          <a:p>
            <a:pPr marL="0" indent="0">
              <a:buNone/>
            </a:pPr>
            <a:endParaRPr lang="en-US" dirty="0">
              <a:solidFill>
                <a:srgbClr val="3B444F"/>
              </a:solidFill>
              <a:latin typeface="open-sans"/>
            </a:endParaRPr>
          </a:p>
          <a:p>
            <a:pPr marL="0" indent="0">
              <a:buNone/>
            </a:pPr>
            <a:endParaRPr lang="en-US" dirty="0"/>
          </a:p>
        </p:txBody>
      </p:sp>
      <p:pic>
        <p:nvPicPr>
          <p:cNvPr id="5" name="Picture 4">
            <a:extLst>
              <a:ext uri="{FF2B5EF4-FFF2-40B4-BE49-F238E27FC236}">
                <a16:creationId xmlns:a16="http://schemas.microsoft.com/office/drawing/2014/main" id="{A91FDCF4-29B7-484C-952B-079BF75F06DE}"/>
              </a:ext>
            </a:extLst>
          </p:cNvPr>
          <p:cNvPicPr>
            <a:picLocks noChangeAspect="1"/>
          </p:cNvPicPr>
          <p:nvPr/>
        </p:nvPicPr>
        <p:blipFill>
          <a:blip r:embed="rId2"/>
          <a:stretch>
            <a:fillRect/>
          </a:stretch>
        </p:blipFill>
        <p:spPr>
          <a:xfrm>
            <a:off x="4860727" y="1943049"/>
            <a:ext cx="2671881" cy="584474"/>
          </a:xfrm>
          <a:prstGeom prst="rect">
            <a:avLst/>
          </a:prstGeom>
        </p:spPr>
      </p:pic>
      <p:sp>
        <p:nvSpPr>
          <p:cNvPr id="6" name="TextBox 5">
            <a:extLst>
              <a:ext uri="{FF2B5EF4-FFF2-40B4-BE49-F238E27FC236}">
                <a16:creationId xmlns:a16="http://schemas.microsoft.com/office/drawing/2014/main" id="{AEAB21E4-B5DF-4C65-BE2F-25D9A8B31581}"/>
              </a:ext>
            </a:extLst>
          </p:cNvPr>
          <p:cNvSpPr txBox="1"/>
          <p:nvPr/>
        </p:nvSpPr>
        <p:spPr>
          <a:xfrm>
            <a:off x="250971" y="2777323"/>
            <a:ext cx="10515600" cy="1508105"/>
          </a:xfrm>
          <a:prstGeom prst="rect">
            <a:avLst/>
          </a:prstGeom>
          <a:noFill/>
        </p:spPr>
        <p:txBody>
          <a:bodyPr wrap="square" rtlCol="0">
            <a:spAutoFit/>
          </a:bodyPr>
          <a:lstStyle/>
          <a:p>
            <a:pPr algn="l"/>
            <a:r>
              <a:rPr lang="en-US" sz="2000" b="0" i="0" dirty="0">
                <a:solidFill>
                  <a:srgbClr val="3B444F"/>
                </a:solidFill>
                <a:effectLst/>
                <a:latin typeface="Times New Roman" panose="02020603050405020304" pitchFamily="18" charset="0"/>
                <a:cs typeface="Times New Roman" panose="02020603050405020304" pitchFamily="18" charset="0"/>
              </a:rPr>
              <a:t>Therefore, the probability in question is simply:</a:t>
            </a:r>
          </a:p>
          <a:p>
            <a:pPr algn="l"/>
            <a:endParaRPr lang="en-US" dirty="0">
              <a:solidFill>
                <a:srgbClr val="3B444F"/>
              </a:solidFill>
              <a:latin typeface="open-sans"/>
            </a:endParaRPr>
          </a:p>
          <a:p>
            <a:pPr algn="l"/>
            <a:endParaRPr lang="en-US" b="0" i="0" dirty="0">
              <a:solidFill>
                <a:srgbClr val="3B444F"/>
              </a:solidFill>
              <a:effectLst/>
              <a:latin typeface="open-sans"/>
            </a:endParaRPr>
          </a:p>
          <a:p>
            <a:pPr algn="l"/>
            <a:endParaRPr lang="en-US" b="0" i="0" dirty="0">
              <a:solidFill>
                <a:srgbClr val="3B444F"/>
              </a:solidFill>
              <a:effectLst/>
              <a:latin typeface="open-sans"/>
            </a:endParaRPr>
          </a:p>
          <a:p>
            <a:endParaRPr lang="en-US" dirty="0"/>
          </a:p>
        </p:txBody>
      </p:sp>
      <p:sp>
        <p:nvSpPr>
          <p:cNvPr id="7" name="TextBox 6">
            <a:extLst>
              <a:ext uri="{FF2B5EF4-FFF2-40B4-BE49-F238E27FC236}">
                <a16:creationId xmlns:a16="http://schemas.microsoft.com/office/drawing/2014/main" id="{0E2EC97E-F3D0-47A1-B725-DF3BFE9E0BA5}"/>
              </a:ext>
            </a:extLst>
          </p:cNvPr>
          <p:cNvSpPr txBox="1"/>
          <p:nvPr/>
        </p:nvSpPr>
        <p:spPr>
          <a:xfrm>
            <a:off x="334836" y="4450521"/>
            <a:ext cx="10917284" cy="984885"/>
          </a:xfrm>
          <a:prstGeom prst="rect">
            <a:avLst/>
          </a:prstGeom>
          <a:noFill/>
        </p:spPr>
        <p:txBody>
          <a:bodyPr wrap="none" rtlCol="0">
            <a:spAutoFit/>
          </a:bodyPr>
          <a:lstStyle/>
          <a:p>
            <a:r>
              <a:rPr lang="en-US" sz="2000" b="0" i="0" dirty="0">
                <a:solidFill>
                  <a:srgbClr val="3B444F"/>
                </a:solidFill>
                <a:effectLst/>
                <a:latin typeface="Times New Roman" panose="02020603050405020304" pitchFamily="18" charset="0"/>
                <a:cs typeface="Times New Roman" panose="02020603050405020304" pitchFamily="18" charset="0"/>
              </a:rPr>
              <a:t>We'll leave it to the gentleman in question to decide whether that probability is large enough to give him </a:t>
            </a:r>
          </a:p>
          <a:p>
            <a:r>
              <a:rPr lang="en-US" sz="2000" b="0" i="0" dirty="0">
                <a:solidFill>
                  <a:srgbClr val="3B444F"/>
                </a:solidFill>
                <a:effectLst/>
                <a:latin typeface="Times New Roman" panose="02020603050405020304" pitchFamily="18" charset="0"/>
                <a:cs typeface="Times New Roman" panose="02020603050405020304" pitchFamily="18" charset="0"/>
              </a:rPr>
              <a:t>comfort that he won't be stranded somewhere along a remote desert highway!</a:t>
            </a:r>
          </a:p>
          <a:p>
            <a:endParaRPr lang="en-US" dirty="0"/>
          </a:p>
        </p:txBody>
      </p:sp>
      <p:pic>
        <p:nvPicPr>
          <p:cNvPr id="9" name="Picture 8">
            <a:extLst>
              <a:ext uri="{FF2B5EF4-FFF2-40B4-BE49-F238E27FC236}">
                <a16:creationId xmlns:a16="http://schemas.microsoft.com/office/drawing/2014/main" id="{C3784FE1-CAD0-4D6F-8CD7-0ABA0BCB7A3A}"/>
              </a:ext>
            </a:extLst>
          </p:cNvPr>
          <p:cNvPicPr>
            <a:picLocks noChangeAspect="1"/>
          </p:cNvPicPr>
          <p:nvPr/>
        </p:nvPicPr>
        <p:blipFill>
          <a:blip r:embed="rId3"/>
          <a:stretch>
            <a:fillRect/>
          </a:stretch>
        </p:blipFill>
        <p:spPr>
          <a:xfrm>
            <a:off x="4634987" y="3429000"/>
            <a:ext cx="4633450" cy="491045"/>
          </a:xfrm>
          <a:prstGeom prst="rect">
            <a:avLst/>
          </a:prstGeom>
        </p:spPr>
      </p:pic>
      <p:sp>
        <p:nvSpPr>
          <p:cNvPr id="12" name="Title 1">
            <a:extLst>
              <a:ext uri="{FF2B5EF4-FFF2-40B4-BE49-F238E27FC236}">
                <a16:creationId xmlns:a16="http://schemas.microsoft.com/office/drawing/2014/main" id="{2E95965F-B309-423C-A79D-E7BA46B971CA}"/>
              </a:ext>
            </a:extLst>
          </p:cNvPr>
          <p:cNvSpPr>
            <a:spLocks noGrp="1"/>
          </p:cNvSpPr>
          <p:nvPr>
            <p:ph type="title"/>
          </p:nvPr>
        </p:nvSpPr>
        <p:spPr>
          <a:xfrm>
            <a:off x="687199" y="8439"/>
            <a:ext cx="10184934" cy="834274"/>
          </a:xfrm>
        </p:spPr>
        <p:txBody>
          <a:bodyPr>
            <a:normAutofit/>
          </a:bodyPr>
          <a:lstStyle/>
          <a:p>
            <a:pPr algn="ctr"/>
            <a:r>
              <a:rPr lang="en-US" sz="3600" dirty="0">
                <a:solidFill>
                  <a:srgbClr val="0000FF"/>
                </a:solidFill>
                <a:latin typeface="Garamond" panose="02020404030301010803" pitchFamily="18" charset="0"/>
              </a:rPr>
              <a:t>Example 3</a:t>
            </a:r>
          </a:p>
        </p:txBody>
      </p:sp>
    </p:spTree>
    <p:extLst>
      <p:ext uri="{BB962C8B-B14F-4D97-AF65-F5344CB8AC3E}">
        <p14:creationId xmlns:p14="http://schemas.microsoft.com/office/powerpoint/2010/main" val="22755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CF0BE-4EA5-460E-AE51-5C97B25FF0A8}"/>
              </a:ext>
            </a:extLst>
          </p:cNvPr>
          <p:cNvSpPr>
            <a:spLocks noGrp="1"/>
          </p:cNvSpPr>
          <p:nvPr>
            <p:ph type="title"/>
          </p:nvPr>
        </p:nvSpPr>
        <p:spPr/>
        <p:txBody>
          <a:bodyPr>
            <a:normAutofit/>
          </a:bodyPr>
          <a:lstStyle/>
          <a:p>
            <a:pPr algn="ctr"/>
            <a:r>
              <a:rPr lang="en-US" sz="3600" dirty="0">
                <a:solidFill>
                  <a:srgbClr val="0000FF"/>
                </a:solidFill>
                <a:latin typeface="Garamond" panose="02020404030301010803" pitchFamily="18" charset="0"/>
              </a:rPr>
              <a:t>Revisiting Poisson Process</a:t>
            </a:r>
          </a:p>
        </p:txBody>
      </p:sp>
      <p:pic>
        <p:nvPicPr>
          <p:cNvPr id="4" name="Online Media 3" title="Poisson Distribution/Process">
            <a:hlinkClick r:id="" action="ppaction://media"/>
            <a:extLst>
              <a:ext uri="{FF2B5EF4-FFF2-40B4-BE49-F238E27FC236}">
                <a16:creationId xmlns:a16="http://schemas.microsoft.com/office/drawing/2014/main" id="{5228C061-32A5-4E57-A5B1-B6736890BEE2}"/>
              </a:ext>
            </a:extLst>
          </p:cNvPr>
          <p:cNvPicPr>
            <a:picLocks noGrp="1" noRot="1" noChangeAspect="1"/>
          </p:cNvPicPr>
          <p:nvPr>
            <p:ph idx="1"/>
            <a:videoFile r:link="rId1"/>
          </p:nvPr>
        </p:nvPicPr>
        <p:blipFill>
          <a:blip r:embed="rId3"/>
          <a:stretch>
            <a:fillRect/>
          </a:stretch>
        </p:blipFill>
        <p:spPr>
          <a:xfrm>
            <a:off x="2245519" y="1582344"/>
            <a:ext cx="7700962" cy="4351338"/>
          </a:xfrm>
          <a:prstGeom prst="rect">
            <a:avLst/>
          </a:prstGeom>
        </p:spPr>
      </p:pic>
      <p:sp>
        <p:nvSpPr>
          <p:cNvPr id="5" name="TextBox 4">
            <a:extLst>
              <a:ext uri="{FF2B5EF4-FFF2-40B4-BE49-F238E27FC236}">
                <a16:creationId xmlns:a16="http://schemas.microsoft.com/office/drawing/2014/main" id="{4AF36995-A403-46F1-B344-40AD3B13A1FD}"/>
              </a:ext>
            </a:extLst>
          </p:cNvPr>
          <p:cNvSpPr txBox="1"/>
          <p:nvPr/>
        </p:nvSpPr>
        <p:spPr>
          <a:xfrm>
            <a:off x="4127383" y="6211669"/>
            <a:ext cx="4898264" cy="646331"/>
          </a:xfrm>
          <a:prstGeom prst="rect">
            <a:avLst/>
          </a:prstGeom>
          <a:noFill/>
        </p:spPr>
        <p:txBody>
          <a:bodyPr wrap="none" rtlCol="0">
            <a:spAutoFit/>
          </a:bodyPr>
          <a:lstStyle/>
          <a:p>
            <a:r>
              <a:rPr lang="en-US" dirty="0">
                <a:hlinkClick r:id="rId4"/>
              </a:rPr>
              <a:t>https://www.youtube.com/watch?v=PdX2LBJgzN8</a:t>
            </a:r>
            <a:endParaRPr lang="en-US" dirty="0"/>
          </a:p>
          <a:p>
            <a:endParaRPr lang="en-US" dirty="0"/>
          </a:p>
        </p:txBody>
      </p:sp>
    </p:spTree>
    <p:extLst>
      <p:ext uri="{BB962C8B-B14F-4D97-AF65-F5344CB8AC3E}">
        <p14:creationId xmlns:p14="http://schemas.microsoft.com/office/powerpoint/2010/main" val="34517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8A38-C3A3-4FCD-9485-22E81D297885}"/>
              </a:ext>
            </a:extLst>
          </p:cNvPr>
          <p:cNvSpPr>
            <a:spLocks noGrp="1"/>
          </p:cNvSpPr>
          <p:nvPr>
            <p:ph type="title"/>
          </p:nvPr>
        </p:nvSpPr>
        <p:spPr>
          <a:xfrm>
            <a:off x="779477" y="73319"/>
            <a:ext cx="10515600" cy="941749"/>
          </a:xfrm>
        </p:spPr>
        <p:txBody>
          <a:bodyPr>
            <a:normAutofit/>
          </a:bodyPr>
          <a:lstStyle/>
          <a:p>
            <a:pPr algn="ctr"/>
            <a:r>
              <a:rPr lang="en-US" sz="3600" dirty="0">
                <a:solidFill>
                  <a:srgbClr val="0000FF"/>
                </a:solidFill>
                <a:latin typeface="Garamond" panose="02020404030301010803" pitchFamily="18" charset="0"/>
              </a:rPr>
              <a:t>Exponential Distribution</a:t>
            </a:r>
          </a:p>
        </p:txBody>
      </p:sp>
      <p:sp>
        <p:nvSpPr>
          <p:cNvPr id="3" name="Content Placeholder 2">
            <a:extLst>
              <a:ext uri="{FF2B5EF4-FFF2-40B4-BE49-F238E27FC236}">
                <a16:creationId xmlns:a16="http://schemas.microsoft.com/office/drawing/2014/main" id="{1F12D7EE-6509-4AF6-A3DF-499D212B9F9C}"/>
              </a:ext>
            </a:extLst>
          </p:cNvPr>
          <p:cNvSpPr>
            <a:spLocks noGrp="1"/>
          </p:cNvSpPr>
          <p:nvPr>
            <p:ph idx="1"/>
          </p:nvPr>
        </p:nvSpPr>
        <p:spPr>
          <a:xfrm>
            <a:off x="276137" y="1064459"/>
            <a:ext cx="11653007" cy="1628408"/>
          </a:xfrm>
        </p:spPr>
        <p:txBody>
          <a:bodyPr>
            <a:normAutofit/>
          </a:bodyPr>
          <a:lstStyle/>
          <a:p>
            <a:pPr marL="0" indent="0">
              <a:buNone/>
            </a:pPr>
            <a:r>
              <a:rPr lang="en-US" sz="2000" b="0" i="0" dirty="0">
                <a:solidFill>
                  <a:srgbClr val="3B444F"/>
                </a:solidFill>
                <a:effectLst/>
                <a:latin typeface="Times New Roman" panose="02020603050405020304" pitchFamily="18" charset="0"/>
                <a:cs typeface="Times New Roman" panose="02020603050405020304" pitchFamily="18" charset="0"/>
              </a:rPr>
              <a:t>Suppose </a:t>
            </a:r>
            <a:r>
              <a:rPr lang="en-US" sz="2000" dirty="0">
                <a:latin typeface="Times New Roman" panose="02020603050405020304" pitchFamily="18" charset="0"/>
                <a:cs typeface="Times New Roman" panose="02020603050405020304" pitchFamily="18" charset="0"/>
              </a:rPr>
              <a:t>X</a:t>
            </a:r>
            <a:r>
              <a:rPr lang="en-US" sz="2000" b="0" i="1" dirty="0">
                <a:solidFill>
                  <a:srgbClr val="3B444F"/>
                </a:solidFill>
                <a:effectLst/>
                <a:latin typeface="Times New Roman" panose="02020603050405020304" pitchFamily="18" charset="0"/>
                <a:cs typeface="Times New Roman" panose="02020603050405020304" pitchFamily="18" charset="0"/>
              </a:rPr>
              <a:t>, </a:t>
            </a:r>
            <a:r>
              <a:rPr lang="en-US" sz="2000" b="0" i="0" dirty="0">
                <a:solidFill>
                  <a:srgbClr val="3B444F"/>
                </a:solidFill>
                <a:effectLst/>
                <a:latin typeface="Times New Roman" panose="02020603050405020304" pitchFamily="18" charset="0"/>
                <a:cs typeface="Times New Roman" panose="02020603050405020304" pitchFamily="18" charset="0"/>
              </a:rPr>
              <a:t>following an Poisson process, equals the number of customers arriving at a bank in an interval of length 1. </a:t>
            </a:r>
          </a:p>
          <a:p>
            <a:pPr marL="0" indent="0">
              <a:buNone/>
            </a:pPr>
            <a:r>
              <a:rPr lang="en-US" sz="2000" b="0" i="0" dirty="0">
                <a:solidFill>
                  <a:srgbClr val="3B444F"/>
                </a:solidFill>
                <a:effectLst/>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λ</a:t>
            </a:r>
            <a:r>
              <a:rPr lang="en-US" sz="2000" b="0" i="0" dirty="0">
                <a:solidFill>
                  <a:srgbClr val="3B444F"/>
                </a:solidFill>
                <a:effectLst/>
                <a:latin typeface="Times New Roman" panose="02020603050405020304" pitchFamily="18" charset="0"/>
                <a:cs typeface="Times New Roman" panose="02020603050405020304" pitchFamily="18" charset="0"/>
              </a:rPr>
              <a:t>, the mean number of customers arriving in an interval of length 1, is 6, say, then we might observe something like this:</a:t>
            </a:r>
          </a:p>
          <a:p>
            <a:pPr marL="0" indent="0">
              <a:buNone/>
            </a:pPr>
            <a:endParaRPr lang="en-US" sz="2400" dirty="0">
              <a:solidFill>
                <a:srgbClr val="3B444F"/>
              </a:solidFill>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8F2FE3F-8AD2-40C8-804E-9C377BAAF862}"/>
              </a:ext>
            </a:extLst>
          </p:cNvPr>
          <p:cNvPicPr>
            <a:picLocks noChangeAspect="1"/>
          </p:cNvPicPr>
          <p:nvPr/>
        </p:nvPicPr>
        <p:blipFill>
          <a:blip r:embed="rId2"/>
          <a:stretch>
            <a:fillRect/>
          </a:stretch>
        </p:blipFill>
        <p:spPr>
          <a:xfrm>
            <a:off x="3944552" y="2219374"/>
            <a:ext cx="4603829" cy="1819925"/>
          </a:xfrm>
          <a:prstGeom prst="rect">
            <a:avLst/>
          </a:prstGeom>
        </p:spPr>
      </p:pic>
      <p:sp>
        <p:nvSpPr>
          <p:cNvPr id="6" name="TextBox 5">
            <a:extLst>
              <a:ext uri="{FF2B5EF4-FFF2-40B4-BE49-F238E27FC236}">
                <a16:creationId xmlns:a16="http://schemas.microsoft.com/office/drawing/2014/main" id="{FC49161A-C4D2-48B1-B09E-4CFDA914900C}"/>
              </a:ext>
            </a:extLst>
          </p:cNvPr>
          <p:cNvSpPr txBox="1"/>
          <p:nvPr/>
        </p:nvSpPr>
        <p:spPr>
          <a:xfrm>
            <a:off x="276137" y="4118995"/>
            <a:ext cx="8361584" cy="400110"/>
          </a:xfrm>
          <a:prstGeom prst="rect">
            <a:avLst/>
          </a:prstGeom>
          <a:noFill/>
        </p:spPr>
        <p:txBody>
          <a:bodyPr wrap="none" rtlCol="0">
            <a:spAutoFit/>
          </a:bodyPr>
          <a:lstStyle/>
          <a:p>
            <a:r>
              <a:rPr lang="en-US" sz="2000" b="0" i="0" dirty="0">
                <a:solidFill>
                  <a:srgbClr val="3B444F"/>
                </a:solidFill>
                <a:effectLst/>
                <a:latin typeface="Times New Roman" panose="02020603050405020304" pitchFamily="18" charset="0"/>
                <a:cs typeface="Times New Roman" panose="02020603050405020304" pitchFamily="18" charset="0"/>
              </a:rPr>
              <a:t>In this particular representation, seven (7) customers arrived in the unit interval.</a:t>
            </a:r>
            <a:endParaRPr lang="en-US" sz="2000" dirty="0">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E189CE29-AB3C-48C5-A9EF-74B5D7961EE8}"/>
              </a:ext>
            </a:extLst>
          </p:cNvPr>
          <p:cNvSpPr txBox="1">
            <a:spLocks/>
          </p:cNvSpPr>
          <p:nvPr/>
        </p:nvSpPr>
        <p:spPr>
          <a:xfrm>
            <a:off x="269496" y="4746298"/>
            <a:ext cx="11653007" cy="12744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3B444F"/>
                </a:solidFill>
                <a:latin typeface="Times New Roman" panose="02020603050405020304" pitchFamily="18" charset="0"/>
                <a:cs typeface="Times New Roman" panose="02020603050405020304" pitchFamily="18" charset="0"/>
              </a:rPr>
              <a:t>Previously, our focus would have been on the discrete random variable </a:t>
            </a:r>
            <a:r>
              <a:rPr lang="en-US" sz="2000" dirty="0">
                <a:latin typeface="Times New Roman" panose="02020603050405020304" pitchFamily="18" charset="0"/>
                <a:cs typeface="Times New Roman" panose="02020603050405020304" pitchFamily="18" charset="0"/>
              </a:rPr>
              <a:t>X</a:t>
            </a:r>
            <a:r>
              <a:rPr lang="en-US" sz="2000" dirty="0">
                <a:solidFill>
                  <a:srgbClr val="3B444F"/>
                </a:solidFill>
                <a:latin typeface="Times New Roman" panose="02020603050405020304" pitchFamily="18" charset="0"/>
                <a:cs typeface="Times New Roman" panose="02020603050405020304" pitchFamily="18" charset="0"/>
              </a:rPr>
              <a:t>, the number of customers arriving. </a:t>
            </a:r>
          </a:p>
          <a:p>
            <a:pPr marL="0" indent="0">
              <a:buFont typeface="Arial" panose="020B0604020202020204" pitchFamily="34" charset="0"/>
              <a:buNone/>
            </a:pPr>
            <a:r>
              <a:rPr lang="en-US" sz="2000" dirty="0">
                <a:solidFill>
                  <a:srgbClr val="3B444F"/>
                </a:solidFill>
                <a:latin typeface="Times New Roman" panose="02020603050405020304" pitchFamily="18" charset="0"/>
                <a:cs typeface="Times New Roman" panose="02020603050405020304" pitchFamily="18" charset="0"/>
              </a:rPr>
              <a:t>As the picture suggests, however, we could alternatively be interested in the continuous random variable </a:t>
            </a:r>
            <a:r>
              <a:rPr lang="en-US" sz="2000" dirty="0">
                <a:latin typeface="Times New Roman" panose="02020603050405020304" pitchFamily="18" charset="0"/>
                <a:cs typeface="Times New Roman" panose="02020603050405020304" pitchFamily="18" charset="0"/>
              </a:rPr>
              <a:t>W</a:t>
            </a:r>
            <a:r>
              <a:rPr lang="en-US" sz="2000" dirty="0">
                <a:solidFill>
                  <a:srgbClr val="3B444F"/>
                </a:solidFill>
                <a:latin typeface="Times New Roman" panose="02020603050405020304" pitchFamily="18" charset="0"/>
                <a:cs typeface="Times New Roman" panose="02020603050405020304" pitchFamily="18" charset="0"/>
              </a:rPr>
              <a:t>, the</a:t>
            </a:r>
          </a:p>
          <a:p>
            <a:pPr marL="0" indent="0">
              <a:buFont typeface="Arial" panose="020B0604020202020204" pitchFamily="34" charset="0"/>
              <a:buNone/>
            </a:pPr>
            <a:r>
              <a:rPr lang="en-US" sz="2000" dirty="0">
                <a:solidFill>
                  <a:srgbClr val="3B444F"/>
                </a:solidFill>
                <a:latin typeface="Times New Roman" panose="02020603050405020304" pitchFamily="18" charset="0"/>
                <a:cs typeface="Times New Roman" panose="02020603050405020304" pitchFamily="18" charset="0"/>
              </a:rPr>
              <a:t> waiting time until the </a:t>
            </a:r>
            <a:r>
              <a:rPr lang="en-US" sz="2000" i="1" dirty="0">
                <a:solidFill>
                  <a:srgbClr val="0000FF"/>
                </a:solidFill>
                <a:latin typeface="Times New Roman" panose="02020603050405020304" pitchFamily="18" charset="0"/>
                <a:cs typeface="Times New Roman" panose="02020603050405020304" pitchFamily="18" charset="0"/>
              </a:rPr>
              <a:t>first</a:t>
            </a:r>
            <a:r>
              <a:rPr lang="en-US" sz="2000" dirty="0">
                <a:solidFill>
                  <a:srgbClr val="3B444F"/>
                </a:solidFill>
                <a:latin typeface="Times New Roman" panose="02020603050405020304" pitchFamily="18" charset="0"/>
                <a:cs typeface="Times New Roman" panose="02020603050405020304" pitchFamily="18" charset="0"/>
              </a:rPr>
              <a:t> customer arrives. </a:t>
            </a:r>
          </a:p>
          <a:p>
            <a:pPr marL="0" indent="0">
              <a:buFont typeface="Arial" panose="020B0604020202020204" pitchFamily="34" charset="0"/>
              <a:buNone/>
            </a:pPr>
            <a:r>
              <a:rPr lang="en-US" sz="2000" dirty="0">
                <a:solidFill>
                  <a:srgbClr val="3B444F"/>
                </a:solidFill>
                <a:latin typeface="Times New Roman" panose="02020603050405020304" pitchFamily="18" charset="0"/>
                <a:cs typeface="Times New Roman" panose="02020603050405020304" pitchFamily="18" charset="0"/>
              </a:rPr>
              <a:t>Let's push this a bit further to see if we can find </a:t>
            </a:r>
            <a:r>
              <a:rPr lang="en-US" sz="2000" dirty="0">
                <a:latin typeface="Times New Roman" panose="02020603050405020304" pitchFamily="18" charset="0"/>
                <a:cs typeface="Times New Roman" panose="02020603050405020304" pitchFamily="18" charset="0"/>
              </a:rPr>
              <a:t>F(w)</a:t>
            </a:r>
            <a:r>
              <a:rPr lang="en-US" sz="2000" dirty="0">
                <a:solidFill>
                  <a:srgbClr val="3B444F"/>
                </a:solidFill>
                <a:latin typeface="Times New Roman" panose="02020603050405020304" pitchFamily="18" charset="0"/>
                <a:cs typeface="Times New Roman" panose="02020603050405020304" pitchFamily="18" charset="0"/>
              </a:rPr>
              <a:t>, the cumulative distribution function of </a:t>
            </a:r>
            <a:r>
              <a:rPr lang="en-US" sz="2000" dirty="0">
                <a:latin typeface="Times New Roman" panose="02020603050405020304" pitchFamily="18" charset="0"/>
                <a:cs typeface="Times New Roman" panose="02020603050405020304" pitchFamily="18" charset="0"/>
              </a:rPr>
              <a:t>W</a:t>
            </a:r>
            <a:r>
              <a:rPr lang="en-US" sz="2000" dirty="0">
                <a:solidFill>
                  <a:srgbClr val="3B444F"/>
                </a:solidFill>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876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Example: Finding F(w), the CDF of W">
            <a:hlinkClick r:id="" action="ppaction://media"/>
            <a:extLst>
              <a:ext uri="{FF2B5EF4-FFF2-40B4-BE49-F238E27FC236}">
                <a16:creationId xmlns:a16="http://schemas.microsoft.com/office/drawing/2014/main" id="{E23818FA-614A-4F7B-97A4-6B5AF6489FDF}"/>
              </a:ext>
            </a:extLst>
          </p:cNvPr>
          <p:cNvPicPr>
            <a:picLocks noGrp="1" noRot="1" noChangeAspect="1"/>
          </p:cNvPicPr>
          <p:nvPr>
            <p:ph idx="1"/>
            <a:videoFile r:link="rId1"/>
          </p:nvPr>
        </p:nvPicPr>
        <p:blipFill>
          <a:blip r:embed="rId3"/>
          <a:stretch>
            <a:fillRect/>
          </a:stretch>
        </p:blipFill>
        <p:spPr>
          <a:xfrm>
            <a:off x="2246313" y="1825625"/>
            <a:ext cx="7700962" cy="4351338"/>
          </a:xfrm>
          <a:prstGeom prst="rect">
            <a:avLst/>
          </a:prstGeom>
        </p:spPr>
      </p:pic>
      <p:sp>
        <p:nvSpPr>
          <p:cNvPr id="5" name="TextBox 4">
            <a:extLst>
              <a:ext uri="{FF2B5EF4-FFF2-40B4-BE49-F238E27FC236}">
                <a16:creationId xmlns:a16="http://schemas.microsoft.com/office/drawing/2014/main" id="{828C9F84-0C9E-4E17-B6DA-F57A261570FC}"/>
              </a:ext>
            </a:extLst>
          </p:cNvPr>
          <p:cNvSpPr txBox="1"/>
          <p:nvPr/>
        </p:nvSpPr>
        <p:spPr>
          <a:xfrm>
            <a:off x="4343127" y="6308209"/>
            <a:ext cx="3139514" cy="646331"/>
          </a:xfrm>
          <a:prstGeom prst="rect">
            <a:avLst/>
          </a:prstGeom>
          <a:noFill/>
        </p:spPr>
        <p:txBody>
          <a:bodyPr wrap="none" rtlCol="0">
            <a:spAutoFit/>
          </a:bodyPr>
          <a:lstStyle/>
          <a:p>
            <a:r>
              <a:rPr lang="en-US" dirty="0">
                <a:hlinkClick r:id="rId4"/>
              </a:rPr>
              <a:t>https://youtu.be/awo6q8IDKX4</a:t>
            </a:r>
            <a:endParaRPr lang="en-US" dirty="0"/>
          </a:p>
          <a:p>
            <a:endParaRPr lang="en-US" dirty="0"/>
          </a:p>
        </p:txBody>
      </p:sp>
      <p:sp>
        <p:nvSpPr>
          <p:cNvPr id="6" name="Title 1">
            <a:extLst>
              <a:ext uri="{FF2B5EF4-FFF2-40B4-BE49-F238E27FC236}">
                <a16:creationId xmlns:a16="http://schemas.microsoft.com/office/drawing/2014/main" id="{2E6B949E-CC01-40D5-A09B-BBDE81C74B41}"/>
              </a:ext>
            </a:extLst>
          </p:cNvPr>
          <p:cNvSpPr>
            <a:spLocks noGrp="1"/>
          </p:cNvSpPr>
          <p:nvPr>
            <p:ph type="title"/>
          </p:nvPr>
        </p:nvSpPr>
        <p:spPr>
          <a:xfrm>
            <a:off x="838200" y="115264"/>
            <a:ext cx="10515600" cy="941749"/>
          </a:xfrm>
        </p:spPr>
        <p:txBody>
          <a:bodyPr>
            <a:normAutofit/>
          </a:bodyPr>
          <a:lstStyle/>
          <a:p>
            <a:pPr algn="ctr"/>
            <a:r>
              <a:rPr lang="en-US" sz="3600" dirty="0">
                <a:solidFill>
                  <a:srgbClr val="0000FF"/>
                </a:solidFill>
                <a:latin typeface="Garamond" panose="02020404030301010803" pitchFamily="18" charset="0"/>
              </a:rPr>
              <a:t>Exponential Distribution</a:t>
            </a:r>
          </a:p>
        </p:txBody>
      </p:sp>
    </p:spTree>
    <p:extLst>
      <p:ext uri="{BB962C8B-B14F-4D97-AF65-F5344CB8AC3E}">
        <p14:creationId xmlns:p14="http://schemas.microsoft.com/office/powerpoint/2010/main" val="68997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B71CAE-0F58-4D6B-B6C0-6903EFEB2448}"/>
              </a:ext>
            </a:extLst>
          </p:cNvPr>
          <p:cNvSpPr>
            <a:spLocks noGrp="1"/>
          </p:cNvSpPr>
          <p:nvPr>
            <p:ph idx="1"/>
          </p:nvPr>
        </p:nvSpPr>
        <p:spPr>
          <a:xfrm>
            <a:off x="427138" y="1227903"/>
            <a:ext cx="11309059" cy="617675"/>
          </a:xfrm>
        </p:spPr>
        <p:txBody>
          <a:bodyPr>
            <a:normAutofit/>
          </a:bodyPr>
          <a:lstStyle/>
          <a:p>
            <a:pPr marL="0" indent="0">
              <a:buNone/>
            </a:pPr>
            <a:r>
              <a:rPr lang="en-US" sz="2000" b="0" i="0" dirty="0">
                <a:solidFill>
                  <a:srgbClr val="3B444F"/>
                </a:solidFill>
                <a:effectLst/>
                <a:latin typeface="Times New Roman" panose="02020603050405020304" pitchFamily="18" charset="0"/>
                <a:cs typeface="Times New Roman" panose="02020603050405020304" pitchFamily="18" charset="0"/>
              </a:rPr>
              <a:t>Now, to find the probability density function </a:t>
            </a:r>
            <a:r>
              <a:rPr lang="en-US" sz="2000" dirty="0">
                <a:latin typeface="Times New Roman" panose="02020603050405020304" pitchFamily="18" charset="0"/>
                <a:cs typeface="Times New Roman" panose="02020603050405020304" pitchFamily="18" charset="0"/>
              </a:rPr>
              <a:t>f(w)</a:t>
            </a:r>
            <a:r>
              <a:rPr lang="en-US" sz="2000" b="0" i="0" dirty="0">
                <a:solidFill>
                  <a:srgbClr val="3B444F"/>
                </a:solidFill>
                <a:effectLst/>
                <a:latin typeface="Times New Roman" panose="02020603050405020304" pitchFamily="18" charset="0"/>
                <a:cs typeface="Times New Roman" panose="02020603050405020304" pitchFamily="18" charset="0"/>
              </a:rPr>
              <a:t>, all we need to do is differentiate </a:t>
            </a:r>
            <a:r>
              <a:rPr lang="en-US" sz="2000" dirty="0">
                <a:latin typeface="Times New Roman" panose="02020603050405020304" pitchFamily="18" charset="0"/>
                <a:cs typeface="Times New Roman" panose="02020603050405020304" pitchFamily="18" charset="0"/>
              </a:rPr>
              <a:t>F(w)</a:t>
            </a:r>
            <a:r>
              <a:rPr lang="en-US" sz="2000" b="0" i="0" dirty="0">
                <a:solidFill>
                  <a:srgbClr val="3B444F"/>
                </a:solidFill>
                <a:effectLst/>
                <a:latin typeface="Times New Roman" panose="02020603050405020304" pitchFamily="18" charset="0"/>
                <a:cs typeface="Times New Roman" panose="02020603050405020304" pitchFamily="18" charset="0"/>
              </a:rPr>
              <a:t>. Doing so, we get:</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60446D4-2C6B-42ED-BFC3-E786ACA550A7}"/>
              </a:ext>
            </a:extLst>
          </p:cNvPr>
          <p:cNvPicPr>
            <a:picLocks noChangeAspect="1"/>
          </p:cNvPicPr>
          <p:nvPr/>
        </p:nvPicPr>
        <p:blipFill>
          <a:blip r:embed="rId2"/>
          <a:stretch>
            <a:fillRect/>
          </a:stretch>
        </p:blipFill>
        <p:spPr>
          <a:xfrm>
            <a:off x="4071195" y="1923467"/>
            <a:ext cx="4552948" cy="706492"/>
          </a:xfrm>
          <a:prstGeom prst="rect">
            <a:avLst/>
          </a:prstGeom>
        </p:spPr>
      </p:pic>
      <p:sp>
        <p:nvSpPr>
          <p:cNvPr id="6" name="TextBox 5">
            <a:extLst>
              <a:ext uri="{FF2B5EF4-FFF2-40B4-BE49-F238E27FC236}">
                <a16:creationId xmlns:a16="http://schemas.microsoft.com/office/drawing/2014/main" id="{561972C0-8613-401E-A44E-C842505CFB6D}"/>
              </a:ext>
            </a:extLst>
          </p:cNvPr>
          <p:cNvSpPr txBox="1"/>
          <p:nvPr/>
        </p:nvSpPr>
        <p:spPr>
          <a:xfrm>
            <a:off x="408706" y="2828835"/>
            <a:ext cx="11710257" cy="1938992"/>
          </a:xfrm>
          <a:prstGeom prst="rect">
            <a:avLst/>
          </a:prstGeom>
          <a:noFill/>
        </p:spPr>
        <p:txBody>
          <a:bodyPr wrap="none" rtlCol="0">
            <a:spAutoFit/>
          </a:bodyPr>
          <a:lstStyle/>
          <a:p>
            <a:r>
              <a:rPr lang="en-US" sz="2000" b="0" i="0" dirty="0">
                <a:solidFill>
                  <a:srgbClr val="3B444F"/>
                </a:solidFill>
                <a:effectLst/>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0&lt;w&lt;∞</a:t>
            </a:r>
            <a:r>
              <a:rPr lang="en-US" sz="2000" b="0" i="0" dirty="0">
                <a:solidFill>
                  <a:srgbClr val="3B444F"/>
                </a:solidFill>
                <a:effectLst/>
                <a:latin typeface="Times New Roman" panose="02020603050405020304" pitchFamily="18" charset="0"/>
                <a:cs typeface="Times New Roman" panose="02020603050405020304" pitchFamily="18" charset="0"/>
              </a:rPr>
              <a:t>. </a:t>
            </a:r>
          </a:p>
          <a:p>
            <a:endParaRPr lang="en-US" sz="2000" b="0" i="0" dirty="0">
              <a:solidFill>
                <a:srgbClr val="3B444F"/>
              </a:solidFill>
              <a:effectLst/>
              <a:latin typeface="Times New Roman" panose="02020603050405020304" pitchFamily="18" charset="0"/>
              <a:cs typeface="Times New Roman" panose="02020603050405020304" pitchFamily="18" charset="0"/>
            </a:endParaRPr>
          </a:p>
          <a:p>
            <a:r>
              <a:rPr lang="en-US" sz="2000" b="0" i="0" dirty="0">
                <a:solidFill>
                  <a:srgbClr val="3B444F"/>
                </a:solidFill>
                <a:effectLst/>
                <a:latin typeface="Times New Roman" panose="02020603050405020304" pitchFamily="18" charset="0"/>
                <a:cs typeface="Times New Roman" panose="02020603050405020304" pitchFamily="18" charset="0"/>
              </a:rPr>
              <a:t>Typically, though we "</a:t>
            </a:r>
            <a:r>
              <a:rPr lang="en-US" sz="2000" b="1" i="0" dirty="0" err="1">
                <a:solidFill>
                  <a:srgbClr val="3B444F"/>
                </a:solidFill>
                <a:effectLst/>
                <a:latin typeface="Times New Roman" panose="02020603050405020304" pitchFamily="18" charset="0"/>
                <a:cs typeface="Times New Roman" panose="02020603050405020304" pitchFamily="18" charset="0"/>
              </a:rPr>
              <a:t>reparameterize</a:t>
            </a:r>
            <a:r>
              <a:rPr lang="en-US" sz="2000" b="0" i="0" dirty="0">
                <a:solidFill>
                  <a:srgbClr val="3B444F"/>
                </a:solidFill>
                <a:effectLst/>
                <a:latin typeface="Times New Roman" panose="02020603050405020304" pitchFamily="18" charset="0"/>
                <a:cs typeface="Times New Roman" panose="02020603050405020304" pitchFamily="18" charset="0"/>
              </a:rPr>
              <a:t>" before defining the "official" probability density function.</a:t>
            </a:r>
          </a:p>
          <a:p>
            <a:r>
              <a:rPr lang="en-US" sz="2000" b="0" i="0" dirty="0">
                <a:solidFill>
                  <a:srgbClr val="3B444F"/>
                </a:solidFill>
                <a:effectLst/>
                <a:latin typeface="Times New Roman" panose="02020603050405020304" pitchFamily="18" charset="0"/>
                <a:cs typeface="Times New Roman" panose="02020603050405020304" pitchFamily="18" charset="0"/>
              </a:rPr>
              <a:t> </a:t>
            </a:r>
          </a:p>
          <a:p>
            <a:r>
              <a:rPr lang="en-US" sz="2000" b="0" i="0" dirty="0">
                <a:solidFill>
                  <a:srgbClr val="3B444F"/>
                </a:solidFill>
                <a:effectLst/>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λ</a:t>
            </a:r>
            <a:r>
              <a:rPr lang="en-US" sz="2000" b="0" i="0" dirty="0">
                <a:solidFill>
                  <a:srgbClr val="3B444F"/>
                </a:solidFill>
                <a:effectLst/>
                <a:latin typeface="Times New Roman" panose="02020603050405020304" pitchFamily="18" charset="0"/>
                <a:cs typeface="Times New Roman" panose="02020603050405020304" pitchFamily="18" charset="0"/>
              </a:rPr>
              <a:t> (the Greek letter "lambda") equals the mean number of events in an interval, and </a:t>
            </a:r>
            <a:r>
              <a:rPr lang="en-US" sz="2000" dirty="0">
                <a:latin typeface="Times New Roman" panose="02020603050405020304" pitchFamily="18" charset="0"/>
                <a:cs typeface="Times New Roman" panose="02020603050405020304" pitchFamily="18" charset="0"/>
              </a:rPr>
              <a:t>θ</a:t>
            </a:r>
            <a:r>
              <a:rPr lang="en-US" sz="2000" b="0" i="0" dirty="0">
                <a:solidFill>
                  <a:srgbClr val="3B444F"/>
                </a:solidFill>
                <a:effectLst/>
                <a:latin typeface="Times New Roman" panose="02020603050405020304" pitchFamily="18" charset="0"/>
                <a:cs typeface="Times New Roman" panose="02020603050405020304" pitchFamily="18" charset="0"/>
              </a:rPr>
              <a:t> (the Greek letter "theta") </a:t>
            </a:r>
          </a:p>
          <a:p>
            <a:r>
              <a:rPr lang="en-US" sz="2000" b="0" i="0" dirty="0">
                <a:solidFill>
                  <a:srgbClr val="3B444F"/>
                </a:solidFill>
                <a:effectLst/>
                <a:latin typeface="Times New Roman" panose="02020603050405020304" pitchFamily="18" charset="0"/>
                <a:cs typeface="Times New Roman" panose="02020603050405020304" pitchFamily="18" charset="0"/>
              </a:rPr>
              <a:t>equals the mean waiting time until the first customer arrives, then:</a:t>
            </a: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1A7C599-D1E9-443C-AECD-6F854E909113}"/>
              </a:ext>
            </a:extLst>
          </p:cNvPr>
          <p:cNvPicPr>
            <a:picLocks noChangeAspect="1"/>
          </p:cNvPicPr>
          <p:nvPr/>
        </p:nvPicPr>
        <p:blipFill>
          <a:blip r:embed="rId3"/>
          <a:stretch>
            <a:fillRect/>
          </a:stretch>
        </p:blipFill>
        <p:spPr>
          <a:xfrm>
            <a:off x="4996026" y="4963346"/>
            <a:ext cx="1723555" cy="677803"/>
          </a:xfrm>
          <a:prstGeom prst="rect">
            <a:avLst/>
          </a:prstGeom>
        </p:spPr>
      </p:pic>
      <p:sp>
        <p:nvSpPr>
          <p:cNvPr id="9" name="Title 1">
            <a:extLst>
              <a:ext uri="{FF2B5EF4-FFF2-40B4-BE49-F238E27FC236}">
                <a16:creationId xmlns:a16="http://schemas.microsoft.com/office/drawing/2014/main" id="{8B631D04-405F-4ED4-99B2-91B80E62FF36}"/>
              </a:ext>
            </a:extLst>
          </p:cNvPr>
          <p:cNvSpPr>
            <a:spLocks noGrp="1"/>
          </p:cNvSpPr>
          <p:nvPr>
            <p:ph type="title"/>
          </p:nvPr>
        </p:nvSpPr>
        <p:spPr>
          <a:xfrm>
            <a:off x="779477" y="73319"/>
            <a:ext cx="10515600" cy="941749"/>
          </a:xfrm>
        </p:spPr>
        <p:txBody>
          <a:bodyPr>
            <a:normAutofit/>
          </a:bodyPr>
          <a:lstStyle/>
          <a:p>
            <a:pPr algn="ctr"/>
            <a:r>
              <a:rPr lang="en-US" sz="3600" dirty="0">
                <a:solidFill>
                  <a:srgbClr val="0000FF"/>
                </a:solidFill>
                <a:latin typeface="Garamond" panose="02020404030301010803" pitchFamily="18" charset="0"/>
              </a:rPr>
              <a:t>Exponential Distribution</a:t>
            </a:r>
          </a:p>
        </p:txBody>
      </p:sp>
      <p:sp>
        <p:nvSpPr>
          <p:cNvPr id="10" name="Content Placeholder 2">
            <a:extLst>
              <a:ext uri="{FF2B5EF4-FFF2-40B4-BE49-F238E27FC236}">
                <a16:creationId xmlns:a16="http://schemas.microsoft.com/office/drawing/2014/main" id="{03843260-7B14-4248-B97E-3E16DC1070BC}"/>
              </a:ext>
            </a:extLst>
          </p:cNvPr>
          <p:cNvSpPr txBox="1">
            <a:spLocks/>
          </p:cNvSpPr>
          <p:nvPr/>
        </p:nvSpPr>
        <p:spPr>
          <a:xfrm>
            <a:off x="309693" y="5630097"/>
            <a:ext cx="10654717" cy="6491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3B444F"/>
                </a:solidFill>
                <a:latin typeface="Times New Roman" panose="02020603050405020304" pitchFamily="18" charset="0"/>
                <a:cs typeface="Times New Roman" panose="02020603050405020304" pitchFamily="18" charset="0"/>
              </a:rPr>
              <a:t>For example, suppose the mean number of customers to arrive at a bank in a 1-hour interval is 10. Then, the average (waiting) time until the first customer is </a:t>
            </a:r>
            <a:r>
              <a:rPr lang="en-US" sz="2000" dirty="0">
                <a:latin typeface="Times New Roman" panose="02020603050405020304" pitchFamily="18" charset="0"/>
                <a:cs typeface="Times New Roman" panose="02020603050405020304" pitchFamily="18" charset="0"/>
              </a:rPr>
              <a:t>110</a:t>
            </a:r>
            <a:r>
              <a:rPr lang="en-US" sz="2000" dirty="0">
                <a:solidFill>
                  <a:srgbClr val="3B444F"/>
                </a:solidFill>
                <a:latin typeface="Times New Roman" panose="02020603050405020304" pitchFamily="18" charset="0"/>
                <a:cs typeface="Times New Roman" panose="02020603050405020304" pitchFamily="18" charset="0"/>
              </a:rPr>
              <a:t> of an hour, or 6 minutes.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84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AED8AD-B482-4B3C-9939-C003892167DC}"/>
              </a:ext>
            </a:extLst>
          </p:cNvPr>
          <p:cNvSpPr>
            <a:spLocks noGrp="1"/>
          </p:cNvSpPr>
          <p:nvPr>
            <p:ph idx="1"/>
          </p:nvPr>
        </p:nvSpPr>
        <p:spPr>
          <a:xfrm>
            <a:off x="326471" y="1162895"/>
            <a:ext cx="11434894" cy="941749"/>
          </a:xfrm>
        </p:spPr>
        <p:txBody>
          <a:bodyPr>
            <a:normAutofit/>
          </a:bodyPr>
          <a:lstStyle/>
          <a:p>
            <a:pPr marL="0" indent="0">
              <a:buNone/>
            </a:pPr>
            <a:r>
              <a:rPr lang="en-US" sz="2000" b="0" i="0" dirty="0">
                <a:solidFill>
                  <a:srgbClr val="3B444F"/>
                </a:solidFill>
                <a:effectLst/>
                <a:latin typeface="Times New Roman" panose="02020603050405020304" pitchFamily="18" charset="0"/>
                <a:cs typeface="Times New Roman" panose="02020603050405020304" pitchFamily="18" charset="0"/>
              </a:rPr>
              <a:t>The continuous random variable </a:t>
            </a:r>
            <a:r>
              <a:rPr lang="en-US" sz="2000" dirty="0">
                <a:latin typeface="Times New Roman" panose="02020603050405020304" pitchFamily="18" charset="0"/>
                <a:cs typeface="Times New Roman" panose="02020603050405020304" pitchFamily="18" charset="0"/>
              </a:rPr>
              <a:t>X</a:t>
            </a:r>
            <a:r>
              <a:rPr lang="en-US" sz="2000" b="0" i="0" dirty="0">
                <a:solidFill>
                  <a:srgbClr val="3B444F"/>
                </a:solidFill>
                <a:effectLst/>
                <a:latin typeface="Times New Roman" panose="02020603050405020304" pitchFamily="18" charset="0"/>
                <a:cs typeface="Times New Roman" panose="02020603050405020304" pitchFamily="18" charset="0"/>
              </a:rPr>
              <a:t> follows an </a:t>
            </a:r>
            <a:r>
              <a:rPr lang="en-US" sz="2000" b="1" i="0" dirty="0">
                <a:solidFill>
                  <a:srgbClr val="3B444F"/>
                </a:solidFill>
                <a:effectLst/>
                <a:latin typeface="Times New Roman" panose="02020603050405020304" pitchFamily="18" charset="0"/>
                <a:cs typeface="Times New Roman" panose="02020603050405020304" pitchFamily="18" charset="0"/>
              </a:rPr>
              <a:t>exponential distribution</a:t>
            </a:r>
            <a:r>
              <a:rPr lang="en-US" sz="2000" b="0" i="0" dirty="0">
                <a:solidFill>
                  <a:srgbClr val="3B444F"/>
                </a:solidFill>
                <a:effectLst/>
                <a:latin typeface="Times New Roman" panose="02020603050405020304" pitchFamily="18" charset="0"/>
                <a:cs typeface="Times New Roman" panose="02020603050405020304" pitchFamily="18" charset="0"/>
              </a:rPr>
              <a:t> if its probability density function is:</a:t>
            </a: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D3C5C0E-3A7F-4A89-BE99-8220EF8FAAAF}"/>
              </a:ext>
            </a:extLst>
          </p:cNvPr>
          <p:cNvPicPr>
            <a:picLocks noChangeAspect="1"/>
          </p:cNvPicPr>
          <p:nvPr/>
        </p:nvPicPr>
        <p:blipFill>
          <a:blip r:embed="rId2"/>
          <a:stretch>
            <a:fillRect/>
          </a:stretch>
        </p:blipFill>
        <p:spPr>
          <a:xfrm>
            <a:off x="3983926" y="1761030"/>
            <a:ext cx="1908785" cy="982882"/>
          </a:xfrm>
          <a:prstGeom prst="rect">
            <a:avLst/>
          </a:prstGeom>
        </p:spPr>
      </p:pic>
      <p:pic>
        <p:nvPicPr>
          <p:cNvPr id="7" name="Picture 6">
            <a:extLst>
              <a:ext uri="{FF2B5EF4-FFF2-40B4-BE49-F238E27FC236}">
                <a16:creationId xmlns:a16="http://schemas.microsoft.com/office/drawing/2014/main" id="{466C7020-D784-4C91-8CC1-1D70A021722A}"/>
              </a:ext>
            </a:extLst>
          </p:cNvPr>
          <p:cNvPicPr>
            <a:picLocks noChangeAspect="1"/>
          </p:cNvPicPr>
          <p:nvPr/>
        </p:nvPicPr>
        <p:blipFill>
          <a:blip r:embed="rId3"/>
          <a:stretch>
            <a:fillRect/>
          </a:stretch>
        </p:blipFill>
        <p:spPr>
          <a:xfrm>
            <a:off x="6528486" y="1739450"/>
            <a:ext cx="2612538" cy="730387"/>
          </a:xfrm>
          <a:prstGeom prst="rect">
            <a:avLst/>
          </a:prstGeom>
        </p:spPr>
      </p:pic>
      <p:sp>
        <p:nvSpPr>
          <p:cNvPr id="9" name="Title 1">
            <a:extLst>
              <a:ext uri="{FF2B5EF4-FFF2-40B4-BE49-F238E27FC236}">
                <a16:creationId xmlns:a16="http://schemas.microsoft.com/office/drawing/2014/main" id="{9BC9CC33-6E02-46AE-9ED4-E390CFE9428D}"/>
              </a:ext>
            </a:extLst>
          </p:cNvPr>
          <p:cNvSpPr>
            <a:spLocks noGrp="1"/>
          </p:cNvSpPr>
          <p:nvPr>
            <p:ph type="title"/>
          </p:nvPr>
        </p:nvSpPr>
        <p:spPr>
          <a:xfrm>
            <a:off x="779477" y="73319"/>
            <a:ext cx="10515600" cy="941749"/>
          </a:xfrm>
        </p:spPr>
        <p:txBody>
          <a:bodyPr>
            <a:normAutofit/>
          </a:bodyPr>
          <a:lstStyle/>
          <a:p>
            <a:pPr algn="ctr"/>
            <a:r>
              <a:rPr lang="en-US" sz="3600" dirty="0">
                <a:solidFill>
                  <a:srgbClr val="0000FF"/>
                </a:solidFill>
                <a:latin typeface="Garamond" panose="02020404030301010803" pitchFamily="18" charset="0"/>
              </a:rPr>
              <a:t>Exponential Distribution</a:t>
            </a:r>
          </a:p>
        </p:txBody>
      </p:sp>
      <p:sp>
        <p:nvSpPr>
          <p:cNvPr id="10" name="Content Placeholder 2">
            <a:extLst>
              <a:ext uri="{FF2B5EF4-FFF2-40B4-BE49-F238E27FC236}">
                <a16:creationId xmlns:a16="http://schemas.microsoft.com/office/drawing/2014/main" id="{91FD1624-0D92-4E8E-A30D-EE35D926A502}"/>
              </a:ext>
            </a:extLst>
          </p:cNvPr>
          <p:cNvSpPr txBox="1">
            <a:spLocks/>
          </p:cNvSpPr>
          <p:nvPr/>
        </p:nvSpPr>
        <p:spPr>
          <a:xfrm>
            <a:off x="326471" y="3757674"/>
            <a:ext cx="10419826" cy="19913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solidFill>
                  <a:srgbClr val="000000"/>
                </a:solidFill>
                <a:latin typeface="Times New Roman" panose="02020603050405020304" pitchFamily="18" charset="0"/>
                <a:cs typeface="Times New Roman" panose="02020603050405020304" pitchFamily="18" charset="0"/>
              </a:rPr>
              <a:t>Examples</a:t>
            </a:r>
          </a:p>
          <a:p>
            <a:pPr marL="0" indent="0">
              <a:buFont typeface="Arial" panose="020B0604020202020204" pitchFamily="34" charset="0"/>
              <a:buNone/>
            </a:pPr>
            <a:r>
              <a:rPr lang="en-US" sz="2000" dirty="0">
                <a:solidFill>
                  <a:srgbClr val="000000"/>
                </a:solidFill>
                <a:latin typeface="Times New Roman" panose="02020603050405020304" pitchFamily="18" charset="0"/>
                <a:cs typeface="Times New Roman" panose="02020603050405020304" pitchFamily="18" charset="0"/>
              </a:rPr>
              <a:t>•The life time of an electronic device.</a:t>
            </a:r>
          </a:p>
          <a:p>
            <a:pPr marL="0" indent="0">
              <a:buFont typeface="Arial" panose="020B0604020202020204" pitchFamily="34" charset="0"/>
              <a:buNone/>
            </a:pPr>
            <a:r>
              <a:rPr lang="en-US" sz="2000" dirty="0">
                <a:solidFill>
                  <a:srgbClr val="000000"/>
                </a:solidFill>
                <a:latin typeface="Times New Roman" panose="02020603050405020304" pitchFamily="18" charset="0"/>
                <a:cs typeface="Times New Roman" panose="02020603050405020304" pitchFamily="18" charset="0"/>
              </a:rPr>
              <a:t>•The time between arrivals of two successive buses.</a:t>
            </a:r>
          </a:p>
          <a:p>
            <a:pPr marL="0" indent="0">
              <a:buFont typeface="Arial" panose="020B0604020202020204" pitchFamily="34" charset="0"/>
              <a:buNone/>
            </a:pPr>
            <a:r>
              <a:rPr lang="en-US" sz="2000" dirty="0">
                <a:solidFill>
                  <a:srgbClr val="000000"/>
                </a:solidFill>
                <a:latin typeface="Times New Roman" panose="02020603050405020304" pitchFamily="18" charset="0"/>
                <a:cs typeface="Times New Roman" panose="02020603050405020304" pitchFamily="18" charset="0"/>
              </a:rPr>
              <a:t>•The duration time of a car service.</a:t>
            </a:r>
          </a:p>
          <a:p>
            <a:pPr marL="0" indent="0">
              <a:buFont typeface="Arial" panose="020B0604020202020204" pitchFamily="34" charset="0"/>
              <a:buNone/>
            </a:pPr>
            <a:r>
              <a:rPr lang="en-US" sz="2000" dirty="0">
                <a:solidFill>
                  <a:srgbClr val="000000"/>
                </a:solidFill>
                <a:latin typeface="Times New Roman" panose="02020603050405020304" pitchFamily="18" charset="0"/>
                <a:cs typeface="Times New Roman" panose="02020603050405020304" pitchFamily="18" charset="0"/>
              </a:rPr>
              <a:t>•Time until next earthquake occurs.</a:t>
            </a:r>
          </a:p>
          <a:p>
            <a:endParaRPr lang="en-US" dirty="0"/>
          </a:p>
        </p:txBody>
      </p:sp>
    </p:spTree>
    <p:extLst>
      <p:ext uri="{BB962C8B-B14F-4D97-AF65-F5344CB8AC3E}">
        <p14:creationId xmlns:p14="http://schemas.microsoft.com/office/powerpoint/2010/main" val="223185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52C650-8851-448A-AACD-A7033E27D3B6}"/>
              </a:ext>
            </a:extLst>
          </p:cNvPr>
          <p:cNvSpPr>
            <a:spLocks noGrp="1"/>
          </p:cNvSpPr>
          <p:nvPr>
            <p:ph idx="1"/>
          </p:nvPr>
        </p:nvSpPr>
        <p:spPr>
          <a:xfrm>
            <a:off x="508830" y="1246890"/>
            <a:ext cx="9819291" cy="798458"/>
          </a:xfrm>
        </p:spPr>
        <p:txBody>
          <a:bodyPr>
            <a:normAutofit fontScale="70000" lnSpcReduction="20000"/>
          </a:bodyPr>
          <a:lstStyle/>
          <a:p>
            <a:pPr marL="0" indent="0" algn="l">
              <a:buNone/>
            </a:pPr>
            <a:r>
              <a:rPr lang="en-US" b="0" i="0" dirty="0">
                <a:solidFill>
                  <a:srgbClr val="3B444F"/>
                </a:solidFill>
                <a:effectLst/>
                <a:latin typeface="Times New Roman" panose="02020603050405020304" pitchFamily="18" charset="0"/>
                <a:cs typeface="Times New Roman" panose="02020603050405020304" pitchFamily="18" charset="0"/>
              </a:rPr>
              <a:t>1. The moment generating function of an exponential random variable X with parameter θ is: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2374A48-D7AB-4B10-8CB9-D6FFF8AA79F5}"/>
              </a:ext>
            </a:extLst>
          </p:cNvPr>
          <p:cNvPicPr>
            <a:picLocks noChangeAspect="1"/>
          </p:cNvPicPr>
          <p:nvPr/>
        </p:nvPicPr>
        <p:blipFill>
          <a:blip r:embed="rId2"/>
          <a:stretch>
            <a:fillRect/>
          </a:stretch>
        </p:blipFill>
        <p:spPr>
          <a:xfrm>
            <a:off x="4069242" y="1957743"/>
            <a:ext cx="1916299" cy="798458"/>
          </a:xfrm>
          <a:prstGeom prst="rect">
            <a:avLst/>
          </a:prstGeom>
        </p:spPr>
      </p:pic>
      <p:pic>
        <p:nvPicPr>
          <p:cNvPr id="7" name="Picture 6">
            <a:extLst>
              <a:ext uri="{FF2B5EF4-FFF2-40B4-BE49-F238E27FC236}">
                <a16:creationId xmlns:a16="http://schemas.microsoft.com/office/drawing/2014/main" id="{50DA8883-6B54-4733-8535-9D24B8A4A5D5}"/>
              </a:ext>
            </a:extLst>
          </p:cNvPr>
          <p:cNvPicPr>
            <a:picLocks noChangeAspect="1"/>
          </p:cNvPicPr>
          <p:nvPr/>
        </p:nvPicPr>
        <p:blipFill>
          <a:blip r:embed="rId3"/>
          <a:stretch>
            <a:fillRect/>
          </a:stretch>
        </p:blipFill>
        <p:spPr>
          <a:xfrm>
            <a:off x="6319348" y="2109862"/>
            <a:ext cx="933450" cy="466725"/>
          </a:xfrm>
          <a:prstGeom prst="rect">
            <a:avLst/>
          </a:prstGeom>
        </p:spPr>
      </p:pic>
      <p:sp>
        <p:nvSpPr>
          <p:cNvPr id="8" name="TextBox 7">
            <a:extLst>
              <a:ext uri="{FF2B5EF4-FFF2-40B4-BE49-F238E27FC236}">
                <a16:creationId xmlns:a16="http://schemas.microsoft.com/office/drawing/2014/main" id="{4552A4FA-6183-4852-AD8C-2E695ED2DFB5}"/>
              </a:ext>
            </a:extLst>
          </p:cNvPr>
          <p:cNvSpPr txBox="1"/>
          <p:nvPr/>
        </p:nvSpPr>
        <p:spPr>
          <a:xfrm>
            <a:off x="508830" y="3256257"/>
            <a:ext cx="7379136" cy="400110"/>
          </a:xfrm>
          <a:prstGeom prst="rect">
            <a:avLst/>
          </a:prstGeom>
          <a:noFill/>
        </p:spPr>
        <p:txBody>
          <a:bodyPr wrap="none" rtlCol="0">
            <a:spAutoFit/>
          </a:bodyPr>
          <a:lstStyle/>
          <a:p>
            <a:r>
              <a:rPr lang="en-US" sz="2000" b="0" i="0" dirty="0">
                <a:solidFill>
                  <a:srgbClr val="3B444F"/>
                </a:solidFill>
                <a:effectLst/>
                <a:latin typeface="Times New Roman" panose="02020603050405020304" pitchFamily="18" charset="0"/>
                <a:cs typeface="Times New Roman" panose="02020603050405020304" pitchFamily="18" charset="0"/>
              </a:rPr>
              <a:t>2. The mean of an exponential random variable </a:t>
            </a:r>
            <a:r>
              <a:rPr lang="en-US" sz="2000" dirty="0">
                <a:latin typeface="Times New Roman" panose="02020603050405020304" pitchFamily="18" charset="0"/>
                <a:cs typeface="Times New Roman" panose="02020603050405020304" pitchFamily="18" charset="0"/>
              </a:rPr>
              <a:t>X</a:t>
            </a:r>
            <a:r>
              <a:rPr lang="en-US" sz="2000" b="0" i="0" dirty="0">
                <a:solidFill>
                  <a:srgbClr val="3B444F"/>
                </a:solidFill>
                <a:effectLst/>
                <a:latin typeface="Times New Roman" panose="02020603050405020304" pitchFamily="18" charset="0"/>
                <a:cs typeface="Times New Roman" panose="02020603050405020304" pitchFamily="18" charset="0"/>
              </a:rPr>
              <a:t> with parameter </a:t>
            </a:r>
            <a:r>
              <a:rPr lang="en-US" sz="2000" dirty="0">
                <a:latin typeface="Times New Roman" panose="02020603050405020304" pitchFamily="18" charset="0"/>
                <a:cs typeface="Times New Roman" panose="02020603050405020304" pitchFamily="18" charset="0"/>
              </a:rPr>
              <a:t>θ</a:t>
            </a:r>
            <a:r>
              <a:rPr lang="en-US" sz="2000" b="0" i="0" dirty="0">
                <a:solidFill>
                  <a:srgbClr val="3B444F"/>
                </a:solidFill>
                <a:effectLst/>
                <a:latin typeface="Times New Roman" panose="02020603050405020304" pitchFamily="18" charset="0"/>
                <a:cs typeface="Times New Roman" panose="02020603050405020304" pitchFamily="18" charset="0"/>
              </a:rPr>
              <a:t> is:</a:t>
            </a:r>
            <a:endParaRPr lang="en-US"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F35656E-8401-444C-9552-7F0740B87271}"/>
              </a:ext>
            </a:extLst>
          </p:cNvPr>
          <p:cNvPicPr>
            <a:picLocks noChangeAspect="1"/>
          </p:cNvPicPr>
          <p:nvPr/>
        </p:nvPicPr>
        <p:blipFill>
          <a:blip r:embed="rId4"/>
          <a:stretch>
            <a:fillRect/>
          </a:stretch>
        </p:blipFill>
        <p:spPr>
          <a:xfrm>
            <a:off x="4469013" y="3867357"/>
            <a:ext cx="1304925" cy="314325"/>
          </a:xfrm>
          <a:prstGeom prst="rect">
            <a:avLst/>
          </a:prstGeom>
        </p:spPr>
      </p:pic>
      <p:sp>
        <p:nvSpPr>
          <p:cNvPr id="11" name="TextBox 10">
            <a:extLst>
              <a:ext uri="{FF2B5EF4-FFF2-40B4-BE49-F238E27FC236}">
                <a16:creationId xmlns:a16="http://schemas.microsoft.com/office/drawing/2014/main" id="{D685FCBF-0808-4E2C-A9DC-CA9BFDEF771A}"/>
              </a:ext>
            </a:extLst>
          </p:cNvPr>
          <p:cNvSpPr txBox="1"/>
          <p:nvPr/>
        </p:nvSpPr>
        <p:spPr>
          <a:xfrm>
            <a:off x="508830" y="4651832"/>
            <a:ext cx="7691721" cy="400110"/>
          </a:xfrm>
          <a:prstGeom prst="rect">
            <a:avLst/>
          </a:prstGeom>
          <a:noFill/>
        </p:spPr>
        <p:txBody>
          <a:bodyPr wrap="none" rtlCol="0">
            <a:spAutoFit/>
          </a:bodyPr>
          <a:lstStyle/>
          <a:p>
            <a:r>
              <a:rPr lang="en-US" sz="2000" b="0" i="0" dirty="0">
                <a:solidFill>
                  <a:srgbClr val="3B444F"/>
                </a:solidFill>
                <a:effectLst/>
                <a:latin typeface="Times New Roman" panose="02020603050405020304" pitchFamily="18" charset="0"/>
                <a:cs typeface="Times New Roman" panose="02020603050405020304" pitchFamily="18" charset="0"/>
              </a:rPr>
              <a:t>3. The variance of an exponential random variable </a:t>
            </a:r>
            <a:r>
              <a:rPr lang="en-US" sz="2000" dirty="0">
                <a:latin typeface="Times New Roman" panose="02020603050405020304" pitchFamily="18" charset="0"/>
                <a:cs typeface="Times New Roman" panose="02020603050405020304" pitchFamily="18" charset="0"/>
              </a:rPr>
              <a:t>X</a:t>
            </a:r>
            <a:r>
              <a:rPr lang="en-US" sz="2000" b="0" i="0" dirty="0">
                <a:solidFill>
                  <a:srgbClr val="3B444F"/>
                </a:solidFill>
                <a:effectLst/>
                <a:latin typeface="Times New Roman" panose="02020603050405020304" pitchFamily="18" charset="0"/>
                <a:cs typeface="Times New Roman" panose="02020603050405020304" pitchFamily="18" charset="0"/>
              </a:rPr>
              <a:t> with parameter </a:t>
            </a:r>
            <a:r>
              <a:rPr lang="en-US" sz="2000" dirty="0">
                <a:latin typeface="Times New Roman" panose="02020603050405020304" pitchFamily="18" charset="0"/>
                <a:cs typeface="Times New Roman" panose="02020603050405020304" pitchFamily="18" charset="0"/>
              </a:rPr>
              <a:t>θ</a:t>
            </a:r>
            <a:r>
              <a:rPr lang="en-US" sz="2000" b="0" i="0" dirty="0">
                <a:solidFill>
                  <a:srgbClr val="3B444F"/>
                </a:solidFill>
                <a:effectLst/>
                <a:latin typeface="Times New Roman" panose="02020603050405020304" pitchFamily="18" charset="0"/>
                <a:cs typeface="Times New Roman" panose="02020603050405020304" pitchFamily="18" charset="0"/>
              </a:rPr>
              <a:t> is:</a:t>
            </a:r>
            <a:endParaRPr lang="en-US" sz="2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F8EB3C4-84B7-415F-9461-42A44DB98DEC}"/>
              </a:ext>
            </a:extLst>
          </p:cNvPr>
          <p:cNvPicPr>
            <a:picLocks noChangeAspect="1"/>
          </p:cNvPicPr>
          <p:nvPr/>
        </p:nvPicPr>
        <p:blipFill>
          <a:blip r:embed="rId5"/>
          <a:stretch>
            <a:fillRect/>
          </a:stretch>
        </p:blipFill>
        <p:spPr>
          <a:xfrm>
            <a:off x="4394866" y="5362685"/>
            <a:ext cx="1590675" cy="381000"/>
          </a:xfrm>
          <a:prstGeom prst="rect">
            <a:avLst/>
          </a:prstGeom>
        </p:spPr>
      </p:pic>
      <p:sp>
        <p:nvSpPr>
          <p:cNvPr id="14" name="Title 1">
            <a:extLst>
              <a:ext uri="{FF2B5EF4-FFF2-40B4-BE49-F238E27FC236}">
                <a16:creationId xmlns:a16="http://schemas.microsoft.com/office/drawing/2014/main" id="{0971D51F-2307-4A6D-B6CD-81C160A3D1B2}"/>
              </a:ext>
            </a:extLst>
          </p:cNvPr>
          <p:cNvSpPr>
            <a:spLocks noGrp="1"/>
          </p:cNvSpPr>
          <p:nvPr>
            <p:ph type="title"/>
          </p:nvPr>
        </p:nvSpPr>
        <p:spPr>
          <a:xfrm>
            <a:off x="779477" y="73319"/>
            <a:ext cx="10515600" cy="941749"/>
          </a:xfrm>
        </p:spPr>
        <p:txBody>
          <a:bodyPr>
            <a:normAutofit/>
          </a:bodyPr>
          <a:lstStyle/>
          <a:p>
            <a:pPr algn="ctr"/>
            <a:r>
              <a:rPr lang="en-US" sz="3600" dirty="0">
                <a:solidFill>
                  <a:srgbClr val="0000FF"/>
                </a:solidFill>
                <a:latin typeface="Garamond" panose="02020404030301010803" pitchFamily="18" charset="0"/>
              </a:rPr>
              <a:t>Properties of Exponential Distribution</a:t>
            </a:r>
          </a:p>
        </p:txBody>
      </p:sp>
    </p:spTree>
    <p:extLst>
      <p:ext uri="{BB962C8B-B14F-4D97-AF65-F5344CB8AC3E}">
        <p14:creationId xmlns:p14="http://schemas.microsoft.com/office/powerpoint/2010/main" val="662932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4CA-6306-4821-8BC6-04C73DB6808A}"/>
              </a:ext>
            </a:extLst>
          </p:cNvPr>
          <p:cNvSpPr>
            <a:spLocks noGrp="1"/>
          </p:cNvSpPr>
          <p:nvPr>
            <p:ph type="title"/>
          </p:nvPr>
        </p:nvSpPr>
        <p:spPr>
          <a:xfrm>
            <a:off x="678810" y="-82757"/>
            <a:ext cx="10184934" cy="834274"/>
          </a:xfrm>
        </p:spPr>
        <p:txBody>
          <a:bodyPr>
            <a:normAutofit/>
          </a:bodyPr>
          <a:lstStyle/>
          <a:p>
            <a:pPr algn="ctr"/>
            <a:r>
              <a:rPr lang="en-US" sz="3600" dirty="0">
                <a:solidFill>
                  <a:srgbClr val="0000FF"/>
                </a:solidFill>
                <a:latin typeface="Garamond" panose="02020404030301010803" pitchFamily="18" charset="0"/>
              </a:rPr>
              <a:t>Example 1</a:t>
            </a:r>
          </a:p>
        </p:txBody>
      </p:sp>
      <p:sp>
        <p:nvSpPr>
          <p:cNvPr id="3" name="Content Placeholder 2">
            <a:extLst>
              <a:ext uri="{FF2B5EF4-FFF2-40B4-BE49-F238E27FC236}">
                <a16:creationId xmlns:a16="http://schemas.microsoft.com/office/drawing/2014/main" id="{87828B10-8BDA-4068-8A4F-6A5A2F3DDAE1}"/>
              </a:ext>
            </a:extLst>
          </p:cNvPr>
          <p:cNvSpPr>
            <a:spLocks noGrp="1"/>
          </p:cNvSpPr>
          <p:nvPr>
            <p:ph idx="1"/>
          </p:nvPr>
        </p:nvSpPr>
        <p:spPr>
          <a:xfrm>
            <a:off x="125583" y="673110"/>
            <a:ext cx="11568143" cy="1511372"/>
          </a:xfrm>
        </p:spPr>
        <p:txBody>
          <a:bodyPr>
            <a:normAutofit/>
          </a:bodyPr>
          <a:lstStyle/>
          <a:p>
            <a:pPr marL="0" indent="0">
              <a:buNone/>
            </a:pPr>
            <a:r>
              <a:rPr lang="en-US" sz="2000" b="0" i="0" dirty="0">
                <a:solidFill>
                  <a:srgbClr val="3B444F"/>
                </a:solidFill>
                <a:effectLst/>
                <a:latin typeface="Times New Roman" panose="02020603050405020304" pitchFamily="18" charset="0"/>
                <a:cs typeface="Times New Roman" panose="02020603050405020304" pitchFamily="18" charset="0"/>
              </a:rPr>
              <a:t>Students arrive at a local bar and restaurant according to an approximate Poisson process at a mean rate of 30 students per hour. What is the probability that the bouncer has to wait more than 3 minutes to card the next student?</a:t>
            </a: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2E982B95-5BF3-4F89-9C4C-6DE87D319C0C}"/>
              </a:ext>
            </a:extLst>
          </p:cNvPr>
          <p:cNvSpPr txBox="1"/>
          <p:nvPr/>
        </p:nvSpPr>
        <p:spPr>
          <a:xfrm>
            <a:off x="121275" y="1463649"/>
            <a:ext cx="11886587" cy="1908215"/>
          </a:xfrm>
          <a:prstGeom prst="rect">
            <a:avLst/>
          </a:prstGeom>
          <a:noFill/>
        </p:spPr>
        <p:txBody>
          <a:bodyPr wrap="none" rtlCol="0">
            <a:spAutoFit/>
          </a:bodyPr>
          <a:lstStyle/>
          <a:p>
            <a:pPr algn="l"/>
            <a:r>
              <a:rPr lang="en-US" sz="2000" b="1" i="0" dirty="0">
                <a:solidFill>
                  <a:srgbClr val="3B444F"/>
                </a:solidFill>
                <a:effectLst/>
                <a:latin typeface="Times New Roman" panose="02020603050405020304" pitchFamily="18" charset="0"/>
                <a:cs typeface="Times New Roman" panose="02020603050405020304" pitchFamily="18" charset="0"/>
              </a:rPr>
              <a:t>Solution</a:t>
            </a:r>
          </a:p>
          <a:p>
            <a:pPr algn="l"/>
            <a:r>
              <a:rPr lang="en-US" sz="2000" b="0" i="0" dirty="0">
                <a:solidFill>
                  <a:srgbClr val="3B444F"/>
                </a:solidFill>
                <a:effectLst/>
                <a:latin typeface="Times New Roman" panose="02020603050405020304" pitchFamily="18" charset="0"/>
                <a:cs typeface="Times New Roman" panose="02020603050405020304" pitchFamily="18" charset="0"/>
              </a:rPr>
              <a:t>If we let X equal the number of students, then the Poisson mean λ is 30 students per 60 minutes, or 1/2 student per </a:t>
            </a:r>
          </a:p>
          <a:p>
            <a:pPr algn="l"/>
            <a:r>
              <a:rPr lang="en-US" sz="2000" b="0" i="0" dirty="0">
                <a:solidFill>
                  <a:srgbClr val="3B444F"/>
                </a:solidFill>
                <a:effectLst/>
                <a:latin typeface="Times New Roman" panose="02020603050405020304" pitchFamily="18" charset="0"/>
                <a:cs typeface="Times New Roman" panose="02020603050405020304" pitchFamily="18" charset="0"/>
              </a:rPr>
              <a:t>minute! Now, if we let W denote the (waiting) time between students, we can expect that there would be, </a:t>
            </a:r>
          </a:p>
          <a:p>
            <a:pPr algn="l"/>
            <a:r>
              <a:rPr lang="en-US" sz="2000" b="0" i="0" dirty="0">
                <a:solidFill>
                  <a:srgbClr val="3B444F"/>
                </a:solidFill>
                <a:effectLst/>
                <a:latin typeface="Times New Roman" panose="02020603050405020304" pitchFamily="18" charset="0"/>
                <a:cs typeface="Times New Roman" panose="02020603050405020304" pitchFamily="18" charset="0"/>
              </a:rPr>
              <a:t>on average, θ=1/λ=2 minutes between arriving students. Because W is (assumed to be) exponentially distributed </a:t>
            </a:r>
          </a:p>
          <a:p>
            <a:pPr algn="l"/>
            <a:r>
              <a:rPr lang="en-US" sz="2000" b="0" i="0" dirty="0">
                <a:solidFill>
                  <a:srgbClr val="3B444F"/>
                </a:solidFill>
                <a:effectLst/>
                <a:latin typeface="Times New Roman" panose="02020603050405020304" pitchFamily="18" charset="0"/>
                <a:cs typeface="Times New Roman" panose="02020603050405020304" pitchFamily="18" charset="0"/>
              </a:rPr>
              <a:t>with mean θ=2, its probability density function is:</a:t>
            </a:r>
          </a:p>
          <a:p>
            <a:endParaRPr lang="en-US" dirty="0"/>
          </a:p>
        </p:txBody>
      </p:sp>
      <p:pic>
        <p:nvPicPr>
          <p:cNvPr id="6" name="Picture 5">
            <a:extLst>
              <a:ext uri="{FF2B5EF4-FFF2-40B4-BE49-F238E27FC236}">
                <a16:creationId xmlns:a16="http://schemas.microsoft.com/office/drawing/2014/main" id="{4121EB69-E11C-43CC-BA97-EB24D3A35EE1}"/>
              </a:ext>
            </a:extLst>
          </p:cNvPr>
          <p:cNvPicPr>
            <a:picLocks noChangeAspect="1"/>
          </p:cNvPicPr>
          <p:nvPr/>
        </p:nvPicPr>
        <p:blipFill>
          <a:blip r:embed="rId3"/>
          <a:stretch>
            <a:fillRect/>
          </a:stretch>
        </p:blipFill>
        <p:spPr>
          <a:xfrm>
            <a:off x="5473475" y="3053544"/>
            <a:ext cx="1597388" cy="636640"/>
          </a:xfrm>
          <a:prstGeom prst="rect">
            <a:avLst/>
          </a:prstGeom>
        </p:spPr>
      </p:pic>
      <p:sp>
        <p:nvSpPr>
          <p:cNvPr id="7" name="TextBox 6">
            <a:extLst>
              <a:ext uri="{FF2B5EF4-FFF2-40B4-BE49-F238E27FC236}">
                <a16:creationId xmlns:a16="http://schemas.microsoft.com/office/drawing/2014/main" id="{AE01A632-9EB8-4108-9601-BC066AC4015B}"/>
              </a:ext>
            </a:extLst>
          </p:cNvPr>
          <p:cNvSpPr txBox="1"/>
          <p:nvPr/>
        </p:nvSpPr>
        <p:spPr>
          <a:xfrm>
            <a:off x="7184302" y="3161692"/>
            <a:ext cx="978153" cy="369332"/>
          </a:xfrm>
          <a:prstGeom prst="rect">
            <a:avLst/>
          </a:prstGeom>
          <a:noFill/>
        </p:spPr>
        <p:txBody>
          <a:bodyPr wrap="none" rtlCol="0">
            <a:spAutoFit/>
          </a:bodyPr>
          <a:lstStyle/>
          <a:p>
            <a:r>
              <a:rPr lang="en-US" b="0" i="0" dirty="0">
                <a:solidFill>
                  <a:srgbClr val="3B444F"/>
                </a:solidFill>
                <a:effectLst/>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w≥0</a:t>
            </a:r>
            <a:r>
              <a:rPr lang="en-US" b="0" i="0" dirty="0">
                <a:solidFill>
                  <a:srgbClr val="3B444F"/>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46088E41-920C-4D02-8C47-B2009179641C}"/>
              </a:ext>
            </a:extLst>
          </p:cNvPr>
          <p:cNvSpPr txBox="1">
            <a:spLocks/>
          </p:cNvSpPr>
          <p:nvPr/>
        </p:nvSpPr>
        <p:spPr>
          <a:xfrm>
            <a:off x="173181" y="3767910"/>
            <a:ext cx="11782773" cy="10181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3B444F"/>
                </a:solidFill>
                <a:latin typeface="Times New Roman" panose="02020603050405020304" pitchFamily="18" charset="0"/>
                <a:cs typeface="Times New Roman" panose="02020603050405020304" pitchFamily="18" charset="0"/>
              </a:rPr>
              <a:t>Now, we just need to find the area under the curve, and greater than 3, to find the desired probability:</a:t>
            </a:r>
          </a:p>
          <a:p>
            <a:pPr marL="0" indent="0">
              <a:buFont typeface="Arial" panose="020B0604020202020204" pitchFamily="34" charset="0"/>
              <a:buNone/>
            </a:pPr>
            <a:br>
              <a:rPr lang="en-US" sz="2000" dirty="0"/>
            </a:br>
            <a:endParaRPr lang="en-US" sz="2000" dirty="0"/>
          </a:p>
        </p:txBody>
      </p:sp>
      <p:pic>
        <p:nvPicPr>
          <p:cNvPr id="10" name="Online Media 3" title="Example: The area under the curve greater than 3">
            <a:hlinkClick r:id="" action="ppaction://media"/>
            <a:extLst>
              <a:ext uri="{FF2B5EF4-FFF2-40B4-BE49-F238E27FC236}">
                <a16:creationId xmlns:a16="http://schemas.microsoft.com/office/drawing/2014/main" id="{D1D3D68F-A4C9-4035-8229-37124C737CD3}"/>
              </a:ext>
            </a:extLst>
          </p:cNvPr>
          <p:cNvPicPr>
            <a:picLocks noRot="1" noChangeAspect="1"/>
          </p:cNvPicPr>
          <p:nvPr>
            <a:videoFile r:link="rId1"/>
          </p:nvPr>
        </p:nvPicPr>
        <p:blipFill>
          <a:blip r:embed="rId4"/>
          <a:stretch>
            <a:fillRect/>
          </a:stretch>
        </p:blipFill>
        <p:spPr>
          <a:xfrm>
            <a:off x="4408301" y="4199473"/>
            <a:ext cx="3186342" cy="2389756"/>
          </a:xfrm>
          <a:prstGeom prst="rect">
            <a:avLst/>
          </a:prstGeom>
        </p:spPr>
      </p:pic>
      <p:sp>
        <p:nvSpPr>
          <p:cNvPr id="11" name="TextBox 10">
            <a:extLst>
              <a:ext uri="{FF2B5EF4-FFF2-40B4-BE49-F238E27FC236}">
                <a16:creationId xmlns:a16="http://schemas.microsoft.com/office/drawing/2014/main" id="{572A117D-83F8-44DE-99AD-2C3D5DC2DF56}"/>
              </a:ext>
            </a:extLst>
          </p:cNvPr>
          <p:cNvSpPr txBox="1"/>
          <p:nvPr/>
        </p:nvSpPr>
        <p:spPr>
          <a:xfrm>
            <a:off x="5134926" y="6581001"/>
            <a:ext cx="3254064" cy="553998"/>
          </a:xfrm>
          <a:prstGeom prst="rect">
            <a:avLst/>
          </a:prstGeom>
          <a:noFill/>
        </p:spPr>
        <p:txBody>
          <a:bodyPr wrap="square" rtlCol="0">
            <a:spAutoFit/>
          </a:bodyPr>
          <a:lstStyle/>
          <a:p>
            <a:r>
              <a:rPr lang="en-US" sz="1200" dirty="0">
                <a:hlinkClick r:id="rId5"/>
              </a:rPr>
              <a:t>https://youtu.be/9Sj8nSQhvpY</a:t>
            </a:r>
            <a:endParaRPr lang="en-US" sz="1200" dirty="0"/>
          </a:p>
          <a:p>
            <a:endParaRPr lang="en-US" dirty="0"/>
          </a:p>
        </p:txBody>
      </p:sp>
    </p:spTree>
    <p:extLst>
      <p:ext uri="{BB962C8B-B14F-4D97-AF65-F5344CB8AC3E}">
        <p14:creationId xmlns:p14="http://schemas.microsoft.com/office/powerpoint/2010/main" val="419438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0"/>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10"/>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0"/>
                                        </p:tgtEl>
                                      </p:cBhvr>
                                    </p:cmd>
                                  </p:childTnLst>
                                </p:cTn>
                              </p:par>
                            </p:childTnLst>
                          </p:cTn>
                        </p:par>
                      </p:childTnLst>
                    </p:cTn>
                  </p:par>
                </p:childTnLst>
              </p:cTn>
              <p:nextCondLst>
                <p:cond evt="onClick" delay="0">
                  <p:tgtEl>
                    <p:spTgt spid="10"/>
                  </p:tgtEl>
                </p:cond>
              </p:nextCondLst>
            </p:seq>
            <p:video>
              <p:cMediaNode vol="80000">
                <p:cTn id="12" fill="hold" display="0">
                  <p:stCondLst>
                    <p:cond delay="indefinite"/>
                  </p:stCondLst>
                </p:cTn>
                <p:tgtEl>
                  <p:spTgt spid="10"/>
                </p:tgtEl>
              </p:cMediaNode>
            </p:vide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Exponential Distribution: The Memoryless Property">
            <a:hlinkClick r:id="" action="ppaction://media"/>
            <a:extLst>
              <a:ext uri="{FF2B5EF4-FFF2-40B4-BE49-F238E27FC236}">
                <a16:creationId xmlns:a16="http://schemas.microsoft.com/office/drawing/2014/main" id="{4097A6D7-BF71-4860-B742-F16AAEC829A8}"/>
              </a:ext>
            </a:extLst>
          </p:cNvPr>
          <p:cNvPicPr>
            <a:picLocks noGrp="1" noRot="1" noChangeAspect="1"/>
          </p:cNvPicPr>
          <p:nvPr>
            <p:ph idx="1"/>
            <a:videoFile r:link="rId1"/>
          </p:nvPr>
        </p:nvPicPr>
        <p:blipFill>
          <a:blip r:embed="rId3"/>
          <a:stretch>
            <a:fillRect/>
          </a:stretch>
        </p:blipFill>
        <p:spPr>
          <a:xfrm>
            <a:off x="3322454" y="1192655"/>
            <a:ext cx="5964128" cy="4472689"/>
          </a:xfrm>
          <a:prstGeom prst="rect">
            <a:avLst/>
          </a:prstGeom>
        </p:spPr>
      </p:pic>
      <p:sp>
        <p:nvSpPr>
          <p:cNvPr id="5" name="TextBox 4">
            <a:extLst>
              <a:ext uri="{FF2B5EF4-FFF2-40B4-BE49-F238E27FC236}">
                <a16:creationId xmlns:a16="http://schemas.microsoft.com/office/drawing/2014/main" id="{42F0DF43-015E-46D5-9DA1-A5E783BCFA75}"/>
              </a:ext>
            </a:extLst>
          </p:cNvPr>
          <p:cNvSpPr txBox="1"/>
          <p:nvPr/>
        </p:nvSpPr>
        <p:spPr>
          <a:xfrm>
            <a:off x="4040745" y="5845309"/>
            <a:ext cx="4946995" cy="646331"/>
          </a:xfrm>
          <a:prstGeom prst="rect">
            <a:avLst/>
          </a:prstGeom>
          <a:noFill/>
        </p:spPr>
        <p:txBody>
          <a:bodyPr wrap="none" rtlCol="0">
            <a:spAutoFit/>
          </a:bodyPr>
          <a:lstStyle/>
          <a:p>
            <a:r>
              <a:rPr lang="en-US" dirty="0">
                <a:hlinkClick r:id="rId4"/>
              </a:rPr>
              <a:t>https://www.youtube.com/watch?v=tXHhn6gb_X8</a:t>
            </a:r>
            <a:endParaRPr lang="en-US" dirty="0"/>
          </a:p>
          <a:p>
            <a:endParaRPr lang="en-US" dirty="0"/>
          </a:p>
        </p:txBody>
      </p:sp>
      <p:sp>
        <p:nvSpPr>
          <p:cNvPr id="8" name="Title 1">
            <a:extLst>
              <a:ext uri="{FF2B5EF4-FFF2-40B4-BE49-F238E27FC236}">
                <a16:creationId xmlns:a16="http://schemas.microsoft.com/office/drawing/2014/main" id="{74C6757C-12B1-465B-BD94-187096BDBFCB}"/>
              </a:ext>
            </a:extLst>
          </p:cNvPr>
          <p:cNvSpPr>
            <a:spLocks noGrp="1"/>
          </p:cNvSpPr>
          <p:nvPr>
            <p:ph type="title"/>
          </p:nvPr>
        </p:nvSpPr>
        <p:spPr>
          <a:xfrm>
            <a:off x="695588" y="0"/>
            <a:ext cx="10184934" cy="834274"/>
          </a:xfrm>
        </p:spPr>
        <p:txBody>
          <a:bodyPr>
            <a:normAutofit/>
          </a:bodyPr>
          <a:lstStyle/>
          <a:p>
            <a:pPr algn="ctr"/>
            <a:r>
              <a:rPr lang="en-US" sz="3600" dirty="0">
                <a:solidFill>
                  <a:srgbClr val="0000FF"/>
                </a:solidFill>
                <a:latin typeface="Garamond" panose="02020404030301010803" pitchFamily="18" charset="0"/>
              </a:rPr>
              <a:t>Example 2</a:t>
            </a:r>
          </a:p>
        </p:txBody>
      </p:sp>
    </p:spTree>
    <p:extLst>
      <p:ext uri="{BB962C8B-B14F-4D97-AF65-F5344CB8AC3E}">
        <p14:creationId xmlns:p14="http://schemas.microsoft.com/office/powerpoint/2010/main" val="283610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TotalTime>
  <Words>894</Words>
  <Application>Microsoft Office PowerPoint</Application>
  <PresentationFormat>Widescreen</PresentationFormat>
  <Paragraphs>61</Paragraphs>
  <Slides>11</Slides>
  <Notes>0</Notes>
  <HiddenSlides>0</HiddenSlides>
  <MMClips>4</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Garamond</vt:lpstr>
      <vt:lpstr>open-sans</vt:lpstr>
      <vt:lpstr>Times New Roman</vt:lpstr>
      <vt:lpstr>Office Theme</vt:lpstr>
      <vt:lpstr>Exponential Distribution</vt:lpstr>
      <vt:lpstr>Revisiting Poisson Process</vt:lpstr>
      <vt:lpstr>Exponential Distribution</vt:lpstr>
      <vt:lpstr>Exponential Distribution</vt:lpstr>
      <vt:lpstr>Exponential Distribution</vt:lpstr>
      <vt:lpstr>Exponential Distribution</vt:lpstr>
      <vt:lpstr>Properties of Exponential Distribution</vt:lpstr>
      <vt:lpstr>Example 1</vt:lpstr>
      <vt:lpstr>Example 2</vt:lpstr>
      <vt:lpstr>Example 3</vt:lpstr>
      <vt:lpstr>Example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Exponential Distribution</dc:title>
  <dc:creator>Pannu, Jas</dc:creator>
  <cp:lastModifiedBy>Pannu, Jas</cp:lastModifiedBy>
  <cp:revision>11</cp:revision>
  <dcterms:created xsi:type="dcterms:W3CDTF">2022-11-08T16:32:38Z</dcterms:created>
  <dcterms:modified xsi:type="dcterms:W3CDTF">2022-11-08T18:04:00Z</dcterms:modified>
</cp:coreProperties>
</file>