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jaspannu/Desktop/class.cs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us.r-projec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Entering Data into 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14" y="1600200"/>
            <a:ext cx="8725457" cy="4932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</a:t>
            </a:r>
            <a:r>
              <a:rPr lang="en-US" dirty="0" smtClean="0"/>
              <a:t>file </a:t>
            </a:r>
            <a:r>
              <a:rPr lang="en-US" dirty="0" smtClean="0">
                <a:hlinkClick r:id="rId2" action="ppaction://hlinkfile"/>
              </a:rPr>
              <a:t>class.csv </a:t>
            </a:r>
          </a:p>
          <a:p>
            <a:pPr marL="0" indent="0">
              <a:buNone/>
            </a:pPr>
            <a:endParaRPr lang="en-US" dirty="0">
              <a:hlinkClick r:id="rId2" action="ppaction://hlinkfile"/>
            </a:endParaRPr>
          </a:p>
          <a:p>
            <a:pPr marL="0" indent="0">
              <a:buNone/>
            </a:pPr>
            <a:r>
              <a:rPr lang="en-US" dirty="0" smtClean="0"/>
              <a:t>Save </a:t>
            </a:r>
            <a:r>
              <a:rPr lang="en-US" dirty="0"/>
              <a:t>this file to your Desktop; right-click on the link and select “Save as” and then select the type “All Files”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hlinkClick r:id="rId2" action="ppaction://hlinkfile"/>
            </a:endParaRPr>
          </a:p>
        </p:txBody>
      </p:sp>
    </p:spTree>
    <p:extLst>
      <p:ext uri="{BB962C8B-B14F-4D97-AF65-F5344CB8AC3E}">
        <p14:creationId xmlns:p14="http://schemas.microsoft.com/office/powerpoint/2010/main" val="311155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897" y="1777666"/>
            <a:ext cx="8626492" cy="509696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class </a:t>
            </a:r>
            <a:r>
              <a:rPr lang="en-US" dirty="0"/>
              <a:t>= </a:t>
            </a:r>
            <a:r>
              <a:rPr lang="en-US" dirty="0" err="1"/>
              <a:t>read.csv</a:t>
            </a:r>
            <a:r>
              <a:rPr lang="en-US" dirty="0"/>
              <a:t>('</a:t>
            </a:r>
            <a:r>
              <a:rPr lang="en-US" dirty="0" err="1"/>
              <a:t>class.csv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b="1" i="1" dirty="0" err="1"/>
              <a:t>read.csv</a:t>
            </a:r>
            <a:r>
              <a:rPr lang="en-US" b="1" i="1" dirty="0"/>
              <a:t>()</a:t>
            </a:r>
            <a:r>
              <a:rPr lang="en-US" dirty="0"/>
              <a:t> reads the data contained in the file and puts it into a structure called a </a:t>
            </a:r>
            <a:r>
              <a:rPr lang="en-US" i="1" dirty="0"/>
              <a:t>data frame.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ttach(class)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function </a:t>
            </a:r>
            <a:r>
              <a:rPr lang="en-US" b="1" i="1" dirty="0" smtClean="0"/>
              <a:t>attach()</a:t>
            </a:r>
            <a:r>
              <a:rPr lang="en-US" dirty="0" smtClean="0"/>
              <a:t> makes it possible </a:t>
            </a:r>
            <a:r>
              <a:rPr lang="en-US" dirty="0"/>
              <a:t>to refer to the variables in the data frame by their </a:t>
            </a:r>
            <a:r>
              <a:rPr lang="en-US" dirty="0" smtClean="0"/>
              <a:t>names.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m</a:t>
            </a:r>
            <a:r>
              <a:rPr lang="en-US" dirty="0" smtClean="0"/>
              <a:t>ean(final)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b="1" dirty="0"/>
              <a:t>Entering Data into 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53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85759"/>
            <a:ext cx="8042276" cy="4343400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indent="0" algn="ctr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5400" b="1" dirty="0" smtClean="0">
                <a:ln w="11430"/>
                <a:solidFill>
                  <a:srgbClr val="008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/>
                <a:cs typeface="Times New Roman"/>
              </a:rPr>
              <a:t>QUESTIONS?</a:t>
            </a:r>
            <a:endParaRPr lang="en-US" sz="5400" b="1" dirty="0">
              <a:ln w="11430"/>
              <a:solidFill>
                <a:srgbClr val="008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008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87289"/>
            <a:ext cx="8042276" cy="1336956"/>
          </a:xfrm>
        </p:spPr>
        <p:txBody>
          <a:bodyPr/>
          <a:lstStyle/>
          <a:p>
            <a:r>
              <a:rPr lang="en-US" dirty="0" smtClean="0"/>
              <a:t>Access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04640"/>
            <a:ext cx="8042276" cy="4343400"/>
          </a:xfrm>
        </p:spPr>
        <p:txBody>
          <a:bodyPr/>
          <a:lstStyle/>
          <a:p>
            <a:r>
              <a:rPr lang="en-US" dirty="0"/>
              <a:t>Install on your </a:t>
            </a:r>
            <a:r>
              <a:rPr lang="en-US" dirty="0" smtClean="0"/>
              <a:t>computer </a:t>
            </a: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</a:t>
            </a:r>
            <a:r>
              <a:rPr lang="en-US" dirty="0">
                <a:hlinkClick r:id="rId2"/>
              </a:rPr>
              <a:t>/cran.us.r-project.org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5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as a Basic Calculator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66321"/>
            <a:ext cx="8440091" cy="43434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cs typeface="Times New Roman"/>
              </a:rPr>
              <a:t>2+3)/</a:t>
            </a:r>
            <a:r>
              <a:rPr lang="en-US" sz="2000" b="1" dirty="0" smtClean="0">
                <a:latin typeface="Times New Roman"/>
                <a:cs typeface="Times New Roman"/>
              </a:rPr>
              <a:t>5           # </a:t>
            </a:r>
            <a:r>
              <a:rPr lang="en-US" sz="2000" b="1" dirty="0">
                <a:latin typeface="Times New Roman"/>
                <a:cs typeface="Times New Roman"/>
              </a:rPr>
              <a:t>everything after the pound sign is ignored	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(2+ 3) / 5	# Spaces are ignored.	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(2+3)/	# If your submitted input is not complete then a </a:t>
            </a:r>
            <a:r>
              <a:rPr lang="en-US" sz="2000" b="1" dirty="0" smtClean="0">
                <a:latin typeface="Times New Roman"/>
                <a:cs typeface="Times New Roman"/>
              </a:rPr>
              <a:t>plus </a:t>
            </a:r>
            <a:r>
              <a:rPr lang="en-US" sz="2000" b="1" dirty="0">
                <a:latin typeface="Times New Roman"/>
                <a:cs typeface="Times New Roman"/>
              </a:rPr>
              <a:t>sign 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                appears </a:t>
            </a:r>
            <a:r>
              <a:rPr lang="en-US" sz="2000" b="1" dirty="0">
                <a:latin typeface="Times New Roman"/>
                <a:cs typeface="Times New Roman"/>
              </a:rPr>
              <a:t>on the next line. You can then complete the 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                input</a:t>
            </a:r>
            <a:r>
              <a:rPr lang="en-US" sz="2000" b="1" dirty="0">
                <a:latin typeface="Times New Roman"/>
                <a:cs typeface="Times New Roman"/>
              </a:rPr>
              <a:t>. </a:t>
            </a:r>
            <a:r>
              <a:rPr lang="en-US" sz="2000" b="1" dirty="0" smtClean="0">
                <a:latin typeface="Times New Roman"/>
                <a:cs typeface="Times New Roman"/>
              </a:rPr>
              <a:t>If  you </a:t>
            </a:r>
            <a:r>
              <a:rPr lang="en-US" sz="2000" b="1" dirty="0">
                <a:latin typeface="Times New Roman"/>
                <a:cs typeface="Times New Roman"/>
              </a:rPr>
              <a:t>would rather start over press the </a:t>
            </a:r>
            <a:r>
              <a:rPr lang="en-US" sz="2000" b="1" i="1" dirty="0">
                <a:latin typeface="Times New Roman"/>
                <a:cs typeface="Times New Roman"/>
              </a:rPr>
              <a:t>Escape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                key</a:t>
            </a:r>
            <a:r>
              <a:rPr lang="en-US" sz="2000" b="1" dirty="0">
                <a:latin typeface="Times New Roman"/>
                <a:cs typeface="Times New Roman"/>
              </a:rPr>
              <a:t>.	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3*2	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# </a:t>
            </a:r>
            <a:r>
              <a:rPr lang="en-US" sz="2000" b="1" dirty="0">
                <a:latin typeface="Times New Roman"/>
                <a:cs typeface="Times New Roman"/>
              </a:rPr>
              <a:t>3 times 2	</a:t>
            </a:r>
          </a:p>
          <a:p>
            <a:r>
              <a:rPr lang="en-US" sz="2000" b="1" dirty="0">
                <a:latin typeface="Times New Roman"/>
                <a:cs typeface="Times New Roman"/>
              </a:rPr>
              <a:t>3^2	</a:t>
            </a:r>
            <a:r>
              <a:rPr lang="en-US" sz="2000" b="1" dirty="0" smtClean="0">
                <a:latin typeface="Times New Roman"/>
                <a:cs typeface="Times New Roman"/>
              </a:rPr>
              <a:t>               # </a:t>
            </a:r>
            <a:r>
              <a:rPr lang="en-US" sz="2000" b="1" dirty="0">
                <a:latin typeface="Times New Roman"/>
                <a:cs typeface="Times New Roman"/>
              </a:rPr>
              <a:t>3 to the power 2</a:t>
            </a:r>
            <a:r>
              <a:rPr lang="en-US" sz="2000" dirty="0">
                <a:latin typeface="Times New Roman"/>
                <a:cs typeface="Times New Roman"/>
              </a:rPr>
              <a:t>	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104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as a Basic Calculator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4" y="1979597"/>
            <a:ext cx="8341127" cy="4343400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3^.5	              </a:t>
            </a:r>
            <a:r>
              <a:rPr lang="en-US" b="1" dirty="0" smtClean="0">
                <a:latin typeface="Times New Roman"/>
                <a:cs typeface="Times New Roman"/>
              </a:rPr>
              <a:t>    # </a:t>
            </a:r>
            <a:r>
              <a:rPr lang="en-US" b="1" dirty="0">
                <a:latin typeface="Times New Roman"/>
                <a:cs typeface="Times New Roman"/>
              </a:rPr>
              <a:t>3 to the power 0.5 which is the same as the 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                                 square </a:t>
            </a:r>
            <a:r>
              <a:rPr lang="en-US" b="1" dirty="0">
                <a:latin typeface="Times New Roman"/>
                <a:cs typeface="Times New Roman"/>
              </a:rPr>
              <a:t>root of 3	</a:t>
            </a:r>
          </a:p>
          <a:p>
            <a:r>
              <a:rPr lang="en-US" b="1" dirty="0" err="1">
                <a:latin typeface="Times New Roman"/>
                <a:cs typeface="Times New Roman"/>
              </a:rPr>
              <a:t>sqrt</a:t>
            </a:r>
            <a:r>
              <a:rPr lang="en-US" b="1" dirty="0">
                <a:latin typeface="Times New Roman"/>
                <a:cs typeface="Times New Roman"/>
              </a:rPr>
              <a:t>(3)	</a:t>
            </a:r>
            <a:r>
              <a:rPr lang="en-US" b="1" dirty="0" smtClean="0">
                <a:latin typeface="Times New Roman"/>
                <a:cs typeface="Times New Roman"/>
              </a:rPr>
              <a:t>          # </a:t>
            </a:r>
            <a:r>
              <a:rPr lang="en-US" b="1" dirty="0">
                <a:latin typeface="Times New Roman"/>
                <a:cs typeface="Times New Roman"/>
              </a:rPr>
              <a:t>square root of 3	</a:t>
            </a:r>
          </a:p>
          <a:p>
            <a:r>
              <a:rPr lang="en-US" b="1" dirty="0">
                <a:latin typeface="Times New Roman"/>
                <a:cs typeface="Times New Roman"/>
              </a:rPr>
              <a:t>log(10)	</a:t>
            </a:r>
            <a:r>
              <a:rPr lang="en-US" b="1" dirty="0" smtClean="0">
                <a:latin typeface="Times New Roman"/>
                <a:cs typeface="Times New Roman"/>
              </a:rPr>
              <a:t>         # </a:t>
            </a:r>
            <a:r>
              <a:rPr lang="en-US" b="1" dirty="0">
                <a:latin typeface="Times New Roman"/>
                <a:cs typeface="Times New Roman"/>
              </a:rPr>
              <a:t>natural log of 10	</a:t>
            </a:r>
          </a:p>
          <a:p>
            <a:r>
              <a:rPr lang="en-US" b="1" dirty="0" err="1">
                <a:latin typeface="Times New Roman"/>
                <a:cs typeface="Times New Roman"/>
              </a:rPr>
              <a:t>exp</a:t>
            </a:r>
            <a:r>
              <a:rPr lang="en-US" b="1" dirty="0">
                <a:latin typeface="Times New Roman"/>
                <a:cs typeface="Times New Roman"/>
              </a:rPr>
              <a:t>(log(10</a:t>
            </a:r>
            <a:r>
              <a:rPr lang="en-US" b="1" dirty="0" smtClean="0">
                <a:latin typeface="Times New Roman"/>
                <a:cs typeface="Times New Roman"/>
              </a:rPr>
              <a:t>))        # </a:t>
            </a:r>
            <a:r>
              <a:rPr lang="en-US" b="1" dirty="0">
                <a:latin typeface="Times New Roman"/>
                <a:cs typeface="Times New Roman"/>
              </a:rPr>
              <a:t>exponential of the natural log of </a:t>
            </a:r>
            <a:r>
              <a:rPr lang="en-US" b="1" dirty="0" smtClean="0">
                <a:latin typeface="Times New Roman"/>
                <a:cs typeface="Times New Roman"/>
              </a:rPr>
              <a:t>10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                   </a:t>
            </a:r>
            <a:r>
              <a:rPr lang="en-US" b="1" dirty="0" smtClean="0">
                <a:solidFill>
                  <a:srgbClr val="FF6600"/>
                </a:solidFill>
                <a:latin typeface="Times New Roman"/>
                <a:cs typeface="Times New Roman"/>
              </a:rPr>
              <a:t> Note: R is CASE SENSITIVE.</a:t>
            </a:r>
            <a:endParaRPr lang="en-US" b="1" dirty="0">
              <a:solidFill>
                <a:srgbClr val="FF6600"/>
              </a:solidFill>
              <a:latin typeface="Times New Roman"/>
              <a:cs typeface="Times New Roman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60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73353"/>
            <a:ext cx="8042276" cy="1336956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a Text Editor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31" y="1098446"/>
            <a:ext cx="6688183" cy="592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4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1-28 at 8.5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45" y="889039"/>
            <a:ext cx="5107045" cy="59689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9275" y="45431"/>
            <a:ext cx="8042276" cy="1336956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Using </a:t>
            </a:r>
            <a:r>
              <a:rPr lang="en-US" b="1" dirty="0"/>
              <a:t>a Text Editor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06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in Two Steps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54" y="1444532"/>
            <a:ext cx="8873907" cy="449906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enter </a:t>
            </a:r>
            <a:r>
              <a:rPr lang="en-US" dirty="0"/>
              <a:t>data</a:t>
            </a:r>
          </a:p>
          <a:p>
            <a:r>
              <a:rPr lang="en-US" dirty="0"/>
              <a:t>process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x </a:t>
            </a:r>
            <a:r>
              <a:rPr lang="fr-FR" b="1" dirty="0" smtClean="0"/>
              <a:t>= c</a:t>
            </a:r>
            <a:r>
              <a:rPr lang="fr-FR" b="1" dirty="0"/>
              <a:t>(55,58,60,62,63,64,65,66,68,72,72,72,83,83,95</a:t>
            </a:r>
            <a:r>
              <a:rPr lang="fr-FR" b="1" dirty="0" smtClean="0"/>
              <a:t>)	</a:t>
            </a:r>
          </a:p>
          <a:p>
            <a:pPr marL="0" indent="0">
              <a:buNone/>
            </a:pPr>
            <a:r>
              <a:rPr lang="fr-FR" b="1" dirty="0" err="1" smtClean="0"/>
              <a:t>mean</a:t>
            </a:r>
            <a:r>
              <a:rPr lang="fr-FR" b="1" dirty="0" smtClean="0"/>
              <a:t>(</a:t>
            </a:r>
            <a:r>
              <a:rPr lang="fr-FR" b="1" dirty="0"/>
              <a:t>x)</a:t>
            </a:r>
            <a:r>
              <a:rPr lang="fr-FR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79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85" y="-372187"/>
            <a:ext cx="8989365" cy="1972388"/>
          </a:xfrm>
        </p:spPr>
        <p:txBody>
          <a:bodyPr/>
          <a:lstStyle/>
          <a:p>
            <a:pPr algn="l"/>
            <a:r>
              <a:rPr lang="en-US" b="1" dirty="0" smtClean="0"/>
              <a:t> Examples </a:t>
            </a:r>
            <a:r>
              <a:rPr lang="en-US" b="1" dirty="0"/>
              <a:t>of </a:t>
            </a:r>
            <a:r>
              <a:rPr lang="en-US" b="1" dirty="0" smtClean="0"/>
              <a:t>Data Processing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31" y="1369264"/>
            <a:ext cx="8708964" cy="4965004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 smtClean="0"/>
              <a:t>median</a:t>
            </a:r>
            <a:r>
              <a:rPr lang="en-US" sz="3400" b="1" dirty="0"/>
              <a:t>(x)	# calculates the median of x	</a:t>
            </a:r>
          </a:p>
          <a:p>
            <a:r>
              <a:rPr lang="en-US" sz="3400" b="1" dirty="0" err="1"/>
              <a:t>sd</a:t>
            </a:r>
            <a:r>
              <a:rPr lang="en-US" sz="3400" b="1" dirty="0"/>
              <a:t>(x)	# calculates the standard deviation of x	</a:t>
            </a:r>
          </a:p>
          <a:p>
            <a:r>
              <a:rPr lang="en-US" sz="3400" b="1" dirty="0"/>
              <a:t>sort(x)	# sorts x	</a:t>
            </a:r>
          </a:p>
          <a:p>
            <a:r>
              <a:rPr lang="en-US" sz="3400" b="1" dirty="0"/>
              <a:t>min(x)	# finds the minimum of x	</a:t>
            </a:r>
          </a:p>
          <a:p>
            <a:r>
              <a:rPr lang="en-US" sz="3400" b="1" dirty="0"/>
              <a:t>max(x)	# finds the maximum of x	</a:t>
            </a:r>
          </a:p>
          <a:p>
            <a:r>
              <a:rPr lang="en-US" sz="3400" b="1" dirty="0" err="1"/>
              <a:t>fivenum</a:t>
            </a:r>
            <a:r>
              <a:rPr lang="en-US" sz="3400" b="1" dirty="0"/>
              <a:t>(x)	# returns the five-number summary of x	</a:t>
            </a:r>
          </a:p>
          <a:p>
            <a:r>
              <a:rPr lang="en-US" sz="3400" b="1" dirty="0"/>
              <a:t>IQR(x)	# calculates the interquartile range of x	</a:t>
            </a:r>
          </a:p>
          <a:p>
            <a:r>
              <a:rPr lang="en-US" sz="3400" b="1" dirty="0" err="1"/>
              <a:t>hist</a:t>
            </a:r>
            <a:r>
              <a:rPr lang="en-US" sz="3400" b="1" dirty="0"/>
              <a:t>(x)	# produces a frequency histogram of x	</a:t>
            </a:r>
          </a:p>
          <a:p>
            <a:r>
              <a:rPr lang="en-US" sz="3400" b="1" dirty="0"/>
              <a:t>boxplot(x)	# produces a boxplot of x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22334"/>
            <a:ext cx="8042276" cy="1336956"/>
          </a:xfrm>
        </p:spPr>
        <p:txBody>
          <a:bodyPr/>
          <a:lstStyle/>
          <a:p>
            <a:r>
              <a:rPr lang="en-US" dirty="0" smtClean="0"/>
              <a:t>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029083"/>
            <a:ext cx="8042276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get more information on R functions type question mark followed by the name of the function.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r>
              <a:rPr lang="en-US" dirty="0" smtClean="0"/>
              <a:t>?mean</a:t>
            </a:r>
          </a:p>
          <a:p>
            <a:r>
              <a:rPr lang="en-US" dirty="0" smtClean="0"/>
              <a:t>?</a:t>
            </a:r>
            <a:r>
              <a:rPr lang="en-US" dirty="0" err="1" smtClean="0"/>
              <a:t>sd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15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58</TotalTime>
  <Words>203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Introduction to R</vt:lpstr>
      <vt:lpstr>Access to R</vt:lpstr>
      <vt:lpstr>R as a Basic Calculator </vt:lpstr>
      <vt:lpstr>R as a Basic Calculator </vt:lpstr>
      <vt:lpstr> Using a Text Editor </vt:lpstr>
      <vt:lpstr> Using a Text Editor </vt:lpstr>
      <vt:lpstr>Data Analysis in Two Steps </vt:lpstr>
      <vt:lpstr> Examples of Data Processing </vt:lpstr>
      <vt:lpstr>R Functions</vt:lpstr>
      <vt:lpstr>Entering Data into R </vt:lpstr>
      <vt:lpstr>Entering Data into R </vt:lpstr>
      <vt:lpstr>PowerPoint Presentation</vt:lpstr>
    </vt:vector>
  </TitlesOfParts>
  <Company>Lamar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Jas Pannu</dc:creator>
  <cp:lastModifiedBy>Jas Pannu</cp:lastModifiedBy>
  <cp:revision>12</cp:revision>
  <dcterms:created xsi:type="dcterms:W3CDTF">2016-01-29T02:42:01Z</dcterms:created>
  <dcterms:modified xsi:type="dcterms:W3CDTF">2016-01-29T03:40:49Z</dcterms:modified>
</cp:coreProperties>
</file>