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embeddedFontLst>
    <p:embeddedFont>
      <p:font typeface="Tahoma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Tahoma-bold.fntdata"/><Relationship Id="rId14" Type="http://schemas.openxmlformats.org/officeDocument/2006/relationships/slide" Target="slides/slide9.xml"/><Relationship Id="rId58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:notes"/>
          <p:cNvSpPr txBox="1"/>
          <p:nvPr>
            <p:ph idx="1" type="body"/>
          </p:nvPr>
        </p:nvSpPr>
        <p:spPr>
          <a:xfrm>
            <a:off x="914400" y="4343400"/>
            <a:ext cx="5027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1</a:t>
            </a:r>
            <a:endParaRPr/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 to Java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Structure of a Java program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executable Java program consists of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contains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named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  <a:p>
            <a:pPr indent="-174625" lvl="2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contains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(commands) to be executed.</a:t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3068637" y="1146175"/>
            <a:ext cx="3365500" cy="406400"/>
            <a:chOff x="1958" y="752"/>
            <a:chExt cx="2120" cy="256"/>
          </a:xfrm>
        </p:grpSpPr>
        <p:sp>
          <p:nvSpPr>
            <p:cNvPr id="107" name="Google Shape;107;p13"/>
            <p:cNvSpPr txBox="1"/>
            <p:nvPr/>
          </p:nvSpPr>
          <p:spPr>
            <a:xfrm>
              <a:off x="2544" y="752"/>
              <a:ext cx="1534" cy="2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class</a:t>
              </a: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a program</a:t>
              </a:r>
              <a:endParaRPr/>
            </a:p>
          </p:txBody>
        </p:sp>
        <p:cxnSp>
          <p:nvCxnSpPr>
            <p:cNvPr id="108" name="Google Shape;108;p13"/>
            <p:cNvCxnSpPr/>
            <p:nvPr/>
          </p:nvCxnSpPr>
          <p:spPr>
            <a:xfrm flipH="1">
              <a:off x="1958" y="816"/>
              <a:ext cx="586" cy="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9" name="Google Shape;109;p13"/>
          <p:cNvGrpSpPr/>
          <p:nvPr/>
        </p:nvGrpSpPr>
        <p:grpSpPr>
          <a:xfrm>
            <a:off x="2743200" y="3316287"/>
            <a:ext cx="5788025" cy="787400"/>
            <a:chOff x="1392" y="2304"/>
            <a:chExt cx="3646" cy="496"/>
          </a:xfrm>
        </p:grpSpPr>
        <p:sp>
          <p:nvSpPr>
            <p:cNvPr id="110" name="Google Shape;110;p13"/>
            <p:cNvSpPr txBox="1"/>
            <p:nvPr/>
          </p:nvSpPr>
          <p:spPr>
            <a:xfrm>
              <a:off x="1680" y="2544"/>
              <a:ext cx="3358" cy="2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a command to be executed</a:t>
              </a:r>
              <a:endParaRPr/>
            </a:p>
          </p:txBody>
        </p:sp>
        <p:cxnSp>
          <p:nvCxnSpPr>
            <p:cNvPr id="111" name="Google Shape;111;p13"/>
            <p:cNvCxnSpPr/>
            <p:nvPr/>
          </p:nvCxnSpPr>
          <p:spPr>
            <a:xfrm rot="10800000">
              <a:off x="1392" y="2304"/>
              <a:ext cx="28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13"/>
          <p:cNvGrpSpPr/>
          <p:nvPr/>
        </p:nvGrpSpPr>
        <p:grpSpPr>
          <a:xfrm>
            <a:off x="4191000" y="2028825"/>
            <a:ext cx="3881437" cy="1092200"/>
            <a:chOff x="1392" y="2304"/>
            <a:chExt cx="2445" cy="688"/>
          </a:xfrm>
        </p:grpSpPr>
        <p:sp>
          <p:nvSpPr>
            <p:cNvPr id="113" name="Google Shape;113;p13"/>
            <p:cNvSpPr txBox="1"/>
            <p:nvPr/>
          </p:nvSpPr>
          <p:spPr>
            <a:xfrm>
              <a:off x="1680" y="2544"/>
              <a:ext cx="2157" cy="44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14450" lvl="0" marL="1314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method</a:t>
              </a: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a named group</a:t>
              </a:r>
              <a:b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of statements</a:t>
              </a:r>
              <a:endParaRPr/>
            </a:p>
          </p:txBody>
        </p:sp>
        <p:cxnSp>
          <p:nvCxnSpPr>
            <p:cNvPr id="114" name="Google Shape;114;p13"/>
            <p:cNvCxnSpPr/>
            <p:nvPr/>
          </p:nvCxnSpPr>
          <p:spPr>
            <a:xfrm rot="10800000">
              <a:off x="1392" y="2304"/>
              <a:ext cx="28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statement that prints a line of output on the console.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pronounced "print-linn"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 called a "println statement" for short</a:t>
            </a:r>
            <a:endParaRPr/>
          </a:p>
          <a:p>
            <a:pPr indent="-231775" lvl="0" marL="2317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ways to 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</a:t>
            </a:r>
            <a:endParaRPr/>
          </a:p>
          <a:p>
            <a:pPr indent="-222250" lvl="1" marL="625475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Prints the given message as output.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Prints a blank line of output.</a:t>
            </a:r>
            <a:endParaRPr/>
          </a:p>
          <a:p>
            <a:pPr indent="-920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Names and identifiers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must give your program a name.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GangstaRap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Naming convention: capitalize each word (e.g.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MyClassName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program's file must match exactly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GangstaRap.java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includes capitalization (Java is "case-sensitive")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identifier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name given to an item in your program.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start with a letter 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subsequent characters can be any of those or a number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legal:	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_myName   TheCure   ANSWER_IS_42   $bling$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illegal:	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me+u      49ers     side-swipe     Ph.D's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Keywords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keyword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identifier that you cannot use because it already has a reserved meaning in Java.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   default    if           private      this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     do         implements   protected    throw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break       double     import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throws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byte        else       instanceof   return       transient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       extends    int          short        try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      final      interface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       finally    long         strictfp     volatile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class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float      native       super        while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const       for        new          switch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    goto       package      synchronized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set of legal structures and commands that can be used in a particular language.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basic Java statement ends with a semicolon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contents of a class or method occur between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 error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compiler error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 A problem in the structure of a program that causes the compiler to fail.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Missing semicolon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Too many or too few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braces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Illegal identifier for class name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and file names do not match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 error example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class Hello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System.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.println("Hello, world!")_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Compiler output: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Hello.java:</a:t>
            </a: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&lt;identifier&gt; expected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pooblic static void main(String[] args)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^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Hello.java:</a:t>
            </a: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';' expected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^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2 errors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compiler shows the line number where it found the error.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error messages can be tough to understand!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sequence of characters to be printed.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Starts and ends with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quote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quotes do not appear in the output.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string.  It's very long!"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Restrictions: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 not span multiple lines.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not</a:t>
            </a:r>
            <a:b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 legal String."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 not contain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not a "legal" String either."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Escape sequences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escape sequence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special sequence of characters used to represent certain special characters in a string.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\t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 character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\n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line character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\"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quotation mark character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\\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backslash character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\\\\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\hello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	are "you"?\\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Questions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output of the following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statements?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System.out.println("\ta\tb\tc");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System.out.println("\\\\");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System.out.println("'");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System.out.println("\"\"\"");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System.out.println("C:\nin\the downward spiral");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to produce this 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\ // \\ /// \\\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Answers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of each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       b       c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     he downward spiral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to produce the line of 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System.out.println("/ \\ // \\\\ /// \\\\\\");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What is computer science?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Science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study of theoretical foundations of information and computation and their implementation and application in computer systems.  -- Wikipedia</a:t>
            </a:r>
            <a:endParaRPr/>
          </a:p>
          <a:p>
            <a:pPr indent="-117475" lvl="2" marL="914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subfields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Graphics, Computer Vision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Artificial Intelligence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Scientific Computing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Robotics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Databases, Data Mining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Linguistics, Natural Language Processing  ...</a:t>
            </a:r>
            <a:endParaRPr/>
          </a:p>
          <a:p>
            <a:pPr indent="-203200" lvl="1" marL="6254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Engineering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Overlap with CS and EE; emphasizes hardware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Questions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will generate this output?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program prints a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quote from the Gettysburg Address.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"Four score and seven years ago,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 'fore fathers' brought forth on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continent a new nation."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will generate this output?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"quoted" String is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'much' better if you learn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rules of "escape sequences."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Also, "" represents an empty String.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Don't forget: use \" instead of " !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 is not the same as 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Answers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to generate the 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System.out.println("This program prints a");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System.out.println("quote from the Gettysburg Address.");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System.out.println("\"Four score and seven years ago,");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System.out.println("our 'fore fathers' brought forth on");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System.out.println("this continent a new nation.\"");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to generate the 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System.out.println("A \"quoted\" String is");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System.out.println("'much' better if you learn");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rules of \"escape sequences.\"");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System.out.println("Also, \"\" represents an empty String.");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System.out.println("Don't forget: use \\\" instead of \" 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System.out.println("'' is not the same as \"");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Comments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note written in source code by the programmer to describe or clarify the code.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Comments are not executed when your program runs.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2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 text, on one line</a:t>
            </a:r>
            <a:b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2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 text; may span multiple lines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2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rPr b="0" i="0" lang="en-US" sz="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666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 one-line comment.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666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very long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666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   multi-line comment. */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comments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to place comments: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top of each file (a "comment header")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start of every method (seen later)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explain complex pieces of code</a:t>
            </a:r>
            <a:endParaRPr/>
          </a:p>
          <a:p>
            <a:pPr indent="-1397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Comments are useful for: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Understanding larger, more complex programs.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programmers working together, who must understand each other's code.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Comments example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/* Suzy Student, CS 101, Fall 2019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   This program prints lyrics about ... something. */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BaWitDaBa {</a:t>
            </a:r>
            <a:endParaRPr b="1" i="0" sz="1800" u="none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first verse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System.out.println("Bawitdaba");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System.out.println("da bang a dang diggy diggy");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// second verse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System.out.println("diggy said the boogy");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System.out.println("said up jump the boogy");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methods</a:t>
            </a:r>
            <a:endParaRPr/>
          </a:p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1957" l="1925" r="3033" t="2394"/>
          <a:stretch/>
        </p:blipFill>
        <p:spPr>
          <a:xfrm>
            <a:off x="6477000" y="2876550"/>
            <a:ext cx="23653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list of steps for solving a problem.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algorithm: "Bake sugar cookies"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Mix the dry ingredients.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Cream the butter and sugar.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Beat in the eggs.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Stir in the dry ingredients.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Set the oven temperature.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Set the timer.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Place the cookies into the oven.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Allow the cookies to bake.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Spread frosting and sprinkles onto the cookies.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Problems with algorithms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lack of structure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Many tiny steps; tough to remember.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redundancy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Consider making a double batch...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Mix the dry ingredients.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Cream the butter and sugar.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Beat in the eggs.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Stir in the dry ingredients.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Set the oven temperature.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Set the timer.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Place the first batch of cookies into the oven.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Allow the cookies to bake.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Set the timer.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Place the second batch of cookies into the oven.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Allow the cookies to bake.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Mix ingredients for frosting.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Structured algorithms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structured algorithm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Split into coherent tasks.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Make the cookie batter.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Mix the dry ingredients.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Cream the butter and sugar.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Beat in the eggs.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Stir in the dry ingredients.</a:t>
            </a:r>
            <a:endParaRPr/>
          </a:p>
          <a:p>
            <a:pPr indent="-117475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Bake the cookies.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Set the oven temperature.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Set the timer.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Place the cookies into the oven.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Allow the cookies to bake.</a:t>
            </a:r>
            <a:endParaRPr/>
          </a:p>
          <a:p>
            <a:pPr indent="-117475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Add frosting and sprinkles.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Mix the ingredients for the frosting.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Spread frosting and sprinkles onto the cookies.</a:t>
            </a:r>
            <a:endParaRPr b="0" i="0" sz="1000" u="none" cap="none" strike="noStrike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Removing redundancy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well-structured algorithm can describe repeated tasks with less redundancy.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Make the cookie batter.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Mix the dry ingredients.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22225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Tahoma"/>
              <a:buNone/>
            </a:pPr>
            <a:r>
              <a:rPr b="1" i="0" lang="en-US" sz="2200" u="sng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2a</a:t>
            </a:r>
            <a:r>
              <a:rPr b="0" i="0" lang="en-US" sz="2200" u="sng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 Bake the cookies (first batch).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Set the oven temperature.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Set the timer.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111125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Tahoma"/>
              <a:buNone/>
            </a:pPr>
            <a:r>
              <a:rPr b="1" i="0" lang="en-US" sz="2200" u="sng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2b</a:t>
            </a:r>
            <a:r>
              <a:rPr b="0" i="0" lang="en-US" sz="2200" u="sng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 Bake the cookies (second batch).</a:t>
            </a:r>
            <a:endParaRPr/>
          </a:p>
          <a:p>
            <a:pPr indent="-22225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Decorate the cookies.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CS job market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524000"/>
            <a:ext cx="8301037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642937" y="6086475"/>
            <a:ext cx="788035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Verdana"/>
              <a:buNone/>
            </a:pPr>
            <a:r>
              <a:rPr b="0" i="0" lang="en-US" sz="7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SOURCES: Tabulated by National Science Foundation/Division of Science Resources Statistics; data from Department of Education/National Center for Education Statistics:  Integrated Postsecondary Education Data System Completions Survey; and NSF/SRS: Sur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program with redundancy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BakeCookies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System.out.println("Mix the dry ingredients.");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System.out.println("Cream the butter and sugar.");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System.out.println("Beat in the eggs.");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System.out.println("Stir in the dry ingredients.");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oven temperature.");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timer.");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System.out.println("Place a batch of cookies into the oven.");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System.out.println("Allow the cookies to bake.");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oven temperature.");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timer.");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System.out.println("Place a batch of cookies into the oven.");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System.out.println("Allow the cookies to bake.");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System.out.println("Mix ingredients for frosting.");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System.out.println("Spread frosting and sprinkles.");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methods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method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named group of statements.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 program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eliminates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redundancy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code reuse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procedural decomposition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dividing a problem into methods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Writing a static method is like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a new command to Java.</a:t>
            </a:r>
            <a:endParaRPr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943600" y="1928812"/>
            <a:ext cx="3048000" cy="4572000"/>
            <a:chOff x="3744" y="1344"/>
            <a:chExt cx="1920" cy="2880"/>
          </a:xfrm>
        </p:grpSpPr>
        <p:sp>
          <p:nvSpPr>
            <p:cNvPr id="249" name="Google Shape;249;p34"/>
            <p:cNvSpPr txBox="1"/>
            <p:nvPr/>
          </p:nvSpPr>
          <p:spPr>
            <a:xfrm>
              <a:off x="3744" y="1344"/>
              <a:ext cx="1920" cy="2880"/>
            </a:xfrm>
            <a:prstGeom prst="rect">
              <a:avLst/>
            </a:prstGeom>
            <a:solidFill>
              <a:srgbClr val="F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class</a:t>
              </a:r>
              <a:endParaRPr/>
            </a:p>
          </p:txBody>
        </p:sp>
        <p:sp>
          <p:nvSpPr>
            <p:cNvPr id="250" name="Google Shape;250;p34"/>
            <p:cNvSpPr txBox="1"/>
            <p:nvPr/>
          </p:nvSpPr>
          <p:spPr>
            <a:xfrm>
              <a:off x="3840" y="1597"/>
              <a:ext cx="1728" cy="899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method A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</p:txBody>
        </p:sp>
        <p:sp>
          <p:nvSpPr>
            <p:cNvPr id="251" name="Google Shape;251;p34"/>
            <p:cNvSpPr txBox="1"/>
            <p:nvPr/>
          </p:nvSpPr>
          <p:spPr>
            <a:xfrm>
              <a:off x="3840" y="2544"/>
              <a:ext cx="1728" cy="688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method B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</p:txBody>
        </p:sp>
        <p:sp>
          <p:nvSpPr>
            <p:cNvPr id="252" name="Google Shape;252;p34"/>
            <p:cNvSpPr txBox="1"/>
            <p:nvPr/>
          </p:nvSpPr>
          <p:spPr>
            <a:xfrm>
              <a:off x="3840" y="3277"/>
              <a:ext cx="1728" cy="899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method C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  <a:p>
              <a:pPr indent="-231775" lvl="1" marL="628650" marR="0" rtl="0" algn="l">
                <a:lnSpc>
                  <a:spcPct val="6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00080"/>
                </a:buClr>
                <a:buSzPts val="1100"/>
                <a:buFont typeface="Noto Sans Symbols"/>
                <a:buChar char="■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statement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static methods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Design the algorithm.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Look at the structure, and which commands are repeated.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Decide what are the important overall tasks.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(write down) the methods.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Arrange statements into groups and give each group a name.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(run) the methods.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program's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executes the other methods to perform the overall task.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Design of an algorithm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displays a delicious recipe for baking cookies.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BakeCookies2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Step 1: Make the cake batter.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System.out.println("Mix the dry ingredients.");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System.out.println("Cream the butter and sugar.");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System.out.println("Beat in the eggs.");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System.out.println("Stir in the dry ingredients.");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Step 2a: Bake cookies (first batch).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oven temperature.");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timer.");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System.out.println("Place a batch of cookies into the oven.");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System.out.println("Allow the cookies to bake.");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Step 2b: Bake cookies (second batch).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oven temperature.");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timer.");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System.out.println("Place a batch of cookies into the oven.");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System.out.println("Allow the cookies to bake.");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Step 3: Decorate the cookies.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System.out.println("Mix ingredients for frosting.");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System.out.println("Spread frosting and sprinkles.");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152400" y="1295400"/>
            <a:ext cx="8994775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31775" lvl="0" marL="2317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Gives your method a name so it can be executed</a:t>
            </a:r>
            <a:endParaRPr/>
          </a:p>
          <a:p>
            <a:pPr indent="-222250" lvl="1" marL="6254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printWarning() {</a:t>
            </a:r>
            <a:b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System.out.println("This product causes cancer");</a:t>
            </a:r>
            <a:b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System.out.println("in lab rats and humans.");</a:t>
            </a:r>
            <a:b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Declaring a method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Calling a method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Executes the method's code</a:t>
            </a:r>
            <a:endParaRPr/>
          </a:p>
          <a:p>
            <a:pPr indent="-22225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  <a:endParaRPr b="0" i="0" sz="13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1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-22225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call the same method many times if you like.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0" i="0" sz="1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printWarning();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 product causes cancer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 lab rats and humans.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with static method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FreshPrince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rap();                 </a:t>
            </a: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Calling (running) the rap method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rap();                 </a:t>
            </a: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Calling the rap method again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This method prints the lyrics to my favorite song.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rap()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System.out.println("Now this is the story all about how");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System.out.println("My life got flipped turned upside-down");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ahoma"/>
              <a:buNone/>
            </a:pPr>
            <a:r>
              <a:t/>
            </a:r>
            <a:endParaRPr b="0" i="0" sz="3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 this is the story all about how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life got flipped turned upside-down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 this is the story all about how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life got flipped turned upside-down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Final cookie program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displays a delicious recipe for baking cookies.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BakeCookies3 {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makeBatter();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bake();       </a:t>
            </a: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1st batch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bake();       </a:t>
            </a: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2nd batch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decorate();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Step 1: Make the cake batter.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makeBatter() {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System.out.println("Mix the dry ingredients.");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System.out.println("Cream the butter and sugar.");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System.out.println("Beat in the eggs.");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System.out.println("Stir in the dry ingredients.");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Step 2: Bake a batch of cookies.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bake() {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oven temperature.");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System.out.println("Set the timer.");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System.out.println("Place a batch of cookies into the oven.");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System.out.println("Allow the cookies to bake.");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Step 3: Decorate the cookies.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decorate() {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System.out.println("Mix ingredients for frosting.");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System.out.println("Spread frosting and sprinkles.");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4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Methods calling methods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MethodsExample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message1();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message2();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System.out.println("Done with main.");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message1()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System.out.println("This is message1.");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message2()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System.out.println("This is message2.");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message1();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System.out.println("Done with message2.");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message1.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message2.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message1.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 with message2.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 with main.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method is called, the program's execution...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"jumps" into that method, executing its statements, then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"jumps" back to the point where the method was called.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MethodsExample {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message1();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message2();</a:t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System.out.println("Done with main.");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301" name="Google Shape;301;p42"/>
          <p:cNvGrpSpPr/>
          <p:nvPr/>
        </p:nvGrpSpPr>
        <p:grpSpPr>
          <a:xfrm>
            <a:off x="2743200" y="3244850"/>
            <a:ext cx="6324600" cy="725487"/>
            <a:chOff x="1632" y="2135"/>
            <a:chExt cx="3984" cy="457"/>
          </a:xfrm>
        </p:grpSpPr>
        <p:sp>
          <p:nvSpPr>
            <p:cNvPr id="302" name="Google Shape;302;p42"/>
            <p:cNvSpPr txBox="1"/>
            <p:nvPr/>
          </p:nvSpPr>
          <p:spPr>
            <a:xfrm>
              <a:off x="2410" y="2135"/>
              <a:ext cx="3206" cy="45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message1() {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System.out.println("This is message1.");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cxnSp>
          <p:nvCxnSpPr>
            <p:cNvPr id="303" name="Google Shape;303;p42"/>
            <p:cNvCxnSpPr/>
            <p:nvPr/>
          </p:nvCxnSpPr>
          <p:spPr>
            <a:xfrm>
              <a:off x="1632" y="2304"/>
              <a:ext cx="1104" cy="23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4" name="Google Shape;304;p42"/>
            <p:cNvCxnSpPr/>
            <p:nvPr/>
          </p:nvCxnSpPr>
          <p:spPr>
            <a:xfrm rot="10800000">
              <a:off x="1632" y="2400"/>
              <a:ext cx="816" cy="71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05" name="Google Shape;305;p42"/>
          <p:cNvGrpSpPr/>
          <p:nvPr/>
        </p:nvGrpSpPr>
        <p:grpSpPr>
          <a:xfrm>
            <a:off x="2514600" y="4160837"/>
            <a:ext cx="6553200" cy="1406525"/>
            <a:chOff x="1488" y="2736"/>
            <a:chExt cx="4128" cy="886"/>
          </a:xfrm>
        </p:grpSpPr>
        <p:sp>
          <p:nvSpPr>
            <p:cNvPr id="306" name="Google Shape;306;p42"/>
            <p:cNvSpPr txBox="1"/>
            <p:nvPr/>
          </p:nvSpPr>
          <p:spPr>
            <a:xfrm>
              <a:off x="2402" y="2736"/>
              <a:ext cx="3214" cy="88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message2() {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System.out.println("This is message2.");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message1();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System.out.println("Done with message2.");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cxnSp>
          <p:nvCxnSpPr>
            <p:cNvPr id="307" name="Google Shape;307;p42"/>
            <p:cNvCxnSpPr/>
            <p:nvPr/>
          </p:nvCxnSpPr>
          <p:spPr>
            <a:xfrm>
              <a:off x="1536" y="2784"/>
              <a:ext cx="1152" cy="144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8" name="Google Shape;308;p42"/>
            <p:cNvCxnSpPr/>
            <p:nvPr/>
          </p:nvCxnSpPr>
          <p:spPr>
            <a:xfrm rot="10800000">
              <a:off x="1488" y="2832"/>
              <a:ext cx="960" cy="672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09" name="Google Shape;309;p42"/>
          <p:cNvGrpSpPr/>
          <p:nvPr/>
        </p:nvGrpSpPr>
        <p:grpSpPr>
          <a:xfrm>
            <a:off x="3962400" y="4827587"/>
            <a:ext cx="5105400" cy="1600200"/>
            <a:chOff x="2400" y="3132"/>
            <a:chExt cx="3216" cy="1008"/>
          </a:xfrm>
        </p:grpSpPr>
        <p:sp>
          <p:nvSpPr>
            <p:cNvPr id="310" name="Google Shape;310;p42"/>
            <p:cNvSpPr txBox="1"/>
            <p:nvPr/>
          </p:nvSpPr>
          <p:spPr>
            <a:xfrm>
              <a:off x="2400" y="3683"/>
              <a:ext cx="3216" cy="45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message1() {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System.out.println("This is message1.");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cxnSp>
          <p:nvCxnSpPr>
            <p:cNvPr id="311" name="Google Shape;311;p42"/>
            <p:cNvCxnSpPr/>
            <p:nvPr/>
          </p:nvCxnSpPr>
          <p:spPr>
            <a:xfrm flipH="1">
              <a:off x="2732" y="3132"/>
              <a:ext cx="240" cy="720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2" name="Google Shape;312;p42"/>
            <p:cNvCxnSpPr/>
            <p:nvPr/>
          </p:nvCxnSpPr>
          <p:spPr>
            <a:xfrm flipH="1" rot="10800000">
              <a:off x="2492" y="3132"/>
              <a:ext cx="336" cy="912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13" name="Google Shape;313;p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Control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What is programming?</a:t>
            </a:r>
            <a:endParaRPr/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set of instructions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carried out by a computer.</a:t>
            </a:r>
            <a:endParaRPr/>
          </a:p>
          <a:p>
            <a: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execution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act of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carrying out the instructions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contained in a program.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language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systematic set of rules used to describe computations in a format that is editable by humans.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textbook teaches programming in a language named Java.</a:t>
            </a: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1329" r="0" t="811"/>
          <a:stretch/>
        </p:blipFill>
        <p:spPr>
          <a:xfrm>
            <a:off x="6477000" y="1524000"/>
            <a:ext cx="2120900" cy="1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to use methods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statements into a static method if: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statements are related structurally, and/or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statements are repeated.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should not create static methods for: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individual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blank lines. (Put blank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.)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Unrelated or weakly related statements.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(Consider splitting them into two smaller methods.)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Drawing complex figures with static methods</a:t>
            </a:r>
            <a:endParaRPr/>
          </a:p>
        </p:txBody>
      </p:sp>
      <p:sp>
        <p:nvSpPr>
          <p:cNvPr id="325" name="Google Shape;325;p44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methods question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to print these figures using methods.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STOP  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Development strategy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STOP  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2362200" y="1905000"/>
            <a:ext cx="6477000" cy="236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29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version (unstructured):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an empty program and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4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 the expected output into it, surrounding each line with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syntax.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4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it to verify the output.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version 1</a:t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Figures1 {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System.out.println("+--------+");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System.out.println("|  STOP  |");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System.out.println("+--------+");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Development strategy 2</a:t>
            </a:r>
            <a:endParaRPr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STOP  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</p:txBody>
      </p:sp>
      <p:sp>
        <p:nvSpPr>
          <p:cNvPr id="351" name="Google Shape;351;p48"/>
          <p:cNvSpPr txBox="1"/>
          <p:nvPr/>
        </p:nvSpPr>
        <p:spPr>
          <a:xfrm>
            <a:off x="2362200" y="1905000"/>
            <a:ext cx="6477000" cy="199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29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version (structured, with redundancy):</a:t>
            </a:r>
            <a:endParaRPr/>
          </a:p>
          <a:p>
            <a:pPr indent="-262571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440"/>
              <a:buFont typeface="Noto Sans Symbols"/>
              <a:buNone/>
            </a:pPr>
            <a:r>
              <a:t/>
            </a:r>
            <a:endParaRPr b="0" i="0" sz="8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Identify the structure of the output.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Divide the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into static methods based on this structure.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/>
          <p:nvPr/>
        </p:nvSpPr>
        <p:spPr>
          <a:xfrm>
            <a:off x="533400" y="5638800"/>
            <a:ext cx="1219200" cy="7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533400" y="4114800"/>
            <a:ext cx="1219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533400" y="2995612"/>
            <a:ext cx="12192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9"/>
          <p:cNvSpPr/>
          <p:nvPr/>
        </p:nvSpPr>
        <p:spPr>
          <a:xfrm>
            <a:off x="533400" y="1828800"/>
            <a:ext cx="12192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 structure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STOP  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</p:txBody>
      </p:sp>
      <p:sp>
        <p:nvSpPr>
          <p:cNvPr id="362" name="Google Shape;362;p49"/>
          <p:cNvSpPr txBox="1"/>
          <p:nvPr/>
        </p:nvSpPr>
        <p:spPr>
          <a:xfrm>
            <a:off x="2362200" y="1905000"/>
            <a:ext cx="6477000" cy="407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29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structure of the output: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"egg" figure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"teacup" figure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third "stop sign" figure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fourth "hat" figure</a:t>
            </a:r>
            <a:endParaRPr/>
          </a:p>
          <a:p>
            <a:pPr indent="-220661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structure can be represented by methods: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egg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teaCup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stopSign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version 2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Figures2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teaCup();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stopSign();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hat();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egg()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teaCup()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System.out.println("+--------+");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version 2, cont'd.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stopSign()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System.out.println("|  STOP  |");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hat()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System.out.println("+--------+");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Development strategy 3</a:t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STOP  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2362200" y="1905000"/>
            <a:ext cx="6477000" cy="199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29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Third version (structured, without redundancy):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Identify redundancy in the output, and create methods to eliminate as much as possible.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comments to the program.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Programming languages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influential ones:</a:t>
            </a:r>
            <a:endParaRPr/>
          </a:p>
          <a:p>
            <a:pPr indent="-222250" lvl="1" marL="625475" marR="0" rtl="0" algn="l">
              <a:lnSpc>
                <a:spcPct val="112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2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FORTRAN</a:t>
            </a:r>
            <a:endParaRPr/>
          </a:p>
          <a:p>
            <a:pPr indent="-174625" lvl="2" marL="9144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science / engineering</a:t>
            </a:r>
            <a:endParaRPr/>
          </a:p>
          <a:p>
            <a:pPr indent="-279400" lvl="1" marL="625475" marR="0" rtl="0" algn="l">
              <a:lnSpc>
                <a:spcPct val="112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COBOL</a:t>
            </a:r>
            <a:endParaRPr/>
          </a:p>
          <a:p>
            <a:pPr indent="-174625" lvl="2" marL="9144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business data</a:t>
            </a:r>
            <a:endParaRPr/>
          </a:p>
          <a:p>
            <a:pPr indent="-279400" lvl="1" marL="625475" marR="0" rtl="0" algn="l">
              <a:lnSpc>
                <a:spcPct val="112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LISP</a:t>
            </a:r>
            <a:endParaRPr/>
          </a:p>
          <a:p>
            <a:pPr indent="-174625" lvl="2" marL="9144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 and AI</a:t>
            </a:r>
            <a:endParaRPr/>
          </a:p>
          <a:p>
            <a:pPr indent="-279400" lvl="1" marL="625475" marR="0" rtl="0" algn="l">
              <a:lnSpc>
                <a:spcPct val="112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</a:t>
            </a:r>
            <a:endParaRPr/>
          </a:p>
          <a:p>
            <a:pPr indent="-174625" lvl="2" marL="9144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language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112" y="1295400"/>
            <a:ext cx="3824287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/>
          <p:nvPr/>
        </p:nvSpPr>
        <p:spPr>
          <a:xfrm>
            <a:off x="609600" y="6275387"/>
            <a:ext cx="1066800" cy="15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3"/>
          <p:cNvSpPr/>
          <p:nvPr/>
        </p:nvSpPr>
        <p:spPr>
          <a:xfrm>
            <a:off x="609600" y="3473450"/>
            <a:ext cx="1066800" cy="15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3"/>
          <p:cNvSpPr/>
          <p:nvPr/>
        </p:nvSpPr>
        <p:spPr>
          <a:xfrm>
            <a:off x="609600" y="4876800"/>
            <a:ext cx="1066800" cy="4572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3"/>
          <p:cNvSpPr/>
          <p:nvPr/>
        </p:nvSpPr>
        <p:spPr>
          <a:xfrm>
            <a:off x="609600" y="3016250"/>
            <a:ext cx="1066800" cy="4572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3"/>
          <p:cNvSpPr/>
          <p:nvPr/>
        </p:nvSpPr>
        <p:spPr>
          <a:xfrm>
            <a:off x="609600" y="2368550"/>
            <a:ext cx="1066800" cy="4572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3"/>
          <p:cNvSpPr/>
          <p:nvPr/>
        </p:nvSpPr>
        <p:spPr>
          <a:xfrm>
            <a:off x="609600" y="4038600"/>
            <a:ext cx="1066800" cy="6096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3"/>
          <p:cNvSpPr/>
          <p:nvPr/>
        </p:nvSpPr>
        <p:spPr>
          <a:xfrm>
            <a:off x="609600" y="5675312"/>
            <a:ext cx="1066800" cy="5905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3"/>
          <p:cNvSpPr/>
          <p:nvPr/>
        </p:nvSpPr>
        <p:spPr>
          <a:xfrm>
            <a:off x="609600" y="1758950"/>
            <a:ext cx="1066800" cy="6096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 redundancy</a:t>
            </a:r>
            <a:endParaRPr/>
          </a:p>
        </p:txBody>
      </p:sp>
      <p:sp>
        <p:nvSpPr>
          <p:cNvPr id="395" name="Google Shape;395;p53"/>
          <p:cNvSpPr txBox="1"/>
          <p:nvPr/>
        </p:nvSpPr>
        <p:spPr>
          <a:xfrm>
            <a:off x="2362200" y="2286000"/>
            <a:ext cx="6400800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29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redundancy in the output:</a:t>
            </a:r>
            <a:endParaRPr/>
          </a:p>
          <a:p>
            <a:pPr indent="-262571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44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egg top:	reused on stop sign, hat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egg bottom:	reused on teacup, stop sign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divider line:	used on teacup, hat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redundancy can be fixed by methods: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eggTop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eggBottom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endParaRPr/>
          </a:p>
        </p:txBody>
      </p:sp>
      <p:sp>
        <p:nvSpPr>
          <p:cNvPr id="396" name="Google Shape;396;p5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STOP  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       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\______/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______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       \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version 3</a:t>
            </a:r>
            <a:endParaRPr/>
          </a:p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Suzy Student, CSE 138, Spring 2094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several figures, with methods for structure and redundancy.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Figures3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teaCup();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stopSign();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hat();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the top half of an an egg figure.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eggTop()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 ______");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/      \\");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System.out.println("/        \\");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the bottom half of an egg figure.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eggBottom()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System.out.println("\\        /");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 \\______/");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a complete egg figure.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egg()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eggTop();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eggBottom();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version 3, cont'd.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a teacup figure.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teaCup()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eggBottom();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a stop sign figure.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stopSign()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eggTop();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System.out.println("|  STOP  |");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eggBottom();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a figure that looks sort of like a hat.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hat()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eggTop();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a line of dashes.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line() {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System.out.println("+--------+");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Some modern languages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procedural languages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programs are a series of commands</a:t>
            </a:r>
            <a:endParaRPr/>
          </a:p>
          <a:p>
            <a:pPr indent="-279400" lvl="1" marL="6254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Pascal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(1970):	designed for education</a:t>
            </a:r>
            <a:endParaRPr/>
          </a:p>
          <a:p>
            <a:pPr indent="-279400" lvl="1" marL="6254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(1972):	low-level operating systems and device drivers</a:t>
            </a:r>
            <a:endParaRPr/>
          </a:p>
          <a:p>
            <a:pPr indent="-234950" lvl="1" marL="625475" marR="0" rtl="0" algn="l">
              <a:lnSpc>
                <a:spcPct val="114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4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functional programming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functions map inputs to outputs</a:t>
            </a:r>
            <a:endParaRPr/>
          </a:p>
          <a:p>
            <a:pPr indent="-279400" lvl="1" marL="6254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(1958) /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(1975),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(1973),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Haskell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(1990)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4950" lvl="1" marL="625475" marR="0" rtl="0" algn="l">
              <a:lnSpc>
                <a:spcPct val="114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4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languages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programs use interacting "objects"</a:t>
            </a:r>
            <a:endParaRPr/>
          </a:p>
          <a:p>
            <a:pPr indent="-279400" lvl="1" marL="6254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Smalltalk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(1980): first major object-oriented language</a:t>
            </a:r>
            <a:endParaRPr/>
          </a:p>
          <a:p>
            <a:pPr indent="-279400" lvl="1" marL="6254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C++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(1985):	"object-oriented" improvements to C</a:t>
            </a:r>
            <a:endParaRPr/>
          </a:p>
          <a:p>
            <a:pPr indent="-174625" lvl="2" marL="914400" marR="0" rtl="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successful in industry; used to build major OSes such as Windows</a:t>
            </a:r>
            <a:endParaRPr/>
          </a:p>
          <a:p>
            <a:pPr indent="-279400" lvl="1" marL="625475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(1995):	designed for embedded systems, web apps/servers</a:t>
            </a:r>
            <a:endParaRPr/>
          </a:p>
          <a:p>
            <a:pPr indent="-174625" lvl="2" marL="914400" marR="0" rtl="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Runs on many platforms (Windows, Mac, Linux, cell phones...)</a:t>
            </a:r>
            <a:endParaRPr/>
          </a:p>
          <a:p>
            <a:pPr indent="-174625" lvl="2" marL="914400" marR="0" rtl="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language taught in this textbook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Java programs with 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Compile/run a program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source code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set of instructions in a program.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Translate a program from one language to another.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 code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Java compiler converts your code into a format named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 code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runs on many computer types.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 startAt="3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(execute) it.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messages printed to the user by a program.</a:t>
            </a: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458787" y="5059362"/>
            <a:ext cx="1646237" cy="1646237"/>
            <a:chOff x="79" y="3143"/>
            <a:chExt cx="1037" cy="1037"/>
          </a:xfrm>
        </p:grpSpPr>
        <p:sp>
          <p:nvSpPr>
            <p:cNvPr id="76" name="Google Shape;76;p11"/>
            <p:cNvSpPr txBox="1"/>
            <p:nvPr/>
          </p:nvSpPr>
          <p:spPr>
            <a:xfrm>
              <a:off x="79" y="3143"/>
              <a:ext cx="1037" cy="1037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 txBox="1"/>
            <p:nvPr/>
          </p:nvSpPr>
          <p:spPr>
            <a:xfrm>
              <a:off x="94" y="3173"/>
              <a:ext cx="1008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code</a:t>
              </a:r>
              <a:endParaRPr/>
            </a:p>
          </p:txBody>
        </p:sp>
        <p:pic>
          <p:nvPicPr>
            <p:cNvPr id="78" name="Google Shape;7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1"/>
          <p:cNvGrpSpPr/>
          <p:nvPr/>
        </p:nvGrpSpPr>
        <p:grpSpPr>
          <a:xfrm>
            <a:off x="2105025" y="5057775"/>
            <a:ext cx="3151187" cy="1646237"/>
            <a:chOff x="1326" y="3091"/>
            <a:chExt cx="1985" cy="1037"/>
          </a:xfrm>
        </p:grpSpPr>
        <p:pic>
          <p:nvPicPr>
            <p:cNvPr id="80" name="Google Shape;8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1"/>
            <p:cNvSpPr txBox="1"/>
            <p:nvPr/>
          </p:nvSpPr>
          <p:spPr>
            <a:xfrm>
              <a:off x="1469" y="3336"/>
              <a:ext cx="655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compile</a:t>
              </a:r>
              <a:endParaRPr/>
            </a:p>
          </p:txBody>
        </p:sp>
        <p:grpSp>
          <p:nvGrpSpPr>
            <p:cNvPr id="82" name="Google Shape;82;p11"/>
            <p:cNvGrpSpPr/>
            <p:nvPr/>
          </p:nvGrpSpPr>
          <p:grpSpPr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83" name="Google Shape;83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Google Shape;84;p11"/>
              <p:cNvSpPr txBox="1"/>
              <p:nvPr/>
            </p:nvSpPr>
            <p:spPr>
              <a:xfrm>
                <a:off x="2064" y="3143"/>
                <a:ext cx="1037" cy="103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 txBox="1"/>
              <p:nvPr/>
            </p:nvSpPr>
            <p:spPr>
              <a:xfrm>
                <a:off x="2176" y="3173"/>
                <a:ext cx="812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9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byte code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86" name="Google Shape;86;p11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noFill/>
            <a:ln cap="flat" cmpd="sng" w="9525">
              <a:solidFill>
                <a:srgbClr val="1D778D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87" name="Google Shape;87;p11"/>
          <p:cNvGrpSpPr/>
          <p:nvPr/>
        </p:nvGrpSpPr>
        <p:grpSpPr>
          <a:xfrm>
            <a:off x="5257800" y="5051425"/>
            <a:ext cx="3886200" cy="1235075"/>
            <a:chOff x="3312" y="3086"/>
            <a:chExt cx="2448" cy="778"/>
          </a:xfrm>
        </p:grpSpPr>
        <p:pic>
          <p:nvPicPr>
            <p:cNvPr id="88" name="Google Shape;8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1"/>
            <p:cNvSpPr txBox="1"/>
            <p:nvPr/>
          </p:nvSpPr>
          <p:spPr>
            <a:xfrm>
              <a:off x="3426" y="3336"/>
              <a:ext cx="350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run</a:t>
              </a:r>
              <a:endParaRPr/>
            </a:p>
          </p:txBody>
        </p:sp>
        <p:sp>
          <p:nvSpPr>
            <p:cNvPr id="90" name="Google Shape;90;p11"/>
            <p:cNvSpPr txBox="1"/>
            <p:nvPr/>
          </p:nvSpPr>
          <p:spPr>
            <a:xfrm>
              <a:off x="4718" y="3086"/>
              <a:ext cx="575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output</a:t>
              </a:r>
              <a:endParaRPr/>
            </a:p>
          </p:txBody>
        </p:sp>
        <p:pic>
          <p:nvPicPr>
            <p:cNvPr descr="hello.PNG" id="91" name="Google Shape;91;p11"/>
            <p:cNvPicPr preferRelativeResize="0"/>
            <p:nvPr/>
          </p:nvPicPr>
          <p:blipFill rotWithShape="1">
            <a:blip r:embed="rId7">
              <a:alphaModFix/>
            </a:blip>
            <a:srcRect b="0" l="0" r="13651" t="0"/>
            <a:stretch/>
          </p:blipFill>
          <p:spPr>
            <a:xfrm>
              <a:off x="4242" y="3336"/>
              <a:ext cx="1518" cy="5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11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noFill/>
            <a:ln cap="flat" cmpd="sng" w="9525">
              <a:solidFill>
                <a:srgbClr val="1D778D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Java program</a:t>
            </a:r>
            <a:endParaRPr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 {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System.out.println("Hello, world!");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System.out.println("This program produces");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System.out.println("four lines of output");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output: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program produces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four lines of output</a:t>
            </a:r>
            <a:endParaRPr/>
          </a:p>
          <a:p>
            <a:pPr indent="-793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console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Text box into which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program's output is printed.</a:t>
            </a: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4775200"/>
            <a:ext cx="32766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