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6858000" cx="9144000"/>
  <p:notesSz cx="6858000" cy="9144000"/>
  <p:embeddedFontLst>
    <p:embeddedFont>
      <p:font typeface="Tahoma"/>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996722-60B8-4583-945C-F0CB3C9029D1}">
  <a:tblStyle styleId="{7C996722-60B8-4583-945C-F0CB3C9029D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Tahoma-bold.fntdata"/><Relationship Id="rId83" Type="http://schemas.openxmlformats.org/officeDocument/2006/relationships/font" Target="fonts/Tahoma-regular.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8" name="Google Shape;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 name="Google Shape;8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 don't usually go through these in lecture; I tell them they are extra problems they can work on later)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Answers:</a:t>
            </a:r>
            <a:endParaRPr/>
          </a:p>
          <a:p>
            <a:pPr indent="0" lvl="0" marL="0" rtl="0" algn="l">
              <a:spcBef>
                <a:spcPts val="0"/>
              </a:spcBef>
              <a:spcAft>
                <a:spcPts val="0"/>
              </a:spcAft>
              <a:buSzPts val="1800"/>
              <a:buNone/>
            </a:pPr>
            <a:r>
              <a:rPr lang="en-US"/>
              <a:t>1</a:t>
            </a:r>
            <a:endParaRPr/>
          </a:p>
          <a:p>
            <a:pPr indent="0" lvl="0" marL="0" rtl="0" algn="l">
              <a:spcBef>
                <a:spcPts val="0"/>
              </a:spcBef>
              <a:spcAft>
                <a:spcPts val="0"/>
              </a:spcAft>
              <a:buSzPts val="1800"/>
              <a:buNone/>
            </a:pPr>
            <a:r>
              <a:rPr lang="en-US"/>
              <a:t>15</a:t>
            </a:r>
            <a:endParaRPr/>
          </a:p>
          <a:p>
            <a:pPr indent="0" lvl="0" marL="0" rtl="0" algn="l">
              <a:spcBef>
                <a:spcPts val="0"/>
              </a:spcBef>
              <a:spcAft>
                <a:spcPts val="0"/>
              </a:spcAft>
              <a:buSzPts val="1800"/>
              <a:buNone/>
            </a:pPr>
            <a:r>
              <a:rPr lang="en-US"/>
              <a:t>37</a:t>
            </a:r>
            <a:endParaRPr/>
          </a:p>
          <a:p>
            <a:pPr indent="0" lvl="0" marL="0" rtl="0" algn="l">
              <a:spcBef>
                <a:spcPts val="0"/>
              </a:spcBef>
              <a:spcAft>
                <a:spcPts val="0"/>
              </a:spcAft>
              <a:buSzPts val="1800"/>
              <a:buNone/>
            </a:pPr>
            <a:r>
              <a:rPr lang="en-US"/>
              <a:t>47</a:t>
            </a:r>
            <a:endParaRPr/>
          </a:p>
          <a:p>
            <a:pPr indent="0" lvl="0" marL="0" rtl="0" algn="l">
              <a:spcBef>
                <a:spcPts val="0"/>
              </a:spcBef>
              <a:spcAft>
                <a:spcPts val="0"/>
              </a:spcAft>
              <a:buSzPts val="1800"/>
              <a:buNone/>
            </a:pPr>
            <a:r>
              <a:rPr lang="en-US"/>
              <a:t>9</a:t>
            </a:r>
            <a:endParaRPr/>
          </a:p>
          <a:p>
            <a:pPr indent="0" lvl="0" marL="0" rtl="0" algn="l">
              <a:spcBef>
                <a:spcPts val="0"/>
              </a:spcBef>
              <a:spcAft>
                <a:spcPts val="0"/>
              </a:spcAft>
              <a:buSzPts val="1800"/>
              <a:buNone/>
            </a:pPr>
            <a:r>
              <a:rPr lang="en-US"/>
              <a:t>16</a:t>
            </a:r>
            <a:endParaRPr/>
          </a:p>
          <a:p>
            <a:pPr indent="0" lvl="0" marL="0" rtl="0" algn="l">
              <a:spcBef>
                <a:spcPts val="0"/>
              </a:spcBef>
              <a:spcAft>
                <a:spcPts val="0"/>
              </a:spcAft>
              <a:buSzPts val="1800"/>
              <a:buNone/>
            </a:pPr>
            <a:r>
              <a:rPr lang="en-US"/>
              <a:t>-8</a:t>
            </a:r>
            <a:endParaRPr/>
          </a:p>
          <a:p>
            <a:pPr indent="0" lvl="0" marL="0" rtl="0" algn="l">
              <a:spcBef>
                <a:spcPts val="0"/>
              </a:spcBef>
              <a:spcAft>
                <a:spcPts val="0"/>
              </a:spcAft>
              <a:buSzPts val="1800"/>
              <a:buNone/>
            </a:pPr>
            <a:r>
              <a:rPr lang="en-US"/>
              <a:t>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5" name="Google Shape;9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 name="Google Shape;9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Point out that it's odd for 42.0 to be considered a real number, but it 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8" name="Google Shape;10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 don't usually go through the expression on the right; I just show it very quickly and move 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1" name="Google Shape;12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4" name="Google Shape;134;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variable is also like the MS / MR buttons on a calculator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variables must be declared before they are used, just like methods</a:t>
            </a:r>
            <a:endParaRPr/>
          </a:p>
        </p:txBody>
      </p:sp>
      <p:sp>
        <p:nvSpPr>
          <p:cNvPr id="135" name="Google Shape;135;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 name="Google Shape;3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them, how might the computer store "hi" using binary digits?  (some kind of mapping; ASCII)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7" name="Google Shape;1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8" name="Google Shape;178;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x = x + 2;     increases the value stored in variable x by two.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8" name="Google Shape;21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5" name="Google Shape;225;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also related to book exercise 1.10 about printing 1000 copies of "All work and no play makes Jack a dull boy"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 name="Google Shape;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 name="Google Shape;4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We're basically going to manipulate letters and numbers.</a:t>
            </a:r>
            <a:endParaRPr/>
          </a:p>
          <a:p>
            <a:pPr indent="0" lvl="0" marL="0" rtl="0" algn="l">
              <a:spcBef>
                <a:spcPts val="0"/>
              </a:spcBef>
              <a:spcAft>
                <a:spcPts val="0"/>
              </a:spcAft>
              <a:buSzPts val="1800"/>
              <a:buNone/>
            </a:pPr>
            <a:r>
              <a:rPr lang="en-US"/>
              <a:t>We make the integer / real number distinction in English as well.  We don't ask, "How many do you weigh?" or, "How much sisters do you have?"</a:t>
            </a:r>
            <a:endParaRPr/>
          </a:p>
          <a:p>
            <a:pPr indent="0" lvl="0" marL="0" rtl="0" algn="l">
              <a:spcBef>
                <a:spcPts val="0"/>
              </a:spcBef>
              <a:spcAft>
                <a:spcPts val="0"/>
              </a:spcAft>
              <a:buSzPts val="1800"/>
              <a:buNone/>
            </a:pPr>
            <a:r>
              <a:rPr lang="en-US"/>
              <a:t>Part of the int/double split is related to how a computer processor crunches numbers.  A CPU does integer computations and a Floating Point Unit (FPU) does real number computations.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Why does Java separate int and double?  Why not use one combined type called number?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8" name="Google Shape;318;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How would we print a multiplication table?</a:t>
            </a:r>
            <a:endParaRPr/>
          </a:p>
          <a:p>
            <a:pPr indent="0" lvl="0" marL="0" rtl="0" algn="l">
              <a:spcBef>
                <a:spcPts val="0"/>
              </a:spcBef>
              <a:spcAft>
                <a:spcPts val="0"/>
              </a:spcAft>
              <a:buSzPts val="1800"/>
              <a:buNone/>
            </a:pPr>
            <a:r>
              <a:rPr lang="en-US"/>
              <a:t>try printing each of the following inside the inner loop:</a:t>
            </a:r>
            <a:endParaRPr/>
          </a:p>
          <a:p>
            <a:pPr indent="0" lvl="0" marL="0" rtl="0" algn="l">
              <a:spcBef>
                <a:spcPts val="0"/>
              </a:spcBef>
              <a:spcAft>
                <a:spcPts val="0"/>
              </a:spcAft>
              <a:buSzPts val="1800"/>
              <a:buNone/>
            </a:pPr>
            <a:r>
              <a:rPr lang="en-US"/>
              <a:t>System.out.print(i + " ");</a:t>
            </a:r>
            <a:endParaRPr/>
          </a:p>
          <a:p>
            <a:pPr indent="0" lvl="0" marL="0" rtl="0" algn="l">
              <a:spcBef>
                <a:spcPts val="0"/>
              </a:spcBef>
              <a:spcAft>
                <a:spcPts val="0"/>
              </a:spcAft>
              <a:buSzPts val="1800"/>
              <a:buNone/>
            </a:pPr>
            <a:r>
              <a:rPr lang="en-US"/>
              <a:t>System.out.print(j + " ");</a:t>
            </a:r>
            <a:endParaRPr/>
          </a:p>
          <a:p>
            <a:pPr indent="0" lvl="0" marL="0" rtl="0" algn="l">
              <a:spcBef>
                <a:spcPts val="0"/>
              </a:spcBef>
              <a:spcAft>
                <a:spcPts val="0"/>
              </a:spcAft>
              <a:buSzPts val="1800"/>
              <a:buNone/>
            </a:pPr>
            <a:r>
              <a:rPr lang="en-US"/>
              <a:t>System.out.print((i * j) + "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6" name="Google Shape;33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 name="Google Shape;337;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Both cases produce infinite loops.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6" name="Google Shape;406;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If you have time left over at this point (you probably won't), you could ask them how to make the loop print 12 lines instead of 5.  (leads in to constants in next lecture)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6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8" name="Google Shape;468;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3" name="Google Shape;483;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6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11" name="Google Shape;51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2" name="Google Shape;512;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7" name="Google Shape;6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 name="Google Shape;6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What is 8 % 20?  It's 8, but students often say 0.</a:t>
            </a:r>
            <a:endParaRPr/>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18" name="Google Shape;51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9" name="Google Shape;519;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7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5" name="Google Shape;52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6" name="Google Shape;526;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9" name="Google Shape;539;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7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 name="Google Shape;8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the students what 15 / 4 and 2 / 3 are, since the answers are non-obvious.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4" name="Shape 14"/>
        <p:cNvGrpSpPr/>
        <p:nvPr/>
      </p:nvGrpSpPr>
      <p:grpSpPr>
        <a:xfrm>
          <a:off x="0" y="0"/>
          <a:ext cx="0" cy="0"/>
          <a:chOff x="0" y="0"/>
          <a:chExt cx="0" cy="0"/>
        </a:xfrm>
      </p:grpSpPr>
      <p:sp>
        <p:nvSpPr>
          <p:cNvPr id="15" name="Google Shape;15;p2"/>
          <p:cNvSpPr/>
          <p:nvPr/>
        </p:nvSpPr>
        <p:spPr>
          <a:xfrm>
            <a:off x="0" y="0"/>
            <a:ext cx="9144000" cy="1390650"/>
          </a:xfrm>
          <a:prstGeom prst="roundRect">
            <a:avLst>
              <a:gd fmla="val 24" name="adj"/>
            </a:avLst>
          </a:prstGeom>
          <a:gradFill>
            <a:gsLst>
              <a:gs pos="0">
                <a:srgbClr val="244E72"/>
              </a:gs>
              <a:gs pos="100000">
                <a:srgbClr val="5A9FD4"/>
              </a:gs>
            </a:gsLst>
            <a:lin ang="45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2"/>
          <p:cNvSpPr txBox="1"/>
          <p:nvPr>
            <p:ph type="ctrTitle"/>
          </p:nvPr>
        </p:nvSpPr>
        <p:spPr>
          <a:xfrm>
            <a:off x="685800" y="1600200"/>
            <a:ext cx="7772400" cy="2286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0386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066800"/>
          </a:xfrm>
          <a:prstGeom prst="roundRect">
            <a:avLst>
              <a:gd fmla="val 24" name="adj"/>
            </a:avLst>
          </a:prstGeom>
          <a:gradFill>
            <a:gsLst>
              <a:gs pos="0">
                <a:srgbClr val="244E72"/>
              </a:gs>
              <a:gs pos="100000">
                <a:srgbClr val="5A9FD4"/>
              </a:gs>
            </a:gsLst>
            <a:lin ang="45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1pPr>
            <a:lvl2pPr lvl="1"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2pPr>
            <a:lvl3pPr lvl="2"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3pPr>
            <a:lvl4pPr lvl="3"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4pPr>
            <a:lvl5pPr lvl="4"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5pPr>
            <a:lvl6pPr lvl="5"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6pPr>
            <a:lvl7pPr lvl="6"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7pPr>
            <a:lvl8pPr lvl="7"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8pPr>
            <a:lvl9pPr lvl="8"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9pPr>
          </a:lstStyle>
          <a:p/>
        </p:txBody>
      </p:sp>
      <p:sp>
        <p:nvSpPr>
          <p:cNvPr id="12" name="Google Shape;12;p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1pPr>
            <a:lvl2pPr indent="-368300" lvl="1" marL="914400" marR="0" rtl="0" algn="l">
              <a:lnSpc>
                <a:spcPct val="100000"/>
              </a:lnSpc>
              <a:spcBef>
                <a:spcPts val="440"/>
              </a:spcBef>
              <a:spcAft>
                <a:spcPts val="0"/>
              </a:spcAft>
              <a:buClr>
                <a:schemeClr val="dk1"/>
              </a:buClr>
              <a:buSzPts val="2200"/>
              <a:buFont typeface="Tahoma"/>
              <a:buChar char="–"/>
              <a:defRPr b="0" i="0" sz="2200" u="none" cap="none" strike="noStrike">
                <a:solidFill>
                  <a:schemeClr val="dk1"/>
                </a:solidFill>
                <a:latin typeface="Tahoma"/>
                <a:ea typeface="Tahoma"/>
                <a:cs typeface="Tahoma"/>
                <a:sym typeface="Tahoma"/>
              </a:defRPr>
            </a:lvl2pPr>
            <a:lvl3pPr indent="-355600" lvl="2" marL="13716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3pPr>
            <a:lvl4pPr indent="-342900" lvl="3" marL="18288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4pPr>
            <a:lvl5pPr indent="-342900" lvl="4" marL="22860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5pPr>
            <a:lvl6pPr indent="-342900" lvl="5" marL="27432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6pPr>
            <a:lvl7pPr indent="-342900" lvl="6" marL="32004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7pPr>
            <a:lvl8pPr indent="-342900" lvl="7" marL="36576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8pPr>
            <a:lvl9pPr indent="-342900" lvl="8" marL="41148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nvSpPr>
        <p:spPr>
          <a:xfrm>
            <a:off x="82296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424242"/>
              </a:buClr>
              <a:buSzPts val="1200"/>
              <a:buFont typeface="Verdana"/>
              <a:buNone/>
            </a:pPr>
            <a:fld id="{00000000-1234-1234-1234-123412341234}" type="slidenum">
              <a:rPr b="0" i="0" lang="en-US" sz="1200" u="none">
                <a:solidFill>
                  <a:srgbClr val="424242"/>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5"/>
          <p:cNvSpPr txBox="1"/>
          <p:nvPr>
            <p:ph type="ctrTitle"/>
          </p:nvPr>
        </p:nvSpPr>
        <p:spPr>
          <a:xfrm>
            <a:off x="685800" y="1600200"/>
            <a:ext cx="7772400" cy="228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ahoma"/>
              <a:buNone/>
            </a:pPr>
            <a:r>
              <a:rPr b="1" i="0" lang="en-US" sz="4400" u="none">
                <a:solidFill>
                  <a:schemeClr val="dk1"/>
                </a:solidFill>
                <a:latin typeface="Tahoma"/>
                <a:ea typeface="Tahoma"/>
                <a:cs typeface="Tahoma"/>
                <a:sym typeface="Tahoma"/>
              </a:rPr>
              <a:t>Building Java Programs</a:t>
            </a:r>
            <a:br>
              <a:rPr b="1" i="0" lang="en-US" sz="4400" u="none">
                <a:solidFill>
                  <a:schemeClr val="dk1"/>
                </a:solidFill>
                <a:latin typeface="Tahoma"/>
                <a:ea typeface="Tahoma"/>
                <a:cs typeface="Tahoma"/>
                <a:sym typeface="Tahoma"/>
              </a:rPr>
            </a:br>
            <a:r>
              <a:rPr b="1" i="0" lang="en-US" sz="4400" u="none">
                <a:solidFill>
                  <a:schemeClr val="dk1"/>
                </a:solidFill>
                <a:latin typeface="Tahoma"/>
                <a:ea typeface="Tahoma"/>
                <a:cs typeface="Tahoma"/>
                <a:sym typeface="Tahoma"/>
              </a:rPr>
              <a:t>Chapter 2</a:t>
            </a:r>
            <a:endParaRPr/>
          </a:p>
        </p:txBody>
      </p:sp>
      <p:sp>
        <p:nvSpPr>
          <p:cNvPr id="33" name="Google Shape;33;p5"/>
          <p:cNvSpPr txBox="1"/>
          <p:nvPr>
            <p:ph idx="1" type="subTitle"/>
          </p:nvPr>
        </p:nvSpPr>
        <p:spPr>
          <a:xfrm>
            <a:off x="1371600" y="40386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Primitive Data and Definite Loops</a:t>
            </a:r>
            <a:endParaRPr/>
          </a:p>
          <a:p>
            <a:pPr indent="0" lvl="0" marL="0" rtl="0" algn="ctr">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0" lvl="0" marL="0" rtl="0" algn="ctr">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0" lvl="0" marL="0" rtl="0" algn="ctr">
              <a:lnSpc>
                <a:spcPct val="100000"/>
              </a:lnSpc>
              <a:spcBef>
                <a:spcPts val="24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Copyright (c) Pearson 2013.</a:t>
            </a:r>
            <a:br>
              <a:rPr b="0" i="0" lang="en-US" sz="1200" u="none">
                <a:solidFill>
                  <a:schemeClr val="dk1"/>
                </a:solidFill>
                <a:latin typeface="Tahoma"/>
                <a:ea typeface="Tahoma"/>
                <a:cs typeface="Tahoma"/>
                <a:sym typeface="Tahoma"/>
              </a:rPr>
            </a:br>
            <a:r>
              <a:rPr b="0" i="0" lang="en-US" sz="1200" u="none">
                <a:solidFill>
                  <a:schemeClr val="dk1"/>
                </a:solidFill>
                <a:latin typeface="Tahoma"/>
                <a:ea typeface="Tahoma"/>
                <a:cs typeface="Tahoma"/>
                <a:sym typeface="Tahoma"/>
              </a:rPr>
              <a:t>All rights reserved.</a:t>
            </a:r>
            <a:endParaRPr/>
          </a:p>
          <a:p>
            <a:pPr indent="-155575" lvl="0" marL="231775" rtl="0" algn="l">
              <a:lnSpc>
                <a:spcPct val="10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Precedence questions</a:t>
            </a:r>
            <a:endParaRPr/>
          </a:p>
        </p:txBody>
      </p:sp>
      <p:sp>
        <p:nvSpPr>
          <p:cNvPr id="92" name="Google Shape;92;p14"/>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What values result from the following expressions?</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9 / 5</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695 % 20</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7 + 6 * 5</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7 * 6 + 5</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248 % 100 / 5</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6 * 3 - 9 / 4</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(5 - 7) * 4</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6 + (18 % (17 - 12))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5"/>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Real numbers (type </a:t>
            </a:r>
            <a:r>
              <a:rPr b="1" i="0" lang="en-US" sz="4400" u="none" cap="none" strike="noStrike">
                <a:solidFill>
                  <a:schemeClr val="lt1"/>
                </a:solidFill>
                <a:latin typeface="Courier New"/>
                <a:ea typeface="Courier New"/>
                <a:cs typeface="Courier New"/>
                <a:sym typeface="Courier New"/>
              </a:rPr>
              <a:t>double</a:t>
            </a:r>
            <a:r>
              <a:rPr b="1" i="0" lang="en-US" sz="4400" u="none" cap="none" strike="noStrike">
                <a:solidFill>
                  <a:schemeClr val="lt1"/>
                </a:solidFill>
                <a:latin typeface="Tahoma"/>
                <a:ea typeface="Tahoma"/>
                <a:cs typeface="Tahoma"/>
                <a:sym typeface="Tahoma"/>
              </a:rPr>
              <a:t>)</a:t>
            </a:r>
            <a:endParaRPr/>
          </a:p>
        </p:txBody>
      </p:sp>
      <p:sp>
        <p:nvSpPr>
          <p:cNvPr id="99" name="Google Shape;99;p15"/>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Examples:   </a:t>
            </a:r>
            <a:r>
              <a:rPr b="0" i="0" lang="en-US" sz="2400" u="none" cap="none" strike="noStrike">
                <a:solidFill>
                  <a:schemeClr val="dk1"/>
                </a:solidFill>
                <a:latin typeface="Courier New"/>
                <a:ea typeface="Courier New"/>
                <a:cs typeface="Courier New"/>
                <a:sym typeface="Courier New"/>
              </a:rPr>
              <a:t>6.022</a:t>
            </a:r>
            <a:r>
              <a:rPr b="0" i="0" lang="en-US" sz="2400" u="none" cap="none" strike="noStrike">
                <a:solidFill>
                  <a:schemeClr val="dk1"/>
                </a:solidFill>
                <a:latin typeface="Tahoma"/>
                <a:ea typeface="Tahoma"/>
                <a:cs typeface="Tahoma"/>
                <a:sym typeface="Tahoma"/>
              </a:rPr>
              <a:t> ,   </a:t>
            </a:r>
            <a:r>
              <a:rPr b="0" i="0" lang="en-US" sz="2400" u="none" cap="none" strike="noStrike">
                <a:solidFill>
                  <a:schemeClr val="dk1"/>
                </a:solidFill>
                <a:latin typeface="Courier New"/>
                <a:ea typeface="Courier New"/>
                <a:cs typeface="Courier New"/>
                <a:sym typeface="Courier New"/>
              </a:rPr>
              <a:t>-42.0</a:t>
            </a:r>
            <a:r>
              <a:rPr b="0" i="0" lang="en-US" sz="2400" u="none" cap="none" strike="noStrike">
                <a:solidFill>
                  <a:schemeClr val="dk1"/>
                </a:solidFill>
                <a:latin typeface="Tahoma"/>
                <a:ea typeface="Tahoma"/>
                <a:cs typeface="Tahoma"/>
                <a:sym typeface="Tahoma"/>
              </a:rPr>
              <a:t> ,   </a:t>
            </a:r>
            <a:r>
              <a:rPr b="0" i="0" lang="en-US" sz="2400" u="none" cap="none" strike="noStrike">
                <a:solidFill>
                  <a:schemeClr val="dk1"/>
                </a:solidFill>
                <a:latin typeface="Courier New"/>
                <a:ea typeface="Courier New"/>
                <a:cs typeface="Courier New"/>
                <a:sym typeface="Courier New"/>
              </a:rPr>
              <a:t>2.143e17</a:t>
            </a:r>
            <a:endParaRPr/>
          </a:p>
          <a:p>
            <a:pPr indent="-18891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Placing </a:t>
            </a:r>
            <a:r>
              <a:rPr b="0" i="0" lang="en-US" sz="2200" u="none" cap="none" strike="noStrike">
                <a:solidFill>
                  <a:schemeClr val="dk1"/>
                </a:solidFill>
                <a:latin typeface="Courier New"/>
                <a:ea typeface="Courier New"/>
                <a:cs typeface="Courier New"/>
                <a:sym typeface="Courier New"/>
              </a:rPr>
              <a:t>.0</a:t>
            </a:r>
            <a:r>
              <a:rPr b="0" i="0" lang="en-US" sz="2200" u="none" cap="none" strike="noStrike">
                <a:solidFill>
                  <a:schemeClr val="dk1"/>
                </a:solidFill>
                <a:latin typeface="Tahoma"/>
                <a:ea typeface="Tahoma"/>
                <a:cs typeface="Tahoma"/>
                <a:sym typeface="Tahoma"/>
              </a:rPr>
              <a:t> or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after an integer makes it a </a:t>
            </a:r>
            <a:r>
              <a:rPr b="0" i="0" lang="en-US" sz="2200" u="none" cap="none" strike="noStrike">
                <a:solidFill>
                  <a:schemeClr val="dk1"/>
                </a:solidFill>
                <a:latin typeface="Courier New"/>
                <a:ea typeface="Courier New"/>
                <a:cs typeface="Courier New"/>
                <a:sym typeface="Courier New"/>
              </a:rPr>
              <a:t>double</a:t>
            </a:r>
            <a:r>
              <a:rPr b="0" i="0" lang="en-US" sz="2200" u="none" cap="none" strike="noStrike">
                <a:solidFill>
                  <a:schemeClr val="dk1"/>
                </a:solidFill>
                <a:latin typeface="Tahoma"/>
                <a:ea typeface="Tahoma"/>
                <a:cs typeface="Tahoma"/>
                <a:sym typeface="Tahoma"/>
              </a:rPr>
              <a:t>.</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operators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all still work with </a:t>
            </a:r>
            <a:r>
              <a:rPr b="0" i="0" lang="en-US" sz="2400" u="none" cap="none" strike="noStrike">
                <a:solidFill>
                  <a:schemeClr val="dk1"/>
                </a:solidFill>
                <a:latin typeface="Courier New"/>
                <a:ea typeface="Courier New"/>
                <a:cs typeface="Courier New"/>
                <a:sym typeface="Courier New"/>
              </a:rPr>
              <a:t>double</a:t>
            </a:r>
            <a:r>
              <a:rPr b="0" i="0" lang="en-US" sz="2400" u="none" cap="none" strike="noStrike">
                <a:solidFill>
                  <a:schemeClr val="dk1"/>
                </a:solidFill>
                <a:latin typeface="Tahoma"/>
                <a:ea typeface="Tahoma"/>
                <a:cs typeface="Tahoma"/>
                <a:sym typeface="Tahoma"/>
              </a:rPr>
              <a:t>.</a:t>
            </a:r>
            <a:endParaRPr/>
          </a:p>
          <a:p>
            <a:pPr indent="-18891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produces an exact answer:  </a:t>
            </a:r>
            <a:r>
              <a:rPr b="0" i="0" lang="en-US" sz="2200" u="none" cap="none" strike="noStrike">
                <a:solidFill>
                  <a:schemeClr val="dk1"/>
                </a:solidFill>
                <a:latin typeface="Courier New"/>
                <a:ea typeface="Courier New"/>
                <a:cs typeface="Courier New"/>
                <a:sym typeface="Courier New"/>
              </a:rPr>
              <a:t>15.0 / 2.0</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7.5</a:t>
            </a:r>
            <a:endParaRPr b="0" i="0" sz="2200" u="none" cap="none" strike="noStrike">
              <a:solidFill>
                <a:schemeClr val="dk1"/>
              </a:solidFill>
              <a:latin typeface="Tahoma"/>
              <a:ea typeface="Tahoma"/>
              <a:cs typeface="Tahoma"/>
              <a:sym typeface="Tahoma"/>
            </a:endParaRPr>
          </a:p>
          <a:p>
            <a:pPr indent="-171450" lvl="2" marL="1143000"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Precedence is the same: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before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before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6"/>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Real number example</a:t>
            </a:r>
            <a:endParaRPr/>
          </a:p>
        </p:txBody>
      </p:sp>
      <p:sp>
        <p:nvSpPr>
          <p:cNvPr id="105" name="Google Shape;105;p16"/>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lt1"/>
              </a:buClr>
              <a:buSzPts val="2500"/>
              <a:buFont typeface="Courier New"/>
              <a:buChar char="•"/>
            </a:pPr>
            <a:r>
              <a:rPr b="0" i="0" lang="en-US" sz="2500" u="none" cap="none" strike="noStrike">
                <a:solidFill>
                  <a:schemeClr val="dk1"/>
                </a:solidFill>
                <a:latin typeface="Courier New"/>
                <a:ea typeface="Courier New"/>
                <a:cs typeface="Courier New"/>
                <a:sym typeface="Courier New"/>
              </a:rPr>
              <a:t>2.0 * 2.4 + 2.25 * 4.0 / 2.0</a:t>
            </a:r>
            <a:endParaRPr/>
          </a:p>
          <a:p>
            <a:pPr indent="-273050" lvl="0" marL="273050" marR="0" rtl="0" algn="l">
              <a:lnSpc>
                <a:spcPct val="9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\___/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a:t>
            </a:r>
            <a:r>
              <a:rPr b="1" i="0" lang="en-US" sz="2500" u="none" cap="none" strike="noStrike">
                <a:solidFill>
                  <a:srgbClr val="800000"/>
                </a:solidFill>
                <a:latin typeface="Courier New"/>
                <a:ea typeface="Courier New"/>
                <a:cs typeface="Courier New"/>
                <a:sym typeface="Courier New"/>
              </a:rPr>
              <a:t>4.8</a:t>
            </a:r>
            <a:r>
              <a:rPr b="0" i="0" lang="en-US" sz="2500" u="none" cap="none" strike="noStrike">
                <a:solidFill>
                  <a:schemeClr val="dk1"/>
                </a:solidFill>
                <a:latin typeface="Courier New"/>
                <a:ea typeface="Courier New"/>
                <a:cs typeface="Courier New"/>
                <a:sym typeface="Courier New"/>
              </a:rPr>
              <a:t>    + 2.25 * 4.0 / 2.0</a:t>
            </a:r>
            <a:endParaRPr/>
          </a:p>
          <a:p>
            <a:pPr indent="-273050" lvl="0" marL="273050" marR="0" rtl="0" algn="l">
              <a:lnSpc>
                <a:spcPct val="9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\___/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4.8    +    </a:t>
            </a:r>
            <a:r>
              <a:rPr b="1" i="0" lang="en-US" sz="2500" u="none" cap="none" strike="noStrike">
                <a:solidFill>
                  <a:srgbClr val="800000"/>
                </a:solidFill>
                <a:latin typeface="Courier New"/>
                <a:ea typeface="Courier New"/>
                <a:cs typeface="Courier New"/>
                <a:sym typeface="Courier New"/>
              </a:rPr>
              <a:t>9.0</a:t>
            </a:r>
            <a:r>
              <a:rPr b="0" i="0" lang="en-US" sz="2500" u="none" cap="none" strike="noStrike">
                <a:solidFill>
                  <a:schemeClr val="dk1"/>
                </a:solidFill>
                <a:latin typeface="Courier New"/>
                <a:ea typeface="Courier New"/>
                <a:cs typeface="Courier New"/>
                <a:sym typeface="Courier New"/>
              </a:rPr>
              <a:t>   / 2.0</a:t>
            </a:r>
            <a:endParaRPr/>
          </a:p>
          <a:p>
            <a:pPr indent="-273050" lvl="0" marL="273050" marR="0" rtl="0" algn="l">
              <a:lnSpc>
                <a:spcPct val="9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\_____/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4.8    +        </a:t>
            </a:r>
            <a:r>
              <a:rPr b="1" i="0" lang="en-US" sz="2500" u="none" cap="none" strike="noStrike">
                <a:solidFill>
                  <a:srgbClr val="800000"/>
                </a:solidFill>
                <a:latin typeface="Courier New"/>
                <a:ea typeface="Courier New"/>
                <a:cs typeface="Courier New"/>
                <a:sym typeface="Courier New"/>
              </a:rPr>
              <a:t>4.5</a:t>
            </a:r>
            <a:endParaRPr/>
          </a:p>
          <a:p>
            <a:pPr indent="-273050" lvl="0" marL="273050" marR="0" rtl="0" algn="l">
              <a:lnSpc>
                <a:spcPct val="9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\____________/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a:t>
            </a:r>
            <a:r>
              <a:rPr b="1" i="0" lang="en-US" sz="2500" u="none" cap="none" strike="noStrike">
                <a:solidFill>
                  <a:srgbClr val="800000"/>
                </a:solidFill>
                <a:latin typeface="Courier New"/>
                <a:ea typeface="Courier New"/>
                <a:cs typeface="Courier New"/>
                <a:sym typeface="Courier New"/>
              </a:rPr>
              <a:t>9.3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Mixing types</a:t>
            </a:r>
            <a:endParaRPr/>
          </a:p>
        </p:txBody>
      </p:sp>
      <p:sp>
        <p:nvSpPr>
          <p:cNvPr id="111" name="Google Shape;111;p17"/>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a:t>
            </a:r>
            <a:r>
              <a:rPr b="0" i="0" lang="en-US" sz="2400" u="none" cap="none" strike="noStrike">
                <a:solidFill>
                  <a:schemeClr val="dk1"/>
                </a:solidFill>
                <a:latin typeface="Courier New"/>
                <a:ea typeface="Courier New"/>
                <a:cs typeface="Courier New"/>
                <a:sym typeface="Courier New"/>
              </a:rPr>
              <a:t>int</a:t>
            </a:r>
            <a:r>
              <a:rPr b="0" i="0" lang="en-US" sz="2400" u="none" cap="none" strike="noStrike">
                <a:solidFill>
                  <a:schemeClr val="dk1"/>
                </a:solidFill>
                <a:latin typeface="Tahoma"/>
                <a:ea typeface="Tahoma"/>
                <a:cs typeface="Tahoma"/>
                <a:sym typeface="Tahoma"/>
              </a:rPr>
              <a:t> and </a:t>
            </a:r>
            <a:r>
              <a:rPr b="0" i="0" lang="en-US" sz="2400" u="none" cap="none" strike="noStrike">
                <a:solidFill>
                  <a:schemeClr val="dk1"/>
                </a:solidFill>
                <a:latin typeface="Courier New"/>
                <a:ea typeface="Courier New"/>
                <a:cs typeface="Courier New"/>
                <a:sym typeface="Courier New"/>
              </a:rPr>
              <a:t>double</a:t>
            </a:r>
            <a:r>
              <a:rPr b="0" i="0" lang="en-US" sz="2400" u="none" cap="none" strike="noStrike">
                <a:solidFill>
                  <a:schemeClr val="dk1"/>
                </a:solidFill>
                <a:latin typeface="Tahoma"/>
                <a:ea typeface="Tahoma"/>
                <a:cs typeface="Tahoma"/>
                <a:sym typeface="Tahoma"/>
              </a:rPr>
              <a:t> are mixed, the result is a </a:t>
            </a:r>
            <a:r>
              <a:rPr b="0" i="0" lang="en-US" sz="2400" u="none" cap="none" strike="noStrike">
                <a:solidFill>
                  <a:schemeClr val="dk1"/>
                </a:solidFill>
                <a:latin typeface="Courier New"/>
                <a:ea typeface="Courier New"/>
                <a:cs typeface="Courier New"/>
                <a:sym typeface="Courier New"/>
              </a:rPr>
              <a:t>double</a:t>
            </a:r>
            <a:r>
              <a:rPr b="0" i="0" lang="en-US" sz="2400" u="none" cap="none" strike="noStrike">
                <a:solidFill>
                  <a:schemeClr val="dk1"/>
                </a:solidFill>
                <a:latin typeface="Tahoma"/>
                <a:ea typeface="Tahoma"/>
                <a:cs typeface="Tahoma"/>
                <a:sym typeface="Tahoma"/>
              </a:rPr>
              <a:t>.</a:t>
            </a:r>
            <a:endParaRPr/>
          </a:p>
          <a:p>
            <a:pPr indent="-279400" lvl="1" marL="625475"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4.2 * 3</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12.6</a:t>
            </a:r>
            <a:endParaRPr/>
          </a:p>
          <a:p>
            <a:pPr indent="-222250" lvl="1" marL="625475"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conversion is per-operator, affecting only its operands.</a:t>
            </a:r>
            <a:endParaRPr b="0" i="0" sz="2200" u="none" cap="none" strike="noStrike">
              <a:solidFill>
                <a:schemeClr val="dk1"/>
              </a:solidFill>
              <a:latin typeface="Courier New"/>
              <a:ea typeface="Courier New"/>
              <a:cs typeface="Courier New"/>
              <a:sym typeface="Courier New"/>
            </a:endParaRPr>
          </a:p>
          <a:p>
            <a:pPr indent="-222250" lvl="1" marL="625475" marR="0" rtl="0" algn="l">
              <a:lnSpc>
                <a:spcPct val="75000"/>
              </a:lnSpc>
              <a:spcBef>
                <a:spcPts val="180"/>
              </a:spcBef>
              <a:spcAft>
                <a:spcPts val="0"/>
              </a:spcAft>
              <a:buClr>
                <a:schemeClr val="lt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75000"/>
              </a:lnSpc>
              <a:spcBef>
                <a:spcPts val="400"/>
              </a:spcBef>
              <a:spcAft>
                <a:spcPts val="0"/>
              </a:spcAft>
              <a:buClr>
                <a:schemeClr val="lt1"/>
              </a:buClr>
              <a:buSzPts val="2000"/>
              <a:buFont typeface="Courier New"/>
              <a:buChar char="–"/>
            </a:pPr>
            <a:r>
              <a:rPr b="0" i="0" lang="en-US" sz="2000" u="none" cap="none" strike="noStrike">
                <a:solidFill>
                  <a:schemeClr val="dk1"/>
                </a:solidFill>
                <a:latin typeface="Courier New"/>
                <a:ea typeface="Courier New"/>
                <a:cs typeface="Courier New"/>
                <a:sym typeface="Courier New"/>
              </a:rPr>
              <a:t>7 / 3 * 1.2 + 3 / 2</a:t>
            </a:r>
            <a:endParaRPr/>
          </a:p>
          <a:p>
            <a:pPr indent="-279400" lvl="1" marL="625475" marR="0" rtl="0" algn="l">
              <a:lnSpc>
                <a:spcPct val="75000"/>
              </a:lnSpc>
              <a:spcBef>
                <a:spcPts val="400"/>
              </a:spcBef>
              <a:spcAft>
                <a:spcPts val="0"/>
              </a:spcAft>
              <a:buClr>
                <a:schemeClr val="lt1"/>
              </a:buClr>
              <a:buSzPts val="2000"/>
              <a:buFont typeface="Courier New"/>
              <a:buChar char="–"/>
            </a:pPr>
            <a:r>
              <a:rPr b="0" i="0" lang="en-US" sz="2000" u="none" cap="none" strike="noStrike">
                <a:solidFill>
                  <a:srgbClr val="808080"/>
                </a:solidFill>
                <a:latin typeface="Courier New"/>
                <a:ea typeface="Courier New"/>
                <a:cs typeface="Courier New"/>
                <a:sym typeface="Courier New"/>
              </a:rPr>
              <a:t> \_/</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rgbClr val="808080"/>
                </a:solidFill>
                <a:latin typeface="Courier New"/>
                <a:ea typeface="Courier New"/>
                <a:cs typeface="Courier New"/>
                <a:sym typeface="Courier New"/>
              </a:rPr>
              <a:t>  |</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800000"/>
                </a:solidFill>
                <a:latin typeface="Courier New"/>
                <a:ea typeface="Courier New"/>
                <a:cs typeface="Courier New"/>
                <a:sym typeface="Courier New"/>
              </a:rPr>
              <a:t>2</a:t>
            </a:r>
            <a:r>
              <a:rPr b="0" i="0" lang="en-US" sz="2000" u="none" cap="none" strike="noStrike">
                <a:solidFill>
                  <a:schemeClr val="dk1"/>
                </a:solidFill>
                <a:latin typeface="Courier New"/>
                <a:ea typeface="Courier New"/>
                <a:cs typeface="Courier New"/>
                <a:sym typeface="Courier New"/>
              </a:rPr>
              <a:t>   * 1.2 + 3 / 2</a:t>
            </a:r>
            <a:endParaRPr/>
          </a:p>
          <a:p>
            <a:pPr indent="-279400" lvl="1" marL="625475" marR="0" rtl="0" algn="l">
              <a:lnSpc>
                <a:spcPct val="75000"/>
              </a:lnSpc>
              <a:spcBef>
                <a:spcPts val="400"/>
              </a:spcBef>
              <a:spcAft>
                <a:spcPts val="0"/>
              </a:spcAft>
              <a:buClr>
                <a:schemeClr val="lt1"/>
              </a:buClr>
              <a:buSzPts val="2000"/>
              <a:buFont typeface="Courier New"/>
              <a:buChar char="–"/>
            </a:pPr>
            <a:r>
              <a:rPr b="0" i="0" lang="en-US" sz="2000" u="none" cap="none" strike="noStrike">
                <a:solidFill>
                  <a:srgbClr val="808080"/>
                </a:solidFill>
                <a:latin typeface="Courier New"/>
                <a:ea typeface="Courier New"/>
                <a:cs typeface="Courier New"/>
                <a:sym typeface="Courier New"/>
              </a:rPr>
              <a:t>   \___/</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rgbClr val="808080"/>
                </a:solidFill>
                <a:latin typeface="Courier New"/>
                <a:ea typeface="Courier New"/>
                <a:cs typeface="Courier New"/>
                <a:sym typeface="Courier New"/>
              </a:rPr>
              <a:t>     |</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800000"/>
                </a:solidFill>
                <a:latin typeface="Courier New"/>
                <a:ea typeface="Courier New"/>
                <a:cs typeface="Courier New"/>
                <a:sym typeface="Courier New"/>
              </a:rPr>
              <a:t>2.4</a:t>
            </a:r>
            <a:r>
              <a:rPr b="0" i="0" lang="en-US" sz="2000" u="none" cap="none" strike="noStrike">
                <a:solidFill>
                  <a:schemeClr val="dk1"/>
                </a:solidFill>
                <a:latin typeface="Courier New"/>
                <a:ea typeface="Courier New"/>
                <a:cs typeface="Courier New"/>
                <a:sym typeface="Courier New"/>
              </a:rPr>
              <a:t>     + </a:t>
            </a:r>
            <a:r>
              <a:rPr b="1" i="0" lang="en-US" sz="2000" u="none" cap="none" strike="noStrike">
                <a:solidFill>
                  <a:schemeClr val="dk1"/>
                </a:solidFill>
                <a:latin typeface="Courier New"/>
                <a:ea typeface="Courier New"/>
                <a:cs typeface="Courier New"/>
                <a:sym typeface="Courier New"/>
              </a:rPr>
              <a:t>3 / 2</a:t>
            </a:r>
            <a:endParaRPr/>
          </a:p>
          <a:p>
            <a:pPr indent="-279400" lvl="1" marL="625475" marR="0" rtl="0" algn="l">
              <a:lnSpc>
                <a:spcPct val="75000"/>
              </a:lnSpc>
              <a:spcBef>
                <a:spcPts val="400"/>
              </a:spcBef>
              <a:spcAft>
                <a:spcPts val="0"/>
              </a:spcAft>
              <a:buClr>
                <a:schemeClr val="lt1"/>
              </a:buClr>
              <a:buSzPts val="2000"/>
              <a:buFont typeface="Courier New"/>
              <a:buChar char="–"/>
            </a:pPr>
            <a:r>
              <a:rPr b="0" i="0" lang="en-US" sz="2000" u="none" cap="none" strike="noStrike">
                <a:solidFill>
                  <a:srgbClr val="808080"/>
                </a:solidFill>
                <a:latin typeface="Courier New"/>
                <a:ea typeface="Courier New"/>
                <a:cs typeface="Courier New"/>
                <a:sym typeface="Courier New"/>
              </a:rPr>
              <a:t>               \_/</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rgbClr val="808080"/>
                </a:solidFill>
                <a:latin typeface="Courier New"/>
                <a:ea typeface="Courier New"/>
                <a:cs typeface="Courier New"/>
                <a:sym typeface="Courier New"/>
              </a:rPr>
              <a:t>                |</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2.4     +   </a:t>
            </a:r>
            <a:r>
              <a:rPr b="1" i="0" lang="en-US" sz="2000" u="none" cap="none" strike="noStrike">
                <a:solidFill>
                  <a:srgbClr val="800000"/>
                </a:solidFill>
                <a:latin typeface="Courier New"/>
                <a:ea typeface="Courier New"/>
                <a:cs typeface="Courier New"/>
                <a:sym typeface="Courier New"/>
              </a:rPr>
              <a:t>1</a:t>
            </a:r>
            <a:endParaRPr/>
          </a:p>
          <a:p>
            <a:pPr indent="-279400" lvl="1" marL="625475" marR="0" rtl="0" algn="l">
              <a:lnSpc>
                <a:spcPct val="75000"/>
              </a:lnSpc>
              <a:spcBef>
                <a:spcPts val="400"/>
              </a:spcBef>
              <a:spcAft>
                <a:spcPts val="0"/>
              </a:spcAft>
              <a:buClr>
                <a:schemeClr val="lt1"/>
              </a:buClr>
              <a:buSzPts val="2000"/>
              <a:buFont typeface="Courier New"/>
              <a:buChar char="–"/>
            </a:pPr>
            <a:r>
              <a:rPr b="0" i="0" lang="en-US" sz="2000" u="none" cap="none" strike="noStrike">
                <a:solidFill>
                  <a:srgbClr val="808080"/>
                </a:solidFill>
                <a:latin typeface="Courier New"/>
                <a:ea typeface="Courier New"/>
                <a:cs typeface="Courier New"/>
                <a:sym typeface="Courier New"/>
              </a:rPr>
              <a:t>      \________/</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rgbClr val="808080"/>
                </a:solidFill>
                <a:latin typeface="Courier New"/>
                <a:ea typeface="Courier New"/>
                <a:cs typeface="Courier New"/>
                <a:sym typeface="Courier New"/>
              </a:rPr>
              <a:t>          | </a:t>
            </a:r>
            <a:br>
              <a:rPr b="0" i="0" lang="en-US" sz="2000" u="none" cap="none" strike="noStrike">
                <a:solidFill>
                  <a:srgbClr val="808080"/>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800000"/>
                </a:solidFill>
                <a:latin typeface="Courier New"/>
                <a:ea typeface="Courier New"/>
                <a:cs typeface="Courier New"/>
                <a:sym typeface="Courier New"/>
              </a:rPr>
              <a:t>3.4</a:t>
            </a:r>
            <a:br>
              <a:rPr b="1" i="0" lang="en-US" sz="2000" u="none" cap="none" strike="noStrike">
                <a:solidFill>
                  <a:srgbClr val="800000"/>
                </a:solidFill>
                <a:latin typeface="Courier New"/>
                <a:ea typeface="Courier New"/>
                <a:cs typeface="Courier New"/>
                <a:sym typeface="Courier New"/>
              </a:rPr>
            </a:br>
            <a:endParaRPr/>
          </a:p>
          <a:p>
            <a:pPr indent="-279400" lvl="1" marL="625475"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3 / 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a:t>
            </a:r>
            <a:r>
              <a:rPr b="0" i="0" lang="en-US" sz="2200" u="none" cap="none" strike="noStrike">
                <a:solidFill>
                  <a:schemeClr val="dk1"/>
                </a:solidFill>
                <a:latin typeface="Tahoma"/>
                <a:ea typeface="Tahoma"/>
                <a:cs typeface="Tahoma"/>
                <a:sym typeface="Tahoma"/>
              </a:rPr>
              <a:t> above, not </a:t>
            </a:r>
            <a:r>
              <a:rPr b="0" i="0" lang="en-US" sz="2200" u="none" cap="none" strike="noStrike">
                <a:solidFill>
                  <a:schemeClr val="dk1"/>
                </a:solidFill>
                <a:latin typeface="Courier New"/>
                <a:ea typeface="Courier New"/>
                <a:cs typeface="Courier New"/>
                <a:sym typeface="Courier New"/>
              </a:rPr>
              <a:t>1.5</a:t>
            </a:r>
            <a:r>
              <a:rPr b="0" i="0" lang="en-US" sz="2200" u="none" cap="none" strike="noStrike">
                <a:solidFill>
                  <a:schemeClr val="dk1"/>
                </a:solidFill>
                <a:latin typeface="Tahoma"/>
                <a:ea typeface="Tahoma"/>
                <a:cs typeface="Tahoma"/>
                <a:sym typeface="Tahoma"/>
              </a:rPr>
              <a:t>.</a:t>
            </a:r>
            <a:endParaRPr/>
          </a:p>
        </p:txBody>
      </p:sp>
      <p:sp>
        <p:nvSpPr>
          <p:cNvPr id="112" name="Google Shape;112;p17"/>
          <p:cNvSpPr txBox="1"/>
          <p:nvPr/>
        </p:nvSpPr>
        <p:spPr>
          <a:xfrm>
            <a:off x="4953000" y="2789237"/>
            <a:ext cx="4191000" cy="36877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75000"/>
              </a:lnSpc>
              <a:spcBef>
                <a:spcPts val="0"/>
              </a:spcBef>
              <a:spcAft>
                <a:spcPts val="0"/>
              </a:spcAft>
              <a:buClr>
                <a:schemeClr val="lt1"/>
              </a:buClr>
              <a:buSzPts val="1800"/>
              <a:buFont typeface="Courier New"/>
              <a:buChar char="•"/>
            </a:pPr>
            <a:r>
              <a:rPr b="0" i="0" lang="en-US" sz="1800" u="none">
                <a:solidFill>
                  <a:schemeClr val="dk1"/>
                </a:solidFill>
                <a:latin typeface="Courier New"/>
                <a:ea typeface="Courier New"/>
                <a:cs typeface="Courier New"/>
                <a:sym typeface="Courier New"/>
              </a:rPr>
              <a:t>2.0 + 10 / 3 * 2.5 - 6 / 4</a:t>
            </a:r>
            <a:endParaRPr/>
          </a:p>
          <a:p>
            <a:pPr indent="-273050" lvl="0" marL="273050" marR="0" rtl="0" algn="l">
              <a:lnSpc>
                <a:spcPct val="75000"/>
              </a:lnSpc>
              <a:spcBef>
                <a:spcPts val="360"/>
              </a:spcBef>
              <a:spcAft>
                <a:spcPts val="0"/>
              </a:spcAft>
              <a:buClr>
                <a:schemeClr val="lt1"/>
              </a:buClr>
              <a:buSzPts val="1800"/>
              <a:buFont typeface="Courier New"/>
              <a:buChar char="•"/>
            </a:pPr>
            <a:r>
              <a:rPr b="0" i="0" lang="en-US" sz="1800" u="none">
                <a:solidFill>
                  <a:srgbClr val="808080"/>
                </a:solidFill>
                <a:latin typeface="Courier New"/>
                <a:ea typeface="Courier New"/>
                <a:cs typeface="Courier New"/>
                <a:sym typeface="Courier New"/>
              </a:rPr>
              <a:t>       \___/</a:t>
            </a:r>
            <a:br>
              <a:rPr b="0" i="0" lang="en-US" sz="1800" u="none">
                <a:solidFill>
                  <a:srgbClr val="808080"/>
                </a:solidFill>
                <a:latin typeface="Courier New"/>
                <a:ea typeface="Courier New"/>
                <a:cs typeface="Courier New"/>
                <a:sym typeface="Courier New"/>
              </a:rPr>
            </a:br>
            <a:r>
              <a:rPr b="0" i="0" lang="en-US" sz="1800" u="none">
                <a:solidFill>
                  <a:srgbClr val="808080"/>
                </a:solidFill>
                <a:latin typeface="Courier New"/>
                <a:ea typeface="Courier New"/>
                <a:cs typeface="Courier New"/>
                <a:sym typeface="Courier New"/>
              </a:rPr>
              <a:t>         |</a:t>
            </a:r>
            <a:br>
              <a:rPr b="0" i="0" lang="en-US" sz="1800" u="none">
                <a:solidFill>
                  <a:srgbClr val="808080"/>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2.0 +    </a:t>
            </a:r>
            <a:r>
              <a:rPr b="1" i="0" lang="en-US" sz="1800" u="none">
                <a:solidFill>
                  <a:srgbClr val="800000"/>
                </a:solidFill>
                <a:latin typeface="Courier New"/>
                <a:ea typeface="Courier New"/>
                <a:cs typeface="Courier New"/>
                <a:sym typeface="Courier New"/>
              </a:rPr>
              <a:t>3</a:t>
            </a:r>
            <a:r>
              <a:rPr b="0" i="0" lang="en-US" sz="1800" u="none">
                <a:solidFill>
                  <a:schemeClr val="dk1"/>
                </a:solidFill>
                <a:latin typeface="Courier New"/>
                <a:ea typeface="Courier New"/>
                <a:cs typeface="Courier New"/>
                <a:sym typeface="Courier New"/>
              </a:rPr>
              <a:t>   * 2.5 - 6 / 4</a:t>
            </a:r>
            <a:endParaRPr/>
          </a:p>
          <a:p>
            <a:pPr indent="-273050" lvl="0" marL="273050" marR="0" rtl="0" algn="l">
              <a:lnSpc>
                <a:spcPct val="75000"/>
              </a:lnSpc>
              <a:spcBef>
                <a:spcPts val="360"/>
              </a:spcBef>
              <a:spcAft>
                <a:spcPts val="0"/>
              </a:spcAft>
              <a:buClr>
                <a:schemeClr val="lt1"/>
              </a:buClr>
              <a:buSzPts val="1800"/>
              <a:buFont typeface="Courier New"/>
              <a:buChar char="•"/>
            </a:pPr>
            <a:r>
              <a:rPr b="0" i="0" lang="en-US" sz="1800" u="none">
                <a:solidFill>
                  <a:srgbClr val="808080"/>
                </a:solidFill>
                <a:latin typeface="Courier New"/>
                <a:ea typeface="Courier New"/>
                <a:cs typeface="Courier New"/>
                <a:sym typeface="Courier New"/>
              </a:rPr>
              <a:t>         \_____/</a:t>
            </a:r>
            <a:br>
              <a:rPr b="0" i="0" lang="en-US" sz="1800" u="none">
                <a:solidFill>
                  <a:srgbClr val="808080"/>
                </a:solidFill>
                <a:latin typeface="Courier New"/>
                <a:ea typeface="Courier New"/>
                <a:cs typeface="Courier New"/>
                <a:sym typeface="Courier New"/>
              </a:rPr>
            </a:br>
            <a:r>
              <a:rPr b="0" i="0" lang="en-US" sz="1800" u="none">
                <a:solidFill>
                  <a:srgbClr val="808080"/>
                </a:solidFill>
                <a:latin typeface="Courier New"/>
                <a:ea typeface="Courier New"/>
                <a:cs typeface="Courier New"/>
                <a:sym typeface="Courier New"/>
              </a:rPr>
              <a:t>            |</a:t>
            </a:r>
            <a:br>
              <a:rPr b="0" i="0" lang="en-US" sz="1800" u="none">
                <a:solidFill>
                  <a:srgbClr val="808080"/>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2.0 +      </a:t>
            </a:r>
            <a:r>
              <a:rPr b="1" i="0" lang="en-US" sz="1800" u="none">
                <a:solidFill>
                  <a:srgbClr val="800000"/>
                </a:solidFill>
                <a:latin typeface="Courier New"/>
                <a:ea typeface="Courier New"/>
                <a:cs typeface="Courier New"/>
                <a:sym typeface="Courier New"/>
              </a:rPr>
              <a:t>7.5</a:t>
            </a:r>
            <a:r>
              <a:rPr b="0" i="0" lang="en-US" sz="1800" u="none">
                <a:solidFill>
                  <a:schemeClr val="dk1"/>
                </a:solidFill>
                <a:latin typeface="Courier New"/>
                <a:ea typeface="Courier New"/>
                <a:cs typeface="Courier New"/>
                <a:sym typeface="Courier New"/>
              </a:rPr>
              <a:t>     - 6 / 4</a:t>
            </a:r>
            <a:endParaRPr/>
          </a:p>
          <a:p>
            <a:pPr indent="-273050" lvl="0" marL="273050" marR="0" rtl="0" algn="l">
              <a:lnSpc>
                <a:spcPct val="75000"/>
              </a:lnSpc>
              <a:spcBef>
                <a:spcPts val="360"/>
              </a:spcBef>
              <a:spcAft>
                <a:spcPts val="0"/>
              </a:spcAft>
              <a:buClr>
                <a:schemeClr val="lt1"/>
              </a:buClr>
              <a:buSzPts val="1800"/>
              <a:buFont typeface="Courier New"/>
              <a:buChar char="•"/>
            </a:pPr>
            <a:r>
              <a:rPr b="0" i="0" lang="en-US" sz="1800" u="none">
                <a:solidFill>
                  <a:srgbClr val="808080"/>
                </a:solidFill>
                <a:latin typeface="Courier New"/>
                <a:ea typeface="Courier New"/>
                <a:cs typeface="Courier New"/>
                <a:sym typeface="Courier New"/>
              </a:rPr>
              <a:t>                      \_/</a:t>
            </a:r>
            <a:br>
              <a:rPr b="0" i="0" lang="en-US" sz="1800" u="none">
                <a:solidFill>
                  <a:srgbClr val="808080"/>
                </a:solidFill>
                <a:latin typeface="Courier New"/>
                <a:ea typeface="Courier New"/>
                <a:cs typeface="Courier New"/>
                <a:sym typeface="Courier New"/>
              </a:rPr>
            </a:br>
            <a:r>
              <a:rPr b="0" i="0" lang="en-US" sz="1800" u="none">
                <a:solidFill>
                  <a:srgbClr val="808080"/>
                </a:solidFill>
                <a:latin typeface="Courier New"/>
                <a:ea typeface="Courier New"/>
                <a:cs typeface="Courier New"/>
                <a:sym typeface="Courier New"/>
              </a:rPr>
              <a:t>                       |</a:t>
            </a:r>
            <a:br>
              <a:rPr b="0" i="0" lang="en-US" sz="1800" u="none">
                <a:solidFill>
                  <a:srgbClr val="808080"/>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2.0 +      7.5     -   </a:t>
            </a:r>
            <a:r>
              <a:rPr b="1" i="0" lang="en-US" sz="1800" u="none">
                <a:solidFill>
                  <a:srgbClr val="800000"/>
                </a:solidFill>
                <a:latin typeface="Courier New"/>
                <a:ea typeface="Courier New"/>
                <a:cs typeface="Courier New"/>
                <a:sym typeface="Courier New"/>
              </a:rPr>
              <a:t>1</a:t>
            </a:r>
            <a:endParaRPr/>
          </a:p>
          <a:p>
            <a:pPr indent="-273050" lvl="0" marL="273050" marR="0" rtl="0" algn="l">
              <a:lnSpc>
                <a:spcPct val="75000"/>
              </a:lnSpc>
              <a:spcBef>
                <a:spcPts val="360"/>
              </a:spcBef>
              <a:spcAft>
                <a:spcPts val="0"/>
              </a:spcAft>
              <a:buClr>
                <a:schemeClr val="lt1"/>
              </a:buClr>
              <a:buSzPts val="1800"/>
              <a:buFont typeface="Courier New"/>
              <a:buChar char="•"/>
            </a:pPr>
            <a:r>
              <a:rPr b="0" i="0" lang="en-US" sz="1800" u="none">
                <a:solidFill>
                  <a:srgbClr val="808080"/>
                </a:solidFill>
                <a:latin typeface="Courier New"/>
                <a:ea typeface="Courier New"/>
                <a:cs typeface="Courier New"/>
                <a:sym typeface="Courier New"/>
              </a:rPr>
              <a:t> \_________/</a:t>
            </a:r>
            <a:br>
              <a:rPr b="0" i="0" lang="en-US" sz="1800" u="none">
                <a:solidFill>
                  <a:srgbClr val="808080"/>
                </a:solidFill>
                <a:latin typeface="Courier New"/>
                <a:ea typeface="Courier New"/>
                <a:cs typeface="Courier New"/>
                <a:sym typeface="Courier New"/>
              </a:rPr>
            </a:br>
            <a:r>
              <a:rPr b="0" i="0" lang="en-US" sz="1800" u="none">
                <a:solidFill>
                  <a:srgbClr val="808080"/>
                </a:solidFill>
                <a:latin typeface="Courier New"/>
                <a:ea typeface="Courier New"/>
                <a:cs typeface="Courier New"/>
                <a:sym typeface="Courier New"/>
              </a:rPr>
              <a:t>      | </a:t>
            </a:r>
            <a:br>
              <a:rPr b="0" i="0" lang="en-US" sz="1800" u="none">
                <a:solidFill>
                  <a:srgbClr val="808080"/>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     </a:t>
            </a:r>
            <a:r>
              <a:rPr b="1" i="0" lang="en-US" sz="1800" u="none">
                <a:solidFill>
                  <a:srgbClr val="800000"/>
                </a:solidFill>
                <a:latin typeface="Courier New"/>
                <a:ea typeface="Courier New"/>
                <a:cs typeface="Courier New"/>
                <a:sym typeface="Courier New"/>
              </a:rPr>
              <a:t>9.5</a:t>
            </a:r>
            <a:r>
              <a:rPr b="0" i="0" lang="en-US" sz="1800" u="none">
                <a:solidFill>
                  <a:schemeClr val="dk1"/>
                </a:solidFill>
                <a:latin typeface="Courier New"/>
                <a:ea typeface="Courier New"/>
                <a:cs typeface="Courier New"/>
                <a:sym typeface="Courier New"/>
              </a:rPr>
              <a:t>           -   1</a:t>
            </a:r>
            <a:endParaRPr/>
          </a:p>
          <a:p>
            <a:pPr indent="-273050" lvl="0" marL="273050" marR="0" rtl="0" algn="l">
              <a:lnSpc>
                <a:spcPct val="75000"/>
              </a:lnSpc>
              <a:spcBef>
                <a:spcPts val="360"/>
              </a:spcBef>
              <a:spcAft>
                <a:spcPts val="0"/>
              </a:spcAft>
              <a:buClr>
                <a:schemeClr val="lt1"/>
              </a:buClr>
              <a:buSzPts val="1800"/>
              <a:buFont typeface="Courier New"/>
              <a:buChar char="•"/>
            </a:pPr>
            <a:r>
              <a:rPr b="0" i="0" lang="en-US" sz="1800" u="none">
                <a:solidFill>
                  <a:srgbClr val="808080"/>
                </a:solidFill>
                <a:latin typeface="Courier New"/>
                <a:ea typeface="Courier New"/>
                <a:cs typeface="Courier New"/>
                <a:sym typeface="Courier New"/>
              </a:rPr>
              <a:t>       \______________/</a:t>
            </a:r>
            <a:br>
              <a:rPr b="0" i="0" lang="en-US" sz="1800" u="none">
                <a:solidFill>
                  <a:srgbClr val="808080"/>
                </a:solidFill>
                <a:latin typeface="Courier New"/>
                <a:ea typeface="Courier New"/>
                <a:cs typeface="Courier New"/>
                <a:sym typeface="Courier New"/>
              </a:rPr>
            </a:br>
            <a:r>
              <a:rPr b="0" i="0" lang="en-US" sz="1800" u="none">
                <a:solidFill>
                  <a:srgbClr val="808080"/>
                </a:solidFill>
                <a:latin typeface="Courier New"/>
                <a:ea typeface="Courier New"/>
                <a:cs typeface="Courier New"/>
                <a:sym typeface="Courier New"/>
              </a:rPr>
              <a:t>               | </a:t>
            </a:r>
            <a:br>
              <a:rPr b="0" i="0" lang="en-US" sz="1800" u="none">
                <a:solidFill>
                  <a:srgbClr val="808080"/>
                </a:solidFill>
                <a:latin typeface="Courier New"/>
                <a:ea typeface="Courier New"/>
                <a:cs typeface="Courier New"/>
                <a:sym typeface="Courier New"/>
              </a:rPr>
            </a:br>
            <a:r>
              <a:rPr b="0" i="0" lang="en-US" sz="1800" u="none">
                <a:solidFill>
                  <a:schemeClr val="dk1"/>
                </a:solidFill>
                <a:latin typeface="Courier New"/>
                <a:ea typeface="Courier New"/>
                <a:cs typeface="Courier New"/>
                <a:sym typeface="Courier New"/>
              </a:rPr>
              <a:t>              </a:t>
            </a:r>
            <a:r>
              <a:rPr b="1" i="0" lang="en-US" sz="1800" u="none">
                <a:solidFill>
                  <a:srgbClr val="800000"/>
                </a:solidFill>
                <a:latin typeface="Courier New"/>
                <a:ea typeface="Courier New"/>
                <a:cs typeface="Courier New"/>
                <a:sym typeface="Courier New"/>
              </a:rPr>
              <a:t>8.5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8"/>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String concatenation</a:t>
            </a:r>
            <a:endParaRPr/>
          </a:p>
        </p:txBody>
      </p:sp>
      <p:sp>
        <p:nvSpPr>
          <p:cNvPr id="118" name="Google Shape;118;p18"/>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string concatenation</a:t>
            </a:r>
            <a:r>
              <a:rPr b="0" i="0" lang="en-US" sz="2400" u="none" cap="none" strike="noStrike">
                <a:solidFill>
                  <a:schemeClr val="dk1"/>
                </a:solidFill>
                <a:latin typeface="Tahoma"/>
                <a:ea typeface="Tahoma"/>
                <a:cs typeface="Tahoma"/>
                <a:sym typeface="Tahoma"/>
              </a:rPr>
              <a:t>: Using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between a string and another value to make a longer string.</a:t>
            </a:r>
            <a:endParaRPr/>
          </a:p>
          <a:p>
            <a:pPr indent="-285750" lvl="1" marL="742950"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"hello" + 42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"hello42"</a:t>
            </a:r>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 + "abc" + 2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"1abc2"</a:t>
            </a:r>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"abc" + 1 + 2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"abc12"</a:t>
            </a:r>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 + 2 + "abc"</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"3abc"</a:t>
            </a:r>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"abc" + 9 * 3</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"abc27"</a:t>
            </a:r>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 + 1	</a:t>
            </a:r>
            <a:r>
              <a:rPr b="0" i="0" lang="en-US" sz="2200" u="none" cap="none" strike="noStrike">
                <a:solidFill>
                  <a:schemeClr val="dk1"/>
                </a:solidFill>
                <a:latin typeface="Tahoma"/>
                <a:ea typeface="Tahoma"/>
                <a:cs typeface="Tahoma"/>
                <a:sym typeface="Tahoma"/>
              </a:rPr>
              <a:t>is  </a:t>
            </a:r>
            <a:r>
              <a:rPr b="0" i="0" lang="en-US" sz="2200" u="none" cap="none" strike="noStrike">
                <a:solidFill>
                  <a:schemeClr val="dk1"/>
                </a:solidFill>
                <a:latin typeface="Courier New"/>
                <a:ea typeface="Courier New"/>
                <a:cs typeface="Courier New"/>
                <a:sym typeface="Courier New"/>
              </a:rPr>
              <a:t>"11"</a:t>
            </a:r>
            <a:endParaRPr/>
          </a:p>
          <a:p>
            <a:pPr indent="-285750" lvl="1" marL="742950" marR="0" rtl="0" algn="l">
              <a:lnSpc>
                <a:spcPct val="8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4 - 1 + "abc"</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"3abc"</a:t>
            </a:r>
            <a:endParaRPr/>
          </a:p>
          <a:p>
            <a:pPr indent="-285750" lvl="1" marL="742950"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342900" lvl="0" marL="342900" marR="0" rtl="0" algn="l">
              <a:lnSpc>
                <a:spcPct val="11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Use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to print a string and an expression's value together.</a:t>
            </a:r>
            <a:endParaRPr/>
          </a:p>
          <a:p>
            <a:pPr indent="-285750" lvl="1" marL="742950"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85750" lvl="1" marL="742950" marR="0" rtl="0" algn="l">
              <a:lnSpc>
                <a:spcPct val="9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System.out.println(</a:t>
            </a:r>
            <a:r>
              <a:rPr b="1" i="0" lang="en-US" sz="2000" u="none" cap="none" strike="noStrike">
                <a:solidFill>
                  <a:schemeClr val="dk1"/>
                </a:solidFill>
                <a:latin typeface="Courier New"/>
                <a:ea typeface="Courier New"/>
                <a:cs typeface="Courier New"/>
                <a:sym typeface="Courier New"/>
              </a:rPr>
              <a:t>"Grade: " + </a:t>
            </a:r>
            <a:r>
              <a:rPr b="0" i="0" lang="en-US" sz="2000" u="none" cap="none" strike="noStrike">
                <a:solidFill>
                  <a:schemeClr val="dk1"/>
                </a:solidFill>
                <a:latin typeface="Courier New"/>
                <a:ea typeface="Courier New"/>
                <a:cs typeface="Courier New"/>
                <a:sym typeface="Courier New"/>
              </a:rPr>
              <a:t>(95.1 + 71.9) / 2);</a:t>
            </a:r>
            <a:endParaRPr/>
          </a:p>
          <a:p>
            <a:pPr indent="-285750" lvl="1" marL="742950" marR="0" rtl="0" algn="l">
              <a:lnSpc>
                <a:spcPct val="90000"/>
              </a:lnSpc>
              <a:spcBef>
                <a:spcPts val="180"/>
              </a:spcBef>
              <a:spcAft>
                <a:spcPts val="0"/>
              </a:spcAft>
              <a:buClr>
                <a:schemeClr val="dk1"/>
              </a:buClr>
              <a:buSzPts val="900"/>
              <a:buFont typeface="Courier New"/>
              <a:buNone/>
            </a:pPr>
            <a:r>
              <a:rPr b="0" i="0" lang="en-US" sz="900" u="none" cap="none" strike="noStrike">
                <a:solidFill>
                  <a:schemeClr val="dk1"/>
                </a:solidFill>
                <a:latin typeface="Courier New"/>
                <a:ea typeface="Courier New"/>
                <a:cs typeface="Courier New"/>
                <a:sym typeface="Courier New"/>
              </a:rPr>
              <a:t>	</a:t>
            </a:r>
            <a:endParaRPr/>
          </a:p>
          <a:p>
            <a:pPr indent="-285750" lvl="1" marL="742950"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Output:  </a:t>
            </a:r>
            <a:r>
              <a:rPr b="0" i="0" lang="en-US" sz="2200" u="none" cap="none" strike="noStrike">
                <a:solidFill>
                  <a:schemeClr val="dk1"/>
                </a:solidFill>
                <a:latin typeface="Courier New"/>
                <a:ea typeface="Courier New"/>
                <a:cs typeface="Courier New"/>
                <a:sym typeface="Courier New"/>
              </a:rPr>
              <a:t>Grade: 83.5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19"/>
          <p:cNvSpPr txBox="1"/>
          <p:nvPr>
            <p:ph idx="4294967295" type="ctrTitle"/>
          </p:nvPr>
        </p:nvSpPr>
        <p:spPr>
          <a:xfrm>
            <a:off x="685800" y="1219200"/>
            <a:ext cx="7772400" cy="147002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1"/>
              </a:buClr>
              <a:buSzPts val="4800"/>
              <a:buFont typeface="Tahoma"/>
              <a:buNone/>
            </a:pPr>
            <a:r>
              <a:rPr b="1" i="0" lang="en-US" sz="4800" u="none" cap="none" strike="noStrike">
                <a:solidFill>
                  <a:schemeClr val="dk1"/>
                </a:solidFill>
                <a:latin typeface="Tahoma"/>
                <a:ea typeface="Tahoma"/>
                <a:cs typeface="Tahoma"/>
                <a:sym typeface="Tahoma"/>
              </a:rPr>
              <a:t>Variables</a:t>
            </a:r>
            <a:endParaRPr/>
          </a:p>
        </p:txBody>
      </p:sp>
      <p:sp>
        <p:nvSpPr>
          <p:cNvPr id="125" name="Google Shape;125;p19"/>
          <p:cNvSpPr txBox="1"/>
          <p:nvPr>
            <p:ph idx="4294967295" type="subTitle"/>
          </p:nvPr>
        </p:nvSpPr>
        <p:spPr>
          <a:xfrm>
            <a:off x="539750" y="3016250"/>
            <a:ext cx="7905750" cy="1851025"/>
          </a:xfrm>
          <a:prstGeom prst="rect">
            <a:avLst/>
          </a:prstGeom>
          <a:noFill/>
          <a:ln>
            <a:noFill/>
          </a:ln>
        </p:spPr>
        <p:txBody>
          <a:bodyPr anchorCtr="0" anchor="t" bIns="45700" lIns="91425" spcFirstLastPara="1" rIns="91425" wrap="square" tIns="45700">
            <a:noAutofit/>
          </a:bodyPr>
          <a:lstStyle/>
          <a:p>
            <a:pPr indent="-79375" lvl="0" marL="231775"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Receipt example</a:t>
            </a:r>
            <a:endParaRPr/>
          </a:p>
        </p:txBody>
      </p:sp>
      <p:sp>
        <p:nvSpPr>
          <p:cNvPr id="131" name="Google Shape;131;p20"/>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500"/>
              <a:buFont typeface="Tahoma"/>
              <a:buNone/>
            </a:pPr>
            <a:r>
              <a:rPr b="0" i="0" lang="en-US" sz="2500" u="none">
                <a:solidFill>
                  <a:schemeClr val="dk1"/>
                </a:solidFill>
                <a:latin typeface="Tahoma"/>
                <a:ea typeface="Tahoma"/>
                <a:cs typeface="Tahoma"/>
                <a:sym typeface="Tahoma"/>
              </a:rPr>
              <a:t>What's bad about the following code?</a:t>
            </a:r>
            <a:endParaRPr b="0" i="0" sz="2200" u="none">
              <a:solidFill>
                <a:schemeClr val="dk1"/>
              </a:solidFill>
              <a:latin typeface="Courier New"/>
              <a:ea typeface="Courier New"/>
              <a:cs typeface="Courier New"/>
              <a:sym typeface="Courier New"/>
            </a:endParaRPr>
          </a:p>
          <a:p>
            <a:pPr indent="-279400" lvl="1" marL="625475" marR="0" rtl="0" algn="l">
              <a:lnSpc>
                <a:spcPct val="7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class Receipt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public static void main(String[] args)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Calculate total owed, assuming 8% tax / 15% tip</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System.out.println("Subtotal:");</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System.out.println(38 + 40 + 30);</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System.out.println("Tax:");</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System.out.println((38 + 40 + 30) * .08);</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System.out.println("Tip:");</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System.out.println((38 + 40 + 30) * .15);</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System.out.println("Total:");</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System.out.println(38 + 40 + 30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(38 + 40 + 30) * .08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(38 + 40 + 30) * .15);</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279400" lvl="1" marL="625475" marR="0" rtl="0" algn="l">
              <a:lnSpc>
                <a:spcPct val="10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subtotal expression </a:t>
            </a:r>
            <a:r>
              <a:rPr b="0" i="0" lang="en-US" sz="2200" u="none" cap="none" strike="noStrike">
                <a:solidFill>
                  <a:schemeClr val="dk1"/>
                </a:solidFill>
                <a:latin typeface="Courier New"/>
                <a:ea typeface="Courier New"/>
                <a:cs typeface="Courier New"/>
                <a:sym typeface="Courier New"/>
              </a:rPr>
              <a:t>(38 + 40 + 30)</a:t>
            </a:r>
            <a:r>
              <a:rPr b="0" i="0" lang="en-US" sz="2200" u="none" cap="none" strike="noStrike">
                <a:solidFill>
                  <a:schemeClr val="dk1"/>
                </a:solidFill>
                <a:latin typeface="Tahoma"/>
                <a:ea typeface="Tahoma"/>
                <a:cs typeface="Tahoma"/>
                <a:sym typeface="Tahoma"/>
              </a:rPr>
              <a:t> is repeated</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So many </a:t>
            </a:r>
            <a:r>
              <a:rPr b="0" i="0" lang="en-US" sz="2200" u="none" cap="none" strike="noStrike">
                <a:solidFill>
                  <a:schemeClr val="dk1"/>
                </a:solidFill>
                <a:latin typeface="Courier New"/>
                <a:ea typeface="Courier New"/>
                <a:cs typeface="Courier New"/>
                <a:sym typeface="Courier New"/>
              </a:rPr>
              <a:t>println</a:t>
            </a:r>
            <a:r>
              <a:rPr b="0" i="0" lang="en-US" sz="2200" u="none" cap="none" strike="noStrike">
                <a:solidFill>
                  <a:schemeClr val="dk1"/>
                </a:solidFill>
                <a:latin typeface="Tahoma"/>
                <a:ea typeface="Tahoma"/>
                <a:cs typeface="Tahoma"/>
                <a:sym typeface="Tahoma"/>
              </a:rPr>
              <a:t> statements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1"/>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Variables</a:t>
            </a:r>
            <a:endParaRPr/>
          </a:p>
        </p:txBody>
      </p:sp>
      <p:sp>
        <p:nvSpPr>
          <p:cNvPr id="138" name="Google Shape;138;p21"/>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1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variable</a:t>
            </a:r>
            <a:r>
              <a:rPr b="0" i="0" lang="en-US" sz="2400" u="none">
                <a:solidFill>
                  <a:schemeClr val="dk1"/>
                </a:solidFill>
                <a:latin typeface="Tahoma"/>
                <a:ea typeface="Tahoma"/>
                <a:cs typeface="Tahoma"/>
                <a:sym typeface="Tahoma"/>
              </a:rPr>
              <a:t>: A piece of the computer's memory that is given a name and type, and can store a value.</a:t>
            </a:r>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Like preset stations on a car stereo, or cell phone speed dial:</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Steps for using a variable:</a:t>
            </a:r>
            <a:endParaRPr/>
          </a:p>
          <a:p>
            <a:pPr indent="-246062" lvl="2" marL="914400" marR="0" rtl="0" algn="l">
              <a:lnSpc>
                <a:spcPct val="11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Declare</a:t>
            </a:r>
            <a:r>
              <a:rPr b="0" i="0" lang="en-US" sz="2000" u="none" cap="none" strike="noStrike">
                <a:solidFill>
                  <a:schemeClr val="dk1"/>
                </a:solidFill>
                <a:latin typeface="Tahoma"/>
                <a:ea typeface="Tahoma"/>
                <a:cs typeface="Tahoma"/>
                <a:sym typeface="Tahoma"/>
              </a:rPr>
              <a:t> it	- state its name and type</a:t>
            </a:r>
            <a:endParaRPr/>
          </a:p>
          <a:p>
            <a:pPr indent="-246062" lvl="2" marL="914400" marR="0" rtl="0" algn="l">
              <a:lnSpc>
                <a:spcPct val="11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Initialize </a:t>
            </a:r>
            <a:r>
              <a:rPr b="0" i="0" lang="en-US" sz="2000" u="none" cap="none" strike="noStrike">
                <a:solidFill>
                  <a:schemeClr val="dk1"/>
                </a:solidFill>
                <a:latin typeface="Tahoma"/>
                <a:ea typeface="Tahoma"/>
                <a:cs typeface="Tahoma"/>
                <a:sym typeface="Tahoma"/>
              </a:rPr>
              <a:t>it	- store a value into it</a:t>
            </a:r>
            <a:endParaRPr/>
          </a:p>
          <a:p>
            <a:pPr indent="-246062" lvl="2" marL="914400" marR="0" rtl="0" algn="l">
              <a:lnSpc>
                <a:spcPct val="11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Use </a:t>
            </a:r>
            <a:r>
              <a:rPr b="0" i="0" lang="en-US" sz="2000" u="none" cap="none" strike="noStrike">
                <a:solidFill>
                  <a:schemeClr val="dk1"/>
                </a:solidFill>
                <a:latin typeface="Tahoma"/>
                <a:ea typeface="Tahoma"/>
                <a:cs typeface="Tahoma"/>
                <a:sym typeface="Tahoma"/>
              </a:rPr>
              <a:t>it	- print it or use it as part of an expression</a:t>
            </a:r>
            <a:endParaRPr/>
          </a:p>
        </p:txBody>
      </p:sp>
      <p:grpSp>
        <p:nvGrpSpPr>
          <p:cNvPr id="139" name="Google Shape;139;p21"/>
          <p:cNvGrpSpPr/>
          <p:nvPr/>
        </p:nvGrpSpPr>
        <p:grpSpPr>
          <a:xfrm>
            <a:off x="1066800" y="3162300"/>
            <a:ext cx="4826000" cy="1181100"/>
            <a:chOff x="1584" y="2784"/>
            <a:chExt cx="4000" cy="1256"/>
          </a:xfrm>
        </p:grpSpPr>
        <p:pic>
          <p:nvPicPr>
            <p:cNvPr descr="car_stereo" id="140" name="Google Shape;140;p21"/>
            <p:cNvPicPr preferRelativeResize="0"/>
            <p:nvPr/>
          </p:nvPicPr>
          <p:blipFill rotWithShape="1">
            <a:blip r:embed="rId3">
              <a:alphaModFix/>
            </a:blip>
            <a:srcRect b="35399" l="0" r="0" t="33200"/>
            <a:stretch/>
          </p:blipFill>
          <p:spPr>
            <a:xfrm>
              <a:off x="1584" y="2784"/>
              <a:ext cx="4000" cy="1256"/>
            </a:xfrm>
            <a:prstGeom prst="rect">
              <a:avLst/>
            </a:prstGeom>
            <a:noFill/>
            <a:ln>
              <a:noFill/>
            </a:ln>
          </p:spPr>
        </p:pic>
        <p:sp>
          <p:nvSpPr>
            <p:cNvPr id="141" name="Google Shape;141;p21"/>
            <p:cNvSpPr/>
            <p:nvPr/>
          </p:nvSpPr>
          <p:spPr>
            <a:xfrm>
              <a:off x="2736" y="3600"/>
              <a:ext cx="1872" cy="384"/>
            </a:xfrm>
            <a:prstGeom prst="ellipse">
              <a:avLst/>
            </a:prstGeom>
            <a:noFill/>
            <a:ln cap="flat" cmpd="sng" w="635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142" name="Google Shape;142;p21"/>
          <p:cNvPicPr preferRelativeResize="0"/>
          <p:nvPr/>
        </p:nvPicPr>
        <p:blipFill rotWithShape="1">
          <a:blip r:embed="rId4">
            <a:alphaModFix/>
          </a:blip>
          <a:srcRect b="0" l="0" r="3166" t="0"/>
          <a:stretch/>
        </p:blipFill>
        <p:spPr>
          <a:xfrm>
            <a:off x="6705600" y="2984500"/>
            <a:ext cx="1504950" cy="167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2"/>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Declaration</a:t>
            </a:r>
            <a:endParaRPr/>
          </a:p>
        </p:txBody>
      </p:sp>
      <p:sp>
        <p:nvSpPr>
          <p:cNvPr id="148" name="Google Shape;148;p22"/>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variable declaration</a:t>
            </a:r>
            <a:r>
              <a:rPr b="0" i="0" lang="en-US" sz="2400" u="none">
                <a:solidFill>
                  <a:schemeClr val="dk1"/>
                </a:solidFill>
                <a:latin typeface="Tahoma"/>
                <a:ea typeface="Tahoma"/>
                <a:cs typeface="Tahoma"/>
                <a:sym typeface="Tahoma"/>
              </a:rPr>
              <a:t>: </a:t>
            </a:r>
            <a:r>
              <a:rPr b="0" i="0" lang="en-US" sz="2200" u="none">
                <a:solidFill>
                  <a:schemeClr val="dk1"/>
                </a:solidFill>
                <a:latin typeface="Tahoma"/>
                <a:ea typeface="Tahoma"/>
                <a:cs typeface="Tahoma"/>
                <a:sym typeface="Tahoma"/>
              </a:rPr>
              <a:t>Sets aside memory for storing a value.</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Variables must be declared</a:t>
            </a:r>
            <a:r>
              <a:rPr b="0" i="1"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Tahoma"/>
                <a:ea typeface="Tahoma"/>
                <a:cs typeface="Tahoma"/>
                <a:sym typeface="Tahoma"/>
              </a:rPr>
              <a:t>before they can be used.</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Syntax:</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	type</a:t>
            </a:r>
            <a:r>
              <a:rPr b="1" i="1"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name</a:t>
            </a: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name is an </a:t>
            </a:r>
            <a:r>
              <a:rPr b="0" i="1" lang="en-US" sz="2000" u="none" cap="none" strike="noStrike">
                <a:solidFill>
                  <a:schemeClr val="dk1"/>
                </a:solidFill>
                <a:latin typeface="Tahoma"/>
                <a:ea typeface="Tahoma"/>
                <a:cs typeface="Tahoma"/>
                <a:sym typeface="Tahoma"/>
              </a:rPr>
              <a:t>identifier</a:t>
            </a:r>
            <a:r>
              <a:rPr b="0" i="0" lang="en-US" sz="2000" u="none" cap="none" strike="noStrike">
                <a:solidFill>
                  <a:schemeClr val="dk1"/>
                </a:solidFill>
                <a:latin typeface="Tahoma"/>
                <a:ea typeface="Tahoma"/>
                <a:cs typeface="Tahoma"/>
                <a:sym typeface="Tahoma"/>
              </a:rPr>
              <a:t>.</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int x;</a:t>
            </a:r>
            <a:br>
              <a:rPr b="0" i="0" lang="en-US" sz="2200" u="none" cap="none" strike="noStrike">
                <a:solidFill>
                  <a:schemeClr val="dk1"/>
                </a:solidFill>
                <a:latin typeface="Courier New"/>
                <a:ea typeface="Courier New"/>
                <a:cs typeface="Courier New"/>
                <a:sym typeface="Courier New"/>
              </a:rPr>
            </a:b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double myGPA;</a:t>
            </a:r>
            <a:endParaRPr/>
          </a:p>
          <a:p>
            <a:pPr indent="-92075" lvl="0" marL="2317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p:txBody>
      </p:sp>
      <p:graphicFrame>
        <p:nvGraphicFramePr>
          <p:cNvPr id="149" name="Google Shape;149;p22"/>
          <p:cNvGraphicFramePr/>
          <p:nvPr/>
        </p:nvGraphicFramePr>
        <p:xfrm>
          <a:off x="5562600" y="4114800"/>
          <a:ext cx="3000000" cy="3000000"/>
        </p:xfrm>
        <a:graphic>
          <a:graphicData uri="http://schemas.openxmlformats.org/drawingml/2006/table">
            <a:tbl>
              <a:tblPr>
                <a:noFill/>
                <a:tableStyleId>{7C996722-60B8-4583-945C-F0CB3C9029D1}</a:tableStyleId>
              </a:tblPr>
              <a:tblGrid>
                <a:gridCol w="990600"/>
                <a:gridCol w="9906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50" name="Google Shape;150;p22"/>
          <p:cNvGraphicFramePr/>
          <p:nvPr/>
        </p:nvGraphicFramePr>
        <p:xfrm>
          <a:off x="5562600" y="5384800"/>
          <a:ext cx="3000000" cy="3000000"/>
        </p:xfrm>
        <a:graphic>
          <a:graphicData uri="http://schemas.openxmlformats.org/drawingml/2006/table">
            <a:tbl>
              <a:tblPr>
                <a:noFill/>
                <a:tableStyleId>{7C996722-60B8-4583-945C-F0CB3C9029D1}</a:tableStyleId>
              </a:tblPr>
              <a:tblGrid>
                <a:gridCol w="990600"/>
                <a:gridCol w="20574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myGPA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3"/>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Assignment</a:t>
            </a:r>
            <a:endParaRPr/>
          </a:p>
        </p:txBody>
      </p:sp>
      <p:sp>
        <p:nvSpPr>
          <p:cNvPr id="156" name="Google Shape;156;p23"/>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assignment</a:t>
            </a:r>
            <a:r>
              <a:rPr b="0" i="0" lang="en-US" sz="2400" u="none">
                <a:solidFill>
                  <a:schemeClr val="dk1"/>
                </a:solidFill>
                <a:latin typeface="Tahoma"/>
                <a:ea typeface="Tahoma"/>
                <a:cs typeface="Tahoma"/>
                <a:sym typeface="Tahoma"/>
              </a:rPr>
              <a:t>: Stores a value into a variable.</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value can be an expression; the variable stores its result.</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Syntax:</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None/>
            </a:pPr>
            <a:r>
              <a:rPr b="1" i="1" lang="en-US" sz="2200" u="none" cap="none" strike="noStrike">
                <a:solidFill>
                  <a:schemeClr val="dk1"/>
                </a:solidFill>
                <a:latin typeface="Tahoma"/>
                <a:ea typeface="Tahoma"/>
                <a:cs typeface="Tahoma"/>
                <a:sym typeface="Tahoma"/>
              </a:rPr>
              <a:t>	</a:t>
            </a:r>
            <a:r>
              <a:rPr b="1" i="0" lang="en-US" sz="2200" u="none" cap="none" strike="noStrike">
                <a:solidFill>
                  <a:schemeClr val="dk1"/>
                </a:solidFill>
                <a:latin typeface="Tahoma"/>
                <a:ea typeface="Tahoma"/>
                <a:cs typeface="Tahoma"/>
                <a:sym typeface="Tahoma"/>
              </a:rPr>
              <a:t>name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expression</a:t>
            </a:r>
            <a:r>
              <a:rPr b="0" i="0" lang="en-US" sz="2200" u="none" cap="none" strike="noStrike">
                <a:solidFill>
                  <a:schemeClr val="dk1"/>
                </a:solidFill>
                <a:latin typeface="Courier New"/>
                <a:ea typeface="Courier New"/>
                <a:cs typeface="Courier New"/>
                <a:sym typeface="Courier New"/>
              </a:rPr>
              <a:t>;</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101600" lvl="2" marL="11430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int x;</a:t>
            </a:r>
            <a:br>
              <a:rPr b="0" i="0" lang="en-US" sz="2200" u="none" cap="none" strike="noStrike">
                <a:solidFill>
                  <a:schemeClr val="dk1"/>
                </a:solidFill>
                <a:latin typeface="Courier New"/>
                <a:ea typeface="Courier New"/>
                <a:cs typeface="Courier New"/>
                <a:sym typeface="Courier New"/>
              </a:rPr>
            </a:br>
            <a:r>
              <a:rPr b="1" i="0" lang="en-US" sz="2200" u="none" cap="none" strike="noStrike">
                <a:solidFill>
                  <a:schemeClr val="dk1"/>
                </a:solidFill>
                <a:latin typeface="Courier New"/>
                <a:ea typeface="Courier New"/>
                <a:cs typeface="Courier New"/>
                <a:sym typeface="Courier New"/>
              </a:rPr>
              <a:t>x = 3;</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double myGPA;</a:t>
            </a:r>
            <a:br>
              <a:rPr b="0" i="0" lang="en-US" sz="2200" u="none" cap="none" strike="noStrike">
                <a:solidFill>
                  <a:schemeClr val="dk1"/>
                </a:solidFill>
                <a:latin typeface="Courier New"/>
                <a:ea typeface="Courier New"/>
                <a:cs typeface="Courier New"/>
                <a:sym typeface="Courier New"/>
              </a:rPr>
            </a:br>
            <a:r>
              <a:rPr b="1" i="0" lang="en-US" sz="2200" u="none" cap="none" strike="noStrike">
                <a:solidFill>
                  <a:schemeClr val="dk1"/>
                </a:solidFill>
                <a:latin typeface="Courier New"/>
                <a:ea typeface="Courier New"/>
                <a:cs typeface="Courier New"/>
                <a:sym typeface="Courier New"/>
              </a:rPr>
              <a:t>myGPA = 1.0 + 2.25;</a:t>
            </a:r>
            <a:endParaRPr/>
          </a:p>
        </p:txBody>
      </p:sp>
      <p:graphicFrame>
        <p:nvGraphicFramePr>
          <p:cNvPr id="157" name="Google Shape;157;p23"/>
          <p:cNvGraphicFramePr/>
          <p:nvPr/>
        </p:nvGraphicFramePr>
        <p:xfrm>
          <a:off x="5562600" y="4114800"/>
          <a:ext cx="3000000" cy="3000000"/>
        </p:xfrm>
        <a:graphic>
          <a:graphicData uri="http://schemas.openxmlformats.org/drawingml/2006/table">
            <a:tbl>
              <a:tblPr>
                <a:noFill/>
                <a:tableStyleId>{7C996722-60B8-4583-945C-F0CB3C9029D1}</a:tableStyleId>
              </a:tblPr>
              <a:tblGrid>
                <a:gridCol w="990600"/>
                <a:gridCol w="9906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2000"/>
                        <a:buFont typeface="Courier New"/>
                        <a:buNone/>
                      </a:pPr>
                      <a:r>
                        <a:rPr b="1" i="0" lang="en-US" sz="2000" u="none">
                          <a:solidFill>
                            <a:srgbClr val="003399"/>
                          </a:solidFill>
                          <a:latin typeface="Courier New"/>
                          <a:ea typeface="Courier New"/>
                          <a:cs typeface="Courier New"/>
                          <a:sym typeface="Courier New"/>
                        </a:rPr>
                        <a:t>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58" name="Google Shape;158;p23"/>
          <p:cNvGraphicFramePr/>
          <p:nvPr/>
        </p:nvGraphicFramePr>
        <p:xfrm>
          <a:off x="5562600" y="5410200"/>
          <a:ext cx="3000000" cy="3000000"/>
        </p:xfrm>
        <a:graphic>
          <a:graphicData uri="http://schemas.openxmlformats.org/drawingml/2006/table">
            <a:tbl>
              <a:tblPr>
                <a:noFill/>
                <a:tableStyleId>{7C996722-60B8-4583-945C-F0CB3C9029D1}</a:tableStyleId>
              </a:tblPr>
              <a:tblGrid>
                <a:gridCol w="990600"/>
                <a:gridCol w="20574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myGPA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2000"/>
                        <a:buFont typeface="Courier New"/>
                        <a:buNone/>
                      </a:pPr>
                      <a:r>
                        <a:rPr b="1" i="0" lang="en-US" sz="2000" u="none">
                          <a:solidFill>
                            <a:srgbClr val="003399"/>
                          </a:solidFill>
                          <a:latin typeface="Courier New"/>
                          <a:ea typeface="Courier New"/>
                          <a:cs typeface="Courier New"/>
                          <a:sym typeface="Courier New"/>
                        </a:rPr>
                        <a:t>3.25</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6"/>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Data types</a:t>
            </a:r>
            <a:endParaRPr/>
          </a:p>
        </p:txBody>
      </p:sp>
      <p:sp>
        <p:nvSpPr>
          <p:cNvPr id="39" name="Google Shape;39;p6"/>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type</a:t>
            </a:r>
            <a:r>
              <a:rPr b="0" i="0" lang="en-US" sz="2400" u="none" cap="none" strike="noStrike">
                <a:solidFill>
                  <a:schemeClr val="dk1"/>
                </a:solidFill>
                <a:latin typeface="Tahoma"/>
                <a:ea typeface="Tahoma"/>
                <a:cs typeface="Tahoma"/>
                <a:sym typeface="Tahoma"/>
              </a:rPr>
              <a:t>: A category or set of data values.</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Constrains the operations that can be performed on data</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Many languages ask the programmer to specify types</a:t>
            </a:r>
            <a:endParaRPr b="1"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Examples: integer, real number, string</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Internally, computers store everything as 1s and 0s</a:t>
            </a:r>
            <a:endParaRPr/>
          </a:p>
          <a:p>
            <a:pPr indent="-246062" lvl="1" marL="639762" marR="0" rtl="0" algn="l">
              <a:lnSpc>
                <a:spcPct val="10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104</a:t>
            </a:r>
            <a:r>
              <a:rPr b="0" i="0" lang="en-US" sz="2200" u="none" cap="none" strike="noStrike">
                <a:solidFill>
                  <a:schemeClr val="dk1"/>
                </a:solidFill>
                <a:latin typeface="Tahoma"/>
                <a:ea typeface="Tahoma"/>
                <a:cs typeface="Tahoma"/>
                <a:sym typeface="Tahoma"/>
              </a:rPr>
              <a:t>	🡪 </a:t>
            </a:r>
            <a:r>
              <a:rPr b="0" i="0" lang="en-US" sz="2200" u="none" cap="none" strike="noStrike">
                <a:solidFill>
                  <a:schemeClr val="dk1"/>
                </a:solidFill>
                <a:latin typeface="Courier New"/>
                <a:ea typeface="Courier New"/>
                <a:cs typeface="Courier New"/>
                <a:sym typeface="Courier New"/>
              </a:rPr>
              <a:t>01101000</a:t>
            </a:r>
            <a:endParaRPr b="0" i="0" sz="22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"hi"</a:t>
            </a:r>
            <a:r>
              <a:rPr b="0" i="0" lang="en-US" sz="2200" u="none" cap="none" strike="noStrike">
                <a:solidFill>
                  <a:schemeClr val="dk1"/>
                </a:solidFill>
                <a:latin typeface="Tahoma"/>
                <a:ea typeface="Tahoma"/>
                <a:cs typeface="Tahoma"/>
                <a:sym typeface="Tahoma"/>
              </a:rPr>
              <a:t>	🡪 </a:t>
            </a:r>
            <a:r>
              <a:rPr b="0" i="0" lang="en-US" sz="2200" u="none" cap="none" strike="noStrike">
                <a:solidFill>
                  <a:schemeClr val="dk1"/>
                </a:solidFill>
                <a:latin typeface="Courier New"/>
                <a:ea typeface="Courier New"/>
                <a:cs typeface="Courier New"/>
                <a:sym typeface="Courier New"/>
              </a:rPr>
              <a:t>01101000110101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4"/>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Using variables</a:t>
            </a:r>
            <a:endParaRPr/>
          </a:p>
        </p:txBody>
      </p:sp>
      <p:sp>
        <p:nvSpPr>
          <p:cNvPr id="164" name="Google Shape;164;p24"/>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1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Once given a value, a variable can be used in expressions: </a:t>
            </a:r>
            <a:endParaRPr b="0" i="0" sz="900" u="none">
              <a:solidFill>
                <a:schemeClr val="dk1"/>
              </a:solidFill>
              <a:latin typeface="Courier New"/>
              <a:ea typeface="Courier New"/>
              <a:cs typeface="Courier New"/>
              <a:sym typeface="Courier New"/>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int x;</a:t>
            </a:r>
            <a:endParaRPr/>
          </a:p>
          <a:p>
            <a:pPr indent="-246062" lvl="1" marL="639762"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x = 3;</a:t>
            </a:r>
            <a:endParaRPr/>
          </a:p>
          <a:p>
            <a:pPr indent="-246062" lvl="1" marL="639762"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System.out.println("x is " + </a:t>
            </a:r>
            <a:r>
              <a:rPr b="1" i="0" lang="en-US" sz="2000" u="none" cap="none" strike="noStrike">
                <a:solidFill>
                  <a:schemeClr val="dk1"/>
                </a:solidFill>
                <a:latin typeface="Courier New"/>
                <a:ea typeface="Courier New"/>
                <a:cs typeface="Courier New"/>
                <a:sym typeface="Courier New"/>
              </a:rPr>
              <a:t>x</a:t>
            </a: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8080"/>
                </a:solidFill>
                <a:latin typeface="Courier New"/>
                <a:ea typeface="Courier New"/>
                <a:cs typeface="Courier New"/>
                <a:sym typeface="Courier New"/>
              </a:rPr>
              <a:t>// x is 3</a:t>
            </a:r>
            <a:endParaRPr b="1" i="0" sz="2000" u="none" cap="none" strike="noStrike">
              <a:solidFill>
                <a:srgbClr val="008080"/>
              </a:solidFill>
              <a:latin typeface="Tahoma"/>
              <a:ea typeface="Tahoma"/>
              <a:cs typeface="Tahoma"/>
              <a:sym typeface="Tahoma"/>
            </a:endParaRPr>
          </a:p>
          <a:p>
            <a:pPr indent="-246062" lvl="1" marL="639762" marR="0" rtl="0" algn="l">
              <a:lnSpc>
                <a:spcPct val="90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System.out.println(5 * </a:t>
            </a:r>
            <a:r>
              <a:rPr b="1" i="0" lang="en-US" sz="2000" u="none" cap="none" strike="noStrike">
                <a:solidFill>
                  <a:schemeClr val="dk1"/>
                </a:solidFill>
                <a:latin typeface="Courier New"/>
                <a:ea typeface="Courier New"/>
                <a:cs typeface="Courier New"/>
                <a:sym typeface="Courier New"/>
              </a:rPr>
              <a:t>x</a:t>
            </a:r>
            <a:r>
              <a:rPr b="0" i="0" lang="en-US" sz="2000" u="none" cap="none" strike="noStrike">
                <a:solidFill>
                  <a:schemeClr val="dk1"/>
                </a:solidFill>
                <a:latin typeface="Courier New"/>
                <a:ea typeface="Courier New"/>
                <a:cs typeface="Courier New"/>
                <a:sym typeface="Courier New"/>
              </a:rPr>
              <a:t> - 1);       </a:t>
            </a:r>
            <a:r>
              <a:rPr b="1" i="0" lang="en-US" sz="2000" u="none" cap="none" strike="noStrike">
                <a:solidFill>
                  <a:srgbClr val="008080"/>
                </a:solidFill>
                <a:latin typeface="Courier New"/>
                <a:ea typeface="Courier New"/>
                <a:cs typeface="Courier New"/>
                <a:sym typeface="Courier New"/>
              </a:rPr>
              <a:t>// 5 * 3 - 1</a:t>
            </a:r>
            <a:endParaRPr/>
          </a:p>
          <a:p>
            <a:pPr indent="-246062" lvl="1" marL="639762" marR="0" rtl="0" algn="l">
              <a:lnSpc>
                <a:spcPct val="90000"/>
              </a:lnSpc>
              <a:spcBef>
                <a:spcPts val="400"/>
              </a:spcBef>
              <a:spcAft>
                <a:spcPts val="0"/>
              </a:spcAft>
              <a:buClr>
                <a:schemeClr val="dk1"/>
              </a:buClr>
              <a:buSzPts val="2000"/>
              <a:buFont typeface="Tahoma"/>
              <a:buNone/>
            </a:pPr>
            <a:r>
              <a:t/>
            </a:r>
            <a:endParaRPr b="1" i="0" sz="2000" u="none" cap="none" strike="noStrike">
              <a:solidFill>
                <a:srgbClr val="008080"/>
              </a:solidFill>
              <a:latin typeface="Courier New"/>
              <a:ea typeface="Courier New"/>
              <a:cs typeface="Courier New"/>
              <a:sym typeface="Courier New"/>
            </a:endParaRPr>
          </a:p>
          <a:p>
            <a:pPr indent="-273050" lvl="0" marL="27305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You can assign a value more than once:</a:t>
            </a:r>
            <a:endParaRPr/>
          </a:p>
          <a:p>
            <a:pPr indent="-246062" lvl="1" marL="639762" marR="0" rtl="0" algn="l">
              <a:lnSpc>
                <a:spcPct val="100000"/>
              </a:lnSpc>
              <a:spcBef>
                <a:spcPts val="400"/>
              </a:spcBef>
              <a:spcAft>
                <a:spcPts val="0"/>
              </a:spcAft>
              <a:buClr>
                <a:schemeClr val="dk1"/>
              </a:buClr>
              <a:buSzPts val="800"/>
              <a:buFont typeface="Tahoma"/>
              <a:buNone/>
            </a:pPr>
            <a:br>
              <a:rPr b="0" i="0" lang="en-US" sz="800" u="none" cap="none" strike="noStrike">
                <a:solidFill>
                  <a:schemeClr val="dk1"/>
                </a:solidFill>
                <a:latin typeface="Tahoma"/>
                <a:ea typeface="Tahoma"/>
                <a:cs typeface="Tahoma"/>
                <a:sym typeface="Tahoma"/>
              </a:rPr>
            </a:br>
            <a:r>
              <a:rPr b="0" i="0" lang="en-US" sz="2000" u="none" cap="none" strike="noStrike">
                <a:solidFill>
                  <a:schemeClr val="dk1"/>
                </a:solidFill>
                <a:latin typeface="Courier New"/>
                <a:ea typeface="Courier New"/>
                <a:cs typeface="Courier New"/>
                <a:sym typeface="Courier New"/>
              </a:rPr>
              <a:t>int x;</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x = 3;</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System.out.println(x + " here");     </a:t>
            </a:r>
            <a:r>
              <a:rPr b="1" i="0" lang="en-US" sz="2000" u="none" cap="none" strike="noStrike">
                <a:solidFill>
                  <a:srgbClr val="008080"/>
                </a:solidFill>
                <a:latin typeface="Courier New"/>
                <a:ea typeface="Courier New"/>
                <a:cs typeface="Courier New"/>
                <a:sym typeface="Courier New"/>
              </a:rPr>
              <a:t>// 3 here</a:t>
            </a:r>
            <a:br>
              <a:rPr b="1" i="0" lang="en-US" sz="2000" u="none" cap="none" strike="noStrike">
                <a:solidFill>
                  <a:srgbClr val="008080"/>
                </a:solidFill>
                <a:latin typeface="Courier New"/>
                <a:ea typeface="Courier New"/>
                <a:cs typeface="Courier New"/>
                <a:sym typeface="Courier New"/>
              </a:rPr>
            </a:br>
            <a:br>
              <a:rPr b="0"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x = 4 + 7;</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System.out.println("now x is " + x); </a:t>
            </a:r>
            <a:r>
              <a:rPr b="1" i="0" lang="en-US" sz="2000" u="none" cap="none" strike="noStrike">
                <a:solidFill>
                  <a:srgbClr val="008080"/>
                </a:solidFill>
                <a:latin typeface="Courier New"/>
                <a:ea typeface="Courier New"/>
                <a:cs typeface="Courier New"/>
                <a:sym typeface="Courier New"/>
              </a:rPr>
              <a:t>// now x is 11</a:t>
            </a:r>
            <a:endParaRPr/>
          </a:p>
        </p:txBody>
      </p:sp>
      <p:graphicFrame>
        <p:nvGraphicFramePr>
          <p:cNvPr id="165" name="Google Shape;165;p24"/>
          <p:cNvGraphicFramePr/>
          <p:nvPr/>
        </p:nvGraphicFramePr>
        <p:xfrm>
          <a:off x="6705600" y="3962400"/>
          <a:ext cx="3000000" cy="3000000"/>
        </p:xfrm>
        <a:graphic>
          <a:graphicData uri="http://schemas.openxmlformats.org/drawingml/2006/table">
            <a:tbl>
              <a:tblPr>
                <a:noFill/>
                <a:tableStyleId>{7C996722-60B8-4583-945C-F0CB3C9029D1}</a:tableStyleId>
              </a:tblPr>
              <a:tblGrid>
                <a:gridCol w="990600"/>
                <a:gridCol w="9906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6" name="Google Shape;166;p24"/>
          <p:cNvGraphicFramePr/>
          <p:nvPr/>
        </p:nvGraphicFramePr>
        <p:xfrm>
          <a:off x="6705600" y="3962400"/>
          <a:ext cx="3000000" cy="3000000"/>
        </p:xfrm>
        <a:graphic>
          <a:graphicData uri="http://schemas.openxmlformats.org/drawingml/2006/table">
            <a:tbl>
              <a:tblPr>
                <a:noFill/>
                <a:tableStyleId>{7C996722-60B8-4583-945C-F0CB3C9029D1}</a:tableStyleId>
              </a:tblPr>
              <a:tblGrid>
                <a:gridCol w="990600"/>
                <a:gridCol w="9906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3399"/>
                        </a:buClr>
                        <a:buSzPts val="2000"/>
                        <a:buFont typeface="Courier New"/>
                        <a:buNone/>
                      </a:pPr>
                      <a:r>
                        <a:rPr b="1" i="0" lang="en-US" sz="2000" u="none">
                          <a:solidFill>
                            <a:srgbClr val="003399"/>
                          </a:solidFill>
                          <a:latin typeface="Courier New"/>
                          <a:ea typeface="Courier New"/>
                          <a:cs typeface="Courier New"/>
                          <a:sym typeface="Courier New"/>
                        </a:rPr>
                        <a:t>11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5"/>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Declaration/initialization</a:t>
            </a:r>
            <a:endParaRPr/>
          </a:p>
        </p:txBody>
      </p:sp>
      <p:sp>
        <p:nvSpPr>
          <p:cNvPr id="172" name="Google Shape;172;p25"/>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variable can be declared/initialized in one statement.</a:t>
            </a:r>
            <a:endParaRPr b="0" i="0" sz="2200" u="non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Syntax:</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	type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name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101600" lvl="2" marL="11430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double myGPA = 3.95;</a:t>
            </a:r>
            <a:br>
              <a:rPr b="0" i="0" lang="en-US" sz="2200" u="none" cap="none" strike="noStrike">
                <a:solidFill>
                  <a:schemeClr val="dk1"/>
                </a:solidFill>
                <a:latin typeface="Courier New"/>
                <a:ea typeface="Courier New"/>
                <a:cs typeface="Courier New"/>
                <a:sym typeface="Courier New"/>
              </a:rPr>
            </a:b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int x = (11 % 3) + 12;</a:t>
            </a:r>
            <a:endParaRPr/>
          </a:p>
          <a:p>
            <a:pPr indent="-92075" lvl="0" marL="2317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p:txBody>
      </p:sp>
      <p:graphicFrame>
        <p:nvGraphicFramePr>
          <p:cNvPr id="173" name="Google Shape;173;p25"/>
          <p:cNvGraphicFramePr/>
          <p:nvPr/>
        </p:nvGraphicFramePr>
        <p:xfrm>
          <a:off x="5562600" y="5387975"/>
          <a:ext cx="3000000" cy="3000000"/>
        </p:xfrm>
        <a:graphic>
          <a:graphicData uri="http://schemas.openxmlformats.org/drawingml/2006/table">
            <a:tbl>
              <a:tblPr>
                <a:noFill/>
                <a:tableStyleId>{7C996722-60B8-4583-945C-F0CB3C9029D1}</a:tableStyleId>
              </a:tblPr>
              <a:tblGrid>
                <a:gridCol w="990600"/>
                <a:gridCol w="9906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14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4" name="Google Shape;174;p25"/>
          <p:cNvGraphicFramePr/>
          <p:nvPr/>
        </p:nvGraphicFramePr>
        <p:xfrm>
          <a:off x="5562600" y="4114800"/>
          <a:ext cx="3000000" cy="3000000"/>
        </p:xfrm>
        <a:graphic>
          <a:graphicData uri="http://schemas.openxmlformats.org/drawingml/2006/table">
            <a:tbl>
              <a:tblPr>
                <a:noFill/>
                <a:tableStyleId>{7C996722-60B8-4583-945C-F0CB3C9029D1}</a:tableStyleId>
              </a:tblPr>
              <a:tblGrid>
                <a:gridCol w="990600"/>
                <a:gridCol w="20574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myGPA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3.95</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6"/>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Assignment and algebra</a:t>
            </a:r>
            <a:endParaRPr/>
          </a:p>
        </p:txBody>
      </p:sp>
      <p:sp>
        <p:nvSpPr>
          <p:cNvPr id="181" name="Google Shape;181;p26"/>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1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Assignment uses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ahoma"/>
                <a:ea typeface="Tahoma"/>
                <a:cs typeface="Tahoma"/>
                <a:sym typeface="Tahoma"/>
              </a:rPr>
              <a:t> , but it is not an algebraic equation.</a:t>
            </a:r>
            <a:endParaRPr/>
          </a:p>
          <a:p>
            <a:pPr indent="-246062" lvl="1" marL="639762" marR="0" rtl="0" algn="l">
              <a:lnSpc>
                <a:spcPct val="11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1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0" i="0" lang="en-US" sz="2200" u="none" cap="none" strike="noStrike">
                <a:solidFill>
                  <a:schemeClr val="dk1"/>
                </a:solidFill>
                <a:latin typeface="Tahoma"/>
                <a:ea typeface="Tahoma"/>
                <a:cs typeface="Tahoma"/>
                <a:sym typeface="Tahoma"/>
              </a:rPr>
              <a:t>	means,  </a:t>
            </a:r>
            <a:r>
              <a:rPr b="0" i="1" lang="en-US" sz="2200" u="none" cap="none" strike="noStrike">
                <a:solidFill>
                  <a:schemeClr val="dk1"/>
                </a:solidFill>
                <a:latin typeface="Tahoma"/>
                <a:ea typeface="Tahoma"/>
                <a:cs typeface="Tahoma"/>
                <a:sym typeface="Tahoma"/>
              </a:rPr>
              <a:t>"store the value at right in variable at left"</a:t>
            </a:r>
            <a:endParaRPr/>
          </a:p>
          <a:p>
            <a:pPr indent="-106362" lvl="1" marL="639762" marR="0" rtl="0" algn="l">
              <a:lnSpc>
                <a:spcPct val="110000"/>
              </a:lnSpc>
              <a:spcBef>
                <a:spcPts val="440"/>
              </a:spcBef>
              <a:spcAft>
                <a:spcPts val="0"/>
              </a:spcAft>
              <a:buClr>
                <a:schemeClr val="dk1"/>
              </a:buClr>
              <a:buSzPts val="2200"/>
              <a:buFont typeface="Tahoma"/>
              <a:buNone/>
            </a:pPr>
            <a:r>
              <a:t/>
            </a:r>
            <a:endParaRPr b="0" i="1" sz="2200" u="none" cap="none" strike="noStrike">
              <a:solidFill>
                <a:schemeClr val="dk1"/>
              </a:solidFill>
              <a:latin typeface="Tahoma"/>
              <a:ea typeface="Tahoma"/>
              <a:cs typeface="Tahoma"/>
              <a:sym typeface="Tahoma"/>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right side expression is evaluated first,</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and then its result is stored in the variable at left.</a:t>
            </a:r>
            <a:endParaRPr/>
          </a:p>
          <a:p>
            <a:pPr indent="-106362" lvl="1" marL="639762"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1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What happens here?</a:t>
            </a:r>
            <a:endParaRPr/>
          </a:p>
          <a:p>
            <a:pPr indent="-246062" lvl="1" marL="639762" marR="0" rtl="0" algn="l">
              <a:lnSpc>
                <a:spcPct val="11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int x = 3;</a:t>
            </a:r>
            <a:endParaRPr/>
          </a:p>
          <a:p>
            <a:pPr indent="-246062" lvl="1" marL="639762"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x = x + 2;   </a:t>
            </a:r>
            <a:r>
              <a:rPr b="1" i="0" lang="en-US" sz="2200" u="none" cap="none" strike="noStrike">
                <a:solidFill>
                  <a:srgbClr val="008080"/>
                </a:solidFill>
                <a:latin typeface="Courier New"/>
                <a:ea typeface="Courier New"/>
                <a:cs typeface="Courier New"/>
                <a:sym typeface="Courier New"/>
              </a:rPr>
              <a:t>// ???</a:t>
            </a:r>
            <a:endParaRPr/>
          </a:p>
        </p:txBody>
      </p:sp>
      <p:graphicFrame>
        <p:nvGraphicFramePr>
          <p:cNvPr id="182" name="Google Shape;182;p26"/>
          <p:cNvGraphicFramePr/>
          <p:nvPr/>
        </p:nvGraphicFramePr>
        <p:xfrm>
          <a:off x="5791200" y="4638675"/>
          <a:ext cx="3000000" cy="3000000"/>
        </p:xfrm>
        <a:graphic>
          <a:graphicData uri="http://schemas.openxmlformats.org/drawingml/2006/table">
            <a:tbl>
              <a:tblPr>
                <a:noFill/>
                <a:tableStyleId>{7C996722-60B8-4583-945C-F0CB3C9029D1}</a:tableStyleId>
              </a:tblPr>
              <a:tblGrid>
                <a:gridCol w="990600"/>
                <a:gridCol w="9906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3" name="Google Shape;183;p26"/>
          <p:cNvGraphicFramePr/>
          <p:nvPr/>
        </p:nvGraphicFramePr>
        <p:xfrm>
          <a:off x="5791200" y="4638675"/>
          <a:ext cx="3000000" cy="3000000"/>
        </p:xfrm>
        <a:graphic>
          <a:graphicData uri="http://schemas.openxmlformats.org/drawingml/2006/table">
            <a:tbl>
              <a:tblPr>
                <a:noFill/>
                <a:tableStyleId>{7C996722-60B8-4583-945C-F0CB3C9029D1}</a:tableStyleId>
              </a:tblPr>
              <a:tblGrid>
                <a:gridCol w="990600"/>
                <a:gridCol w="9906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3399"/>
                        </a:buClr>
                        <a:buSzPts val="2000"/>
                        <a:buFont typeface="Courier New"/>
                        <a:buNone/>
                      </a:pPr>
                      <a:r>
                        <a:rPr b="1" i="0" lang="en-US" sz="2000" u="none">
                          <a:solidFill>
                            <a:srgbClr val="003399"/>
                          </a:solidFill>
                          <a:latin typeface="Courier New"/>
                          <a:ea typeface="Courier New"/>
                          <a:cs typeface="Courier New"/>
                          <a:sym typeface="Courier New"/>
                        </a:rPr>
                        <a:t>5</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7"/>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Assignment and types</a:t>
            </a:r>
            <a:endParaRPr/>
          </a:p>
        </p:txBody>
      </p:sp>
      <p:sp>
        <p:nvSpPr>
          <p:cNvPr id="189" name="Google Shape;189;p27"/>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variable can only store a value of its own type.</a:t>
            </a:r>
            <a:endParaRPr/>
          </a:p>
          <a:p>
            <a:pPr indent="-285750" lvl="1" marL="742950" marR="0" rtl="0" algn="l">
              <a:lnSpc>
                <a:spcPct val="100000"/>
              </a:lnSpc>
              <a:spcBef>
                <a:spcPts val="180"/>
              </a:spcBef>
              <a:spcAft>
                <a:spcPts val="0"/>
              </a:spcAft>
              <a:buClr>
                <a:schemeClr val="dk1"/>
              </a:buClr>
              <a:buSzPts val="900"/>
              <a:buFont typeface="Tahoma"/>
              <a:buNone/>
            </a:pPr>
            <a:r>
              <a:t/>
            </a:r>
            <a:endParaRPr b="0" i="0" sz="900" u="none" cap="none" strike="noStrike">
              <a:solidFill>
                <a:srgbClr val="800000"/>
              </a:solidFill>
              <a:latin typeface="Courier New"/>
              <a:ea typeface="Courier New"/>
              <a:cs typeface="Courier New"/>
              <a:sym typeface="Courier New"/>
            </a:endParaRPr>
          </a:p>
          <a:p>
            <a:pPr indent="-285750" lvl="1" marL="742950" marR="0" rtl="0" algn="l">
              <a:lnSpc>
                <a:spcPct val="100000"/>
              </a:lnSpc>
              <a:spcBef>
                <a:spcPts val="440"/>
              </a:spcBef>
              <a:spcAft>
                <a:spcPts val="0"/>
              </a:spcAft>
              <a:buClr>
                <a:srgbClr val="800000"/>
              </a:buClr>
              <a:buSzPts val="2200"/>
              <a:buFont typeface="Courier New"/>
              <a:buChar char="–"/>
            </a:pPr>
            <a:r>
              <a:rPr b="0" i="0" lang="en-US" sz="2200" u="none" cap="none" strike="noStrike">
                <a:solidFill>
                  <a:srgbClr val="800000"/>
                </a:solidFill>
                <a:latin typeface="Courier New"/>
                <a:ea typeface="Courier New"/>
                <a:cs typeface="Courier New"/>
                <a:sym typeface="Courier New"/>
              </a:rPr>
              <a:t>int x = 2.5;    </a:t>
            </a:r>
            <a:r>
              <a:rPr b="1" i="0" lang="en-US" sz="2200" u="none" cap="none" strike="noStrike">
                <a:solidFill>
                  <a:srgbClr val="800000"/>
                </a:solidFill>
                <a:latin typeface="Courier New"/>
                <a:ea typeface="Courier New"/>
                <a:cs typeface="Courier New"/>
                <a:sym typeface="Courier New"/>
              </a:rPr>
              <a:t>// ERROR: incompatible types</a:t>
            </a:r>
            <a:endParaRPr/>
          </a:p>
          <a:p>
            <a:pPr indent="-146050" lvl="1" marL="742950" marR="0" rtl="0" algn="l">
              <a:lnSpc>
                <a:spcPct val="100000"/>
              </a:lnSpc>
              <a:spcBef>
                <a:spcPts val="440"/>
              </a:spcBef>
              <a:spcAft>
                <a:spcPts val="0"/>
              </a:spcAft>
              <a:buClr>
                <a:schemeClr val="dk1"/>
              </a:buClr>
              <a:buSzPts val="2200"/>
              <a:buFont typeface="Tahoma"/>
              <a:buNone/>
            </a:pPr>
            <a:r>
              <a:t/>
            </a:r>
            <a:endParaRPr b="1" i="0" sz="2200" u="none" cap="none" strike="noStrike">
              <a:solidFill>
                <a:srgbClr val="800000"/>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An </a:t>
            </a:r>
            <a:r>
              <a:rPr b="0" i="0" lang="en-US" sz="2400" u="none">
                <a:solidFill>
                  <a:schemeClr val="dk1"/>
                </a:solidFill>
                <a:latin typeface="Courier New"/>
                <a:ea typeface="Courier New"/>
                <a:cs typeface="Courier New"/>
                <a:sym typeface="Courier New"/>
              </a:rPr>
              <a:t>int</a:t>
            </a:r>
            <a:r>
              <a:rPr b="0" i="0" lang="en-US" sz="2400" u="none">
                <a:solidFill>
                  <a:schemeClr val="dk1"/>
                </a:solidFill>
                <a:latin typeface="Tahoma"/>
                <a:ea typeface="Tahoma"/>
                <a:cs typeface="Tahoma"/>
                <a:sym typeface="Tahoma"/>
              </a:rPr>
              <a:t> value can be stored in a </a:t>
            </a:r>
            <a:r>
              <a:rPr b="0" i="0" lang="en-US" sz="2400" u="none">
                <a:solidFill>
                  <a:schemeClr val="dk1"/>
                </a:solidFill>
                <a:latin typeface="Courier New"/>
                <a:ea typeface="Courier New"/>
                <a:cs typeface="Courier New"/>
                <a:sym typeface="Courier New"/>
              </a:rPr>
              <a:t>double</a:t>
            </a:r>
            <a:r>
              <a:rPr b="0" i="0" lang="en-US" sz="2400" u="none">
                <a:solidFill>
                  <a:schemeClr val="dk1"/>
                </a:solidFill>
                <a:latin typeface="Tahoma"/>
                <a:ea typeface="Tahoma"/>
                <a:cs typeface="Tahoma"/>
                <a:sym typeface="Tahoma"/>
              </a:rPr>
              <a:t> variable.</a:t>
            </a:r>
            <a:endParaRPr b="0" i="0" sz="900" u="non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value is converted into the equivalent real number.</a:t>
            </a:r>
            <a:endParaRPr/>
          </a:p>
          <a:p>
            <a:pPr indent="-2857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double myGPA = 4;</a:t>
            </a:r>
            <a:endParaRPr/>
          </a:p>
          <a:p>
            <a:pPr indent="-146050" lvl="1" marL="742950" marR="0" rtl="0" algn="l">
              <a:lnSpc>
                <a:spcPct val="7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146050" lvl="1" marL="742950" marR="0" rtl="0" algn="l">
              <a:lnSpc>
                <a:spcPct val="7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85750" lvl="1" marL="742950"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double avg = </a:t>
            </a:r>
            <a:r>
              <a:rPr b="1" i="0" lang="en-US" sz="2200" u="none" cap="none" strike="noStrike">
                <a:solidFill>
                  <a:schemeClr val="dk1"/>
                </a:solidFill>
                <a:latin typeface="Courier New"/>
                <a:ea typeface="Courier New"/>
                <a:cs typeface="Courier New"/>
                <a:sym typeface="Courier New"/>
              </a:rPr>
              <a:t>11 / 2</a:t>
            </a:r>
            <a:r>
              <a:rPr b="0" i="0" lang="en-US" sz="2200" u="none" cap="none" strike="noStrike">
                <a:solidFill>
                  <a:schemeClr val="dk1"/>
                </a:solidFill>
                <a:latin typeface="Courier New"/>
                <a:ea typeface="Courier New"/>
                <a:cs typeface="Courier New"/>
                <a:sym typeface="Courier New"/>
              </a:rPr>
              <a:t>;</a:t>
            </a:r>
            <a:endParaRPr/>
          </a:p>
          <a:p>
            <a:pPr indent="-171450" lvl="2" marL="1143000"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Why does </a:t>
            </a:r>
            <a:r>
              <a:rPr b="0" i="0" lang="en-US" sz="2000" u="none" cap="none" strike="noStrike">
                <a:solidFill>
                  <a:schemeClr val="dk1"/>
                </a:solidFill>
                <a:latin typeface="Courier New"/>
                <a:ea typeface="Courier New"/>
                <a:cs typeface="Courier New"/>
                <a:sym typeface="Courier New"/>
              </a:rPr>
              <a:t>avg</a:t>
            </a:r>
            <a:r>
              <a:rPr b="0" i="0" lang="en-US" sz="2000" u="none" cap="none" strike="noStrike">
                <a:solidFill>
                  <a:schemeClr val="dk1"/>
                </a:solidFill>
                <a:latin typeface="Tahoma"/>
                <a:ea typeface="Tahoma"/>
                <a:cs typeface="Tahoma"/>
                <a:sym typeface="Tahoma"/>
              </a:rPr>
              <a:t> store </a:t>
            </a:r>
            <a:r>
              <a:rPr b="0" i="0" lang="en-US" sz="2000" u="none" cap="none" strike="noStrike">
                <a:solidFill>
                  <a:schemeClr val="dk1"/>
                </a:solidFill>
                <a:latin typeface="Courier New"/>
                <a:ea typeface="Courier New"/>
                <a:cs typeface="Courier New"/>
                <a:sym typeface="Courier New"/>
              </a:rPr>
              <a:t>5.0</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and not </a:t>
            </a:r>
            <a:r>
              <a:rPr b="0" i="0" lang="en-US" sz="2000" u="none" cap="none" strike="noStrike">
                <a:solidFill>
                  <a:schemeClr val="dk1"/>
                </a:solidFill>
                <a:latin typeface="Courier New"/>
                <a:ea typeface="Courier New"/>
                <a:cs typeface="Courier New"/>
                <a:sym typeface="Courier New"/>
              </a:rPr>
              <a:t>5.5</a:t>
            </a:r>
            <a:r>
              <a:rPr b="0" i="0" lang="en-US" sz="2000" u="none" cap="none" strike="noStrike">
                <a:solidFill>
                  <a:schemeClr val="dk1"/>
                </a:solidFill>
                <a:latin typeface="Tahoma"/>
                <a:ea typeface="Tahoma"/>
                <a:cs typeface="Tahoma"/>
                <a:sym typeface="Tahoma"/>
              </a:rPr>
              <a:t> ?</a:t>
            </a:r>
            <a:endParaRPr/>
          </a:p>
        </p:txBody>
      </p:sp>
      <p:graphicFrame>
        <p:nvGraphicFramePr>
          <p:cNvPr id="190" name="Google Shape;190;p27"/>
          <p:cNvGraphicFramePr/>
          <p:nvPr/>
        </p:nvGraphicFramePr>
        <p:xfrm>
          <a:off x="5791200" y="3733800"/>
          <a:ext cx="3000000" cy="3000000"/>
        </p:xfrm>
        <a:graphic>
          <a:graphicData uri="http://schemas.openxmlformats.org/drawingml/2006/table">
            <a:tbl>
              <a:tblPr>
                <a:noFill/>
                <a:tableStyleId>{7C996722-60B8-4583-945C-F0CB3C9029D1}</a:tableStyleId>
              </a:tblPr>
              <a:tblGrid>
                <a:gridCol w="990600"/>
                <a:gridCol w="20574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myGPA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4.0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1" name="Google Shape;191;p27"/>
          <p:cNvGraphicFramePr/>
          <p:nvPr/>
        </p:nvGraphicFramePr>
        <p:xfrm>
          <a:off x="5791200" y="4749800"/>
          <a:ext cx="3000000" cy="3000000"/>
        </p:xfrm>
        <a:graphic>
          <a:graphicData uri="http://schemas.openxmlformats.org/drawingml/2006/table">
            <a:tbl>
              <a:tblPr>
                <a:noFill/>
                <a:tableStyleId>{7C996722-60B8-4583-945C-F0CB3C9029D1}</a:tableStyleId>
              </a:tblPr>
              <a:tblGrid>
                <a:gridCol w="990600"/>
                <a:gridCol w="2057400"/>
              </a:tblGrid>
              <a:tr h="660400">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avg</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5.0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8"/>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Compiler errors</a:t>
            </a:r>
            <a:endParaRPr/>
          </a:p>
        </p:txBody>
      </p:sp>
      <p:sp>
        <p:nvSpPr>
          <p:cNvPr id="197" name="Google Shape;197;p28"/>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variable can't be used until it is assigned a value.</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int x;</a:t>
            </a:r>
            <a:endParaRPr/>
          </a:p>
          <a:p>
            <a:pPr indent="-246062" lvl="1" marL="639762" marR="0" rtl="0" algn="l">
              <a:lnSpc>
                <a:spcPct val="10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System.out.println(x);   </a:t>
            </a:r>
            <a:r>
              <a:rPr b="1" i="0" lang="en-US" sz="2000" u="none" cap="none" strike="noStrike">
                <a:solidFill>
                  <a:srgbClr val="800000"/>
                </a:solidFill>
                <a:latin typeface="Courier New"/>
                <a:ea typeface="Courier New"/>
                <a:cs typeface="Courier New"/>
                <a:sym typeface="Courier New"/>
              </a:rPr>
              <a:t>// ERROR: x has no value</a:t>
            </a:r>
            <a:endParaRPr b="0" i="1" sz="2000" u="none" cap="none" strike="noStrike">
              <a:solidFill>
                <a:schemeClr val="dk1"/>
              </a:solidFill>
              <a:latin typeface="Tahoma"/>
              <a:ea typeface="Tahoma"/>
              <a:cs typeface="Tahoma"/>
              <a:sym typeface="Tahoma"/>
            </a:endParaRPr>
          </a:p>
          <a:p>
            <a:pPr indent="-246062" lvl="1" marL="639762"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You may not declare the same variable twice.</a:t>
            </a:r>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int x;</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rgbClr val="800000"/>
                </a:solidFill>
                <a:latin typeface="Courier New"/>
                <a:ea typeface="Courier New"/>
                <a:cs typeface="Courier New"/>
                <a:sym typeface="Courier New"/>
              </a:rPr>
              <a:t>int x;</a:t>
            </a:r>
            <a:r>
              <a:rPr b="0" i="0" lang="en-US" sz="2000" u="none" cap="none" strike="noStrike">
                <a:solidFill>
                  <a:srgbClr val="A50021"/>
                </a:solidFill>
                <a:latin typeface="Courier New"/>
                <a:ea typeface="Courier New"/>
                <a:cs typeface="Courier New"/>
                <a:sym typeface="Courier New"/>
              </a:rPr>
              <a:t>                   </a:t>
            </a:r>
            <a:r>
              <a:rPr b="1" i="0" lang="en-US" sz="2000" u="none" cap="none" strike="noStrike">
                <a:solidFill>
                  <a:srgbClr val="800000"/>
                </a:solidFill>
                <a:latin typeface="Courier New"/>
                <a:ea typeface="Courier New"/>
                <a:cs typeface="Courier New"/>
                <a:sym typeface="Courier New"/>
              </a:rPr>
              <a:t>// ERROR: x already exists</a:t>
            </a:r>
            <a:endParaRPr b="1" i="0" sz="2000" u="none" cap="none" strike="noStrike">
              <a:solidFill>
                <a:srgbClr val="A50021"/>
              </a:solidFill>
              <a:latin typeface="Courier New"/>
              <a:ea typeface="Courier New"/>
              <a:cs typeface="Courier New"/>
              <a:sym typeface="Courier New"/>
            </a:endParaRPr>
          </a:p>
          <a:p>
            <a:pPr indent="-246062" lvl="1" marL="639762"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10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int x = 3;</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rgbClr val="800000"/>
                </a:solidFill>
                <a:latin typeface="Courier New"/>
                <a:ea typeface="Courier New"/>
                <a:cs typeface="Courier New"/>
                <a:sym typeface="Courier New"/>
              </a:rPr>
              <a:t>int x = 5;               </a:t>
            </a:r>
            <a:r>
              <a:rPr b="1" i="0" lang="en-US" sz="2000" u="none" cap="none" strike="noStrike">
                <a:solidFill>
                  <a:srgbClr val="800000"/>
                </a:solidFill>
                <a:latin typeface="Courier New"/>
                <a:ea typeface="Courier New"/>
                <a:cs typeface="Courier New"/>
                <a:sym typeface="Courier New"/>
              </a:rPr>
              <a:t>// ERROR: x already exists</a:t>
            </a:r>
            <a:endParaRPr b="0" i="0" sz="2000" u="none" cap="none" strike="noStrike">
              <a:solidFill>
                <a:schemeClr val="dk1"/>
              </a:solidFill>
              <a:latin typeface="Tahoma"/>
              <a:ea typeface="Tahoma"/>
              <a:cs typeface="Tahoma"/>
              <a:sym typeface="Tahoma"/>
            </a:endParaRPr>
          </a:p>
          <a:p>
            <a:pPr indent="-177800" lvl="2" marL="1143000" marR="0" rtl="0" algn="l">
              <a:lnSpc>
                <a:spcPct val="10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How can this code be fixed?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Printing a variable's value</a:t>
            </a:r>
            <a:endParaRPr/>
          </a:p>
        </p:txBody>
      </p:sp>
      <p:sp>
        <p:nvSpPr>
          <p:cNvPr id="203" name="Google Shape;203;p2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1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Use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ahoma"/>
                <a:ea typeface="Tahoma"/>
                <a:cs typeface="Tahoma"/>
                <a:sym typeface="Tahoma"/>
              </a:rPr>
              <a:t> to print a string and a variable's value on one line.</a:t>
            </a:r>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double grade = (95.1 + 71.9 + 82.6) / 3.0;</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a:t>
            </a:r>
            <a:r>
              <a:rPr b="1" i="0" lang="en-US" sz="2200" u="none" cap="none" strike="noStrike">
                <a:solidFill>
                  <a:schemeClr val="dk1"/>
                </a:solidFill>
                <a:latin typeface="Courier New"/>
                <a:ea typeface="Courier New"/>
                <a:cs typeface="Courier New"/>
                <a:sym typeface="Courier New"/>
              </a:rPr>
              <a:t>"Your grade was " + grade</a:t>
            </a:r>
            <a:r>
              <a:rPr b="0" i="0" lang="en-US" sz="2200" u="none" cap="none" strike="noStrike">
                <a:solidFill>
                  <a:schemeClr val="dk1"/>
                </a:solidFill>
                <a:latin typeface="Courier New"/>
                <a:ea typeface="Courier New"/>
                <a:cs typeface="Courier New"/>
                <a:sym typeface="Courier New"/>
              </a:rPr>
              <a:t>);</a:t>
            </a:r>
            <a:endParaRPr/>
          </a:p>
          <a:p>
            <a:pPr indent="-1063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int students = 11 + 17 + 4 + 19 + 14;</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a:t>
            </a:r>
            <a:r>
              <a:rPr b="1" i="0" lang="en-US" sz="2200" u="none" cap="none" strike="noStrike">
                <a:solidFill>
                  <a:schemeClr val="dk1"/>
                </a:solidFill>
                <a:latin typeface="Courier New"/>
                <a:ea typeface="Courier New"/>
                <a:cs typeface="Courier New"/>
                <a:sym typeface="Courier New"/>
              </a:rPr>
              <a:t>"There are " + students +</a:t>
            </a:r>
            <a:endParaRPr/>
          </a:p>
          <a:p>
            <a:pPr indent="-246062" lvl="1" marL="639762"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 students in the course."</a:t>
            </a: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Output:</a:t>
            </a:r>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Your grade was 83.2</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There are 65 students in the course.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3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Receipt question</a:t>
            </a:r>
            <a:endParaRPr/>
          </a:p>
        </p:txBody>
      </p:sp>
      <p:sp>
        <p:nvSpPr>
          <p:cNvPr id="209" name="Google Shape;209;p30"/>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Improve the receipt program using variables.</a:t>
            </a:r>
            <a:endParaRPr/>
          </a:p>
          <a:p>
            <a:pPr indent="-231775" lvl="0" marL="231775" marR="0" rtl="0" algn="l">
              <a:lnSpc>
                <a:spcPct val="9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Receipt {</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static void main(String[] args) {</a:t>
            </a:r>
            <a:endParaRPr/>
          </a:p>
          <a:p>
            <a:pPr indent="-231775" lvl="0" marL="231775" marR="0" rtl="0" algn="l">
              <a:lnSpc>
                <a:spcPct val="90000"/>
              </a:lnSpc>
              <a:spcBef>
                <a:spcPts val="0"/>
              </a:spcBef>
              <a:spcAft>
                <a:spcPts val="0"/>
              </a:spcAft>
              <a:buClr>
                <a:srgbClr val="008080"/>
              </a:buClr>
              <a:buSzPts val="1800"/>
              <a:buFont typeface="Courier New"/>
              <a:buNone/>
            </a:pPr>
            <a:r>
              <a:rPr b="1" i="0" lang="en-US" sz="1800" u="none">
                <a:solidFill>
                  <a:srgbClr val="008080"/>
                </a:solidFill>
                <a:latin typeface="Courier New"/>
                <a:ea typeface="Courier New"/>
                <a:cs typeface="Courier New"/>
                <a:sym typeface="Courier New"/>
              </a:rPr>
              <a:t>        // Calculate total owed, assuming 8% tax / 15% tip</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System.out.println("Subtotal:");</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System.out.println(38 + 40 + 30);</a:t>
            </a:r>
            <a:endParaRPr/>
          </a:p>
          <a:p>
            <a:pPr indent="-231775" lvl="0" marL="231775"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System.out.println("Tax:");</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System.out.println((38 + 40 + 30) * .08);</a:t>
            </a:r>
            <a:endParaRPr/>
          </a:p>
          <a:p>
            <a:pPr indent="-231775" lvl="0" marL="231775"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System.out.println("Tip:");</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System.out.println((38 + 40 + 30) * .15);</a:t>
            </a:r>
            <a:endParaRPr/>
          </a:p>
          <a:p>
            <a:pPr indent="-231775" lvl="0" marL="231775"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System.out.println("Total:");</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System.out.println(38 + 40 + 30 +</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(38 + 40 + 30) * .15 +</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(38 + 40 + 30) * .08);</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Receipt answer</a:t>
            </a:r>
            <a:endParaRPr/>
          </a:p>
        </p:txBody>
      </p:sp>
      <p:sp>
        <p:nvSpPr>
          <p:cNvPr id="215" name="Google Shape;215;p3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Receipt {</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static void main(String[] args) {</a:t>
            </a:r>
            <a:endParaRPr/>
          </a:p>
          <a:p>
            <a:pPr indent="-231775" lvl="0" marL="231775" marR="0" rtl="0" algn="l">
              <a:lnSpc>
                <a:spcPct val="90000"/>
              </a:lnSpc>
              <a:spcBef>
                <a:spcPts val="0"/>
              </a:spcBef>
              <a:spcAft>
                <a:spcPts val="0"/>
              </a:spcAft>
              <a:buClr>
                <a:srgbClr val="008080"/>
              </a:buClr>
              <a:buSzPts val="1800"/>
              <a:buFont typeface="Courier New"/>
              <a:buNone/>
            </a:pPr>
            <a:r>
              <a:rPr b="1" i="0" lang="en-US" sz="1800" u="none">
                <a:solidFill>
                  <a:srgbClr val="008080"/>
                </a:solidFill>
                <a:latin typeface="Courier New"/>
                <a:ea typeface="Courier New"/>
                <a:cs typeface="Courier New"/>
                <a:sym typeface="Courier New"/>
              </a:rPr>
              <a:t>        // Calculate total owed, assuming 8% tax / 15% tip</a:t>
            </a:r>
            <a:endParaRPr/>
          </a:p>
          <a:p>
            <a:pPr indent="-231775" lvl="0" marL="231775" marR="0" rtl="0" algn="l">
              <a:lnSpc>
                <a:spcPct val="9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int subtotal = 38 + 40 + 30;</a:t>
            </a:r>
            <a:endParaRPr/>
          </a:p>
          <a:p>
            <a:pPr indent="-231775" lvl="0" marL="231775" marR="0" rtl="0" algn="l">
              <a:lnSpc>
                <a:spcPct val="9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double tax = subtotal * .08;</a:t>
            </a:r>
            <a:endParaRPr/>
          </a:p>
          <a:p>
            <a:pPr indent="-231775" lvl="0" marL="231775" marR="0" rtl="0" algn="l">
              <a:lnSpc>
                <a:spcPct val="9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double tip = subtotal * .15;</a:t>
            </a:r>
            <a:endParaRPr/>
          </a:p>
          <a:p>
            <a:pPr indent="-231775" lvl="0" marL="231775" marR="0" rtl="0" algn="l">
              <a:lnSpc>
                <a:spcPct val="9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double total = subtotal + tax + tip;</a:t>
            </a:r>
            <a:endParaRPr/>
          </a:p>
          <a:p>
            <a:pPr indent="-231775" lvl="0" marL="231775" marR="0" rtl="0" algn="l">
              <a:lnSpc>
                <a:spcPct val="90000"/>
              </a:lnSpc>
              <a:spcBef>
                <a:spcPts val="0"/>
              </a:spcBef>
              <a:spcAft>
                <a:spcPts val="0"/>
              </a:spcAft>
              <a:buClr>
                <a:schemeClr val="dk1"/>
              </a:buClr>
              <a:buSzPts val="1800"/>
              <a:buFont typeface="Tahoma"/>
              <a:buNone/>
            </a:pPr>
            <a:r>
              <a:t/>
            </a:r>
            <a:endParaRPr b="1" i="0" sz="1800" u="none">
              <a:solidFill>
                <a:schemeClr val="dk1"/>
              </a:solidFill>
              <a:latin typeface="Courier New"/>
              <a:ea typeface="Courier New"/>
              <a:cs typeface="Courier New"/>
              <a:sym typeface="Courier New"/>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System.out.println("Subtotal: " </a:t>
            </a:r>
            <a:r>
              <a:rPr b="1" i="0" lang="en-US" sz="1800" u="none">
                <a:solidFill>
                  <a:schemeClr val="dk1"/>
                </a:solidFill>
                <a:latin typeface="Courier New"/>
                <a:ea typeface="Courier New"/>
                <a:cs typeface="Courier New"/>
                <a:sym typeface="Courier New"/>
              </a:rPr>
              <a:t>+ subtotal</a:t>
            </a:r>
            <a:r>
              <a:rPr b="0" i="0" lang="en-US" sz="1800" u="none">
                <a:solidFill>
                  <a:schemeClr val="dk1"/>
                </a:solidFill>
                <a:latin typeface="Courier New"/>
                <a:ea typeface="Courier New"/>
                <a:cs typeface="Courier New"/>
                <a:sym typeface="Courier New"/>
              </a:rPr>
              <a:t>);</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System.out.println("Tax: " </a:t>
            </a:r>
            <a:r>
              <a:rPr b="1" i="0" lang="en-US" sz="1800" u="none">
                <a:solidFill>
                  <a:schemeClr val="dk1"/>
                </a:solidFill>
                <a:latin typeface="Courier New"/>
                <a:ea typeface="Courier New"/>
                <a:cs typeface="Courier New"/>
                <a:sym typeface="Courier New"/>
              </a:rPr>
              <a:t>+ tax</a:t>
            </a:r>
            <a:r>
              <a:rPr b="0" i="0" lang="en-US" sz="1800" u="none">
                <a:solidFill>
                  <a:schemeClr val="dk1"/>
                </a:solidFill>
                <a:latin typeface="Courier New"/>
                <a:ea typeface="Courier New"/>
                <a:cs typeface="Courier New"/>
                <a:sym typeface="Courier New"/>
              </a:rPr>
              <a:t>);</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System.out.println("Tip: " </a:t>
            </a:r>
            <a:r>
              <a:rPr b="1" i="0" lang="en-US" sz="1800" u="none">
                <a:solidFill>
                  <a:schemeClr val="dk1"/>
                </a:solidFill>
                <a:latin typeface="Courier New"/>
                <a:ea typeface="Courier New"/>
                <a:cs typeface="Courier New"/>
                <a:sym typeface="Courier New"/>
              </a:rPr>
              <a:t>+ tip</a:t>
            </a:r>
            <a:r>
              <a:rPr b="0" i="0" lang="en-US" sz="1800" u="none">
                <a:solidFill>
                  <a:schemeClr val="dk1"/>
                </a:solidFill>
                <a:latin typeface="Courier New"/>
                <a:ea typeface="Courier New"/>
                <a:cs typeface="Courier New"/>
                <a:sym typeface="Courier New"/>
              </a:rPr>
              <a:t>);</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System.out.println("Total: " </a:t>
            </a:r>
            <a:r>
              <a:rPr b="1" i="0" lang="en-US" sz="1800" u="none">
                <a:solidFill>
                  <a:schemeClr val="dk1"/>
                </a:solidFill>
                <a:latin typeface="Courier New"/>
                <a:ea typeface="Courier New"/>
                <a:cs typeface="Courier New"/>
                <a:sym typeface="Courier New"/>
              </a:rPr>
              <a:t>+ total</a:t>
            </a:r>
            <a:r>
              <a:rPr b="0" i="0" lang="en-US" sz="1800" u="none">
                <a:solidFill>
                  <a:schemeClr val="dk1"/>
                </a:solidFill>
                <a:latin typeface="Courier New"/>
                <a:ea typeface="Courier New"/>
                <a:cs typeface="Courier New"/>
                <a:sym typeface="Courier New"/>
              </a:rPr>
              <a:t>);</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9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2"/>
          <p:cNvSpPr txBox="1"/>
          <p:nvPr>
            <p:ph idx="4294967295" type="ctrTitle"/>
          </p:nvPr>
        </p:nvSpPr>
        <p:spPr>
          <a:xfrm>
            <a:off x="685800" y="1219200"/>
            <a:ext cx="7772400" cy="147002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1"/>
              </a:buClr>
              <a:buSzPts val="4400"/>
              <a:buFont typeface="Tahoma"/>
              <a:buNone/>
            </a:pPr>
            <a:r>
              <a:rPr b="1" i="0" lang="en-US" sz="4400" u="none" cap="none" strike="noStrike">
                <a:solidFill>
                  <a:schemeClr val="dk1"/>
                </a:solidFill>
                <a:latin typeface="Tahoma"/>
                <a:ea typeface="Tahoma"/>
                <a:cs typeface="Tahoma"/>
                <a:sym typeface="Tahoma"/>
              </a:rPr>
              <a:t>The </a:t>
            </a:r>
            <a:r>
              <a:rPr b="1" i="0" lang="en-US" sz="4400" u="none" cap="none" strike="noStrike">
                <a:solidFill>
                  <a:schemeClr val="dk1"/>
                </a:solidFill>
                <a:latin typeface="Courier New"/>
                <a:ea typeface="Courier New"/>
                <a:cs typeface="Courier New"/>
                <a:sym typeface="Courier New"/>
              </a:rPr>
              <a:t>for</a:t>
            </a:r>
            <a:r>
              <a:rPr b="1" i="0" lang="en-US" sz="4400" u="none" cap="none" strike="noStrike">
                <a:solidFill>
                  <a:schemeClr val="dk1"/>
                </a:solidFill>
                <a:latin typeface="Tahoma"/>
                <a:ea typeface="Tahoma"/>
                <a:cs typeface="Tahoma"/>
                <a:sym typeface="Tahoma"/>
              </a:rPr>
              <a:t> loop</a:t>
            </a:r>
            <a:endParaRPr/>
          </a:p>
        </p:txBody>
      </p:sp>
      <p:sp>
        <p:nvSpPr>
          <p:cNvPr id="222" name="Google Shape;222;p32"/>
          <p:cNvSpPr txBox="1"/>
          <p:nvPr>
            <p:ph idx="4294967295" type="subTitle"/>
          </p:nvPr>
        </p:nvSpPr>
        <p:spPr>
          <a:xfrm>
            <a:off x="539750" y="3016250"/>
            <a:ext cx="7905750" cy="1851025"/>
          </a:xfrm>
          <a:prstGeom prst="rect">
            <a:avLst/>
          </a:prstGeom>
          <a:noFill/>
          <a:ln>
            <a:noFill/>
          </a:ln>
        </p:spPr>
        <p:txBody>
          <a:bodyPr anchorCtr="0" anchor="t" bIns="45700" lIns="91425" spcFirstLastPara="1" rIns="91425" wrap="square" tIns="45700">
            <a:noAutofit/>
          </a:bodyPr>
          <a:lstStyle/>
          <a:p>
            <a:pPr indent="-79375" lvl="0" marL="231775"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Repetition with </a:t>
            </a:r>
            <a:r>
              <a:rPr b="1" i="0" lang="en-US" sz="4400" u="none">
                <a:solidFill>
                  <a:schemeClr val="lt1"/>
                </a:solidFill>
                <a:latin typeface="Courier New"/>
                <a:ea typeface="Courier New"/>
                <a:cs typeface="Courier New"/>
                <a:sym typeface="Courier New"/>
              </a:rPr>
              <a:t>for</a:t>
            </a:r>
            <a:r>
              <a:rPr b="1" i="0" lang="en-US" sz="4400" u="none">
                <a:solidFill>
                  <a:schemeClr val="lt1"/>
                </a:solidFill>
                <a:latin typeface="Tahoma"/>
                <a:ea typeface="Tahoma"/>
                <a:cs typeface="Tahoma"/>
                <a:sym typeface="Tahoma"/>
              </a:rPr>
              <a:t> loops</a:t>
            </a:r>
            <a:endParaRPr/>
          </a:p>
        </p:txBody>
      </p:sp>
      <p:sp>
        <p:nvSpPr>
          <p:cNvPr id="228" name="Google Shape;228;p3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So far, repeating a statement is redundant:</a:t>
            </a:r>
            <a:endParaRPr/>
          </a:p>
          <a:p>
            <a:pPr indent="-228600" lvl="1" marL="625475" marR="0" rtl="0" algn="l">
              <a:lnSpc>
                <a:spcPct val="8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79400" lvl="1" marL="625475" marR="0" rtl="0" algn="l">
              <a:lnSpc>
                <a:spcPct val="75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System.out.println("Homer says:");</a:t>
            </a:r>
            <a:endParaRPr/>
          </a:p>
          <a:p>
            <a:pPr indent="-279400" lvl="1" marL="625475" marR="0" rtl="0" algn="l">
              <a:lnSpc>
                <a:spcPct val="75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System.out.println("I am so smart");</a:t>
            </a:r>
            <a:endParaRPr/>
          </a:p>
          <a:p>
            <a:pPr indent="-279400" lvl="1" marL="625475" marR="0" rtl="0" algn="l">
              <a:lnSpc>
                <a:spcPct val="75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System.out.println("I am so smart");</a:t>
            </a:r>
            <a:endParaRPr/>
          </a:p>
          <a:p>
            <a:pPr indent="-279400" lvl="1" marL="625475" marR="0" rtl="0" algn="l">
              <a:lnSpc>
                <a:spcPct val="75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System.out.println("I am so smart");</a:t>
            </a:r>
            <a:endParaRPr/>
          </a:p>
          <a:p>
            <a:pPr indent="-279400" lvl="1" marL="625475" marR="0" rtl="0" algn="l">
              <a:lnSpc>
                <a:spcPct val="75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System.out.println("I am so smart");</a:t>
            </a:r>
            <a:endParaRPr/>
          </a:p>
          <a:p>
            <a:pPr indent="-279400" lvl="1" marL="625475"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System.out.println("S-M-R-T... I mean S-M-A-R-T");</a:t>
            </a:r>
            <a:endParaRPr b="0" i="0" sz="800" u="none" cap="none" strike="noStrike">
              <a:solidFill>
                <a:schemeClr val="dk1"/>
              </a:solidFill>
              <a:latin typeface="Courier New"/>
              <a:ea typeface="Courier New"/>
              <a:cs typeface="Courier New"/>
              <a:sym typeface="Courier New"/>
            </a:endParaRPr>
          </a:p>
          <a:p>
            <a:pPr indent="-279400" lvl="1" marL="625475" marR="0" rtl="0" algn="l">
              <a:lnSpc>
                <a:spcPct val="75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279400" lvl="1" marL="625475" marR="0" rtl="0" algn="l">
              <a:lnSpc>
                <a:spcPct val="75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31775" lvl="0" marL="231775" marR="0" rtl="0" algn="l">
              <a:lnSpc>
                <a:spcPct val="8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Java's </a:t>
            </a:r>
            <a:r>
              <a:rPr b="1" i="0" lang="en-US" sz="2400" u="none">
                <a:solidFill>
                  <a:schemeClr val="dk1"/>
                </a:solidFill>
                <a:latin typeface="Courier New"/>
                <a:ea typeface="Courier New"/>
                <a:cs typeface="Courier New"/>
                <a:sym typeface="Courier New"/>
              </a:rPr>
              <a:t>for</a:t>
            </a:r>
            <a:r>
              <a:rPr b="1" i="0" lang="en-US" sz="2400" u="none">
                <a:solidFill>
                  <a:schemeClr val="dk1"/>
                </a:solidFill>
                <a:latin typeface="Tahoma"/>
                <a:ea typeface="Tahoma"/>
                <a:cs typeface="Tahoma"/>
                <a:sym typeface="Tahoma"/>
              </a:rPr>
              <a:t> loop</a:t>
            </a:r>
            <a:r>
              <a:rPr b="0" i="0" lang="en-US" sz="2400" u="none">
                <a:solidFill>
                  <a:schemeClr val="dk1"/>
                </a:solidFill>
                <a:latin typeface="Tahoma"/>
                <a:ea typeface="Tahoma"/>
                <a:cs typeface="Tahoma"/>
                <a:sym typeface="Tahoma"/>
              </a:rPr>
              <a:t> statement performs a task many times.</a:t>
            </a:r>
            <a:endParaRPr/>
          </a:p>
          <a:p>
            <a:pPr indent="-279400" lvl="1" marL="625475" marR="0" rtl="0" algn="l">
              <a:lnSpc>
                <a:spcPct val="7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System.out.println("Homer says:");</a:t>
            </a:r>
            <a:endParaRPr/>
          </a:p>
          <a:p>
            <a:pPr indent="-279400" lvl="1" marL="625475" marR="0" rtl="0" algn="l">
              <a:lnSpc>
                <a:spcPct val="75000"/>
              </a:lnSpc>
              <a:spcBef>
                <a:spcPts val="160"/>
              </a:spcBef>
              <a:spcAft>
                <a:spcPts val="0"/>
              </a:spcAft>
              <a:buClr>
                <a:schemeClr val="dk1"/>
              </a:buClr>
              <a:buSzPts val="800"/>
              <a:buFont typeface="Tahoma"/>
              <a:buNone/>
            </a:pPr>
            <a:r>
              <a:t/>
            </a:r>
            <a:endParaRPr b="1" i="0" sz="800" u="none" cap="none" strike="noStrike">
              <a:solidFill>
                <a:schemeClr val="dk1"/>
              </a:solidFill>
              <a:latin typeface="Courier New"/>
              <a:ea typeface="Courier New"/>
              <a:cs typeface="Courier New"/>
              <a:sym typeface="Courier New"/>
            </a:endParaRPr>
          </a:p>
          <a:p>
            <a:pPr indent="-279400" lvl="1" marL="625475" marR="0" rtl="0" algn="l">
              <a:lnSpc>
                <a:spcPct val="75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3399"/>
                </a:solidFill>
                <a:latin typeface="Courier New"/>
                <a:ea typeface="Courier New"/>
                <a:cs typeface="Courier New"/>
                <a:sym typeface="Courier New"/>
              </a:rPr>
              <a:t>for (int i = 1; i &lt;= 4; i++) {</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8000"/>
                </a:solidFill>
                <a:latin typeface="Courier New"/>
                <a:ea typeface="Courier New"/>
                <a:cs typeface="Courier New"/>
                <a:sym typeface="Courier New"/>
              </a:rPr>
              <a:t>// repeat 4 times</a:t>
            </a:r>
            <a:endParaRPr/>
          </a:p>
          <a:p>
            <a:pPr indent="-279400" lvl="1" marL="625475" marR="0" rtl="0" algn="l">
              <a:lnSpc>
                <a:spcPct val="75000"/>
              </a:lnSpc>
              <a:spcBef>
                <a:spcPts val="400"/>
              </a:spcBef>
              <a:spcAft>
                <a:spcPts val="0"/>
              </a:spcAft>
              <a:buClr>
                <a:srgbClr val="003399"/>
              </a:buClr>
              <a:buSzPts val="2000"/>
              <a:buFont typeface="Courier New"/>
              <a:buNone/>
            </a:pPr>
            <a:r>
              <a:rPr b="1" i="0" lang="en-US" sz="2000" u="none" cap="none" strike="noStrike">
                <a:solidFill>
                  <a:srgbClr val="003399"/>
                </a:solidFill>
                <a:latin typeface="Courier New"/>
                <a:ea typeface="Courier New"/>
                <a:cs typeface="Courier New"/>
                <a:sym typeface="Courier New"/>
              </a:rPr>
              <a:t>	    System.out.println("I am so smart");</a:t>
            </a:r>
            <a:endParaRPr/>
          </a:p>
          <a:p>
            <a:pPr indent="-279400" lvl="1" marL="625475" marR="0" rtl="0" algn="l">
              <a:lnSpc>
                <a:spcPct val="75000"/>
              </a:lnSpc>
              <a:spcBef>
                <a:spcPts val="400"/>
              </a:spcBef>
              <a:spcAft>
                <a:spcPts val="0"/>
              </a:spcAft>
              <a:buClr>
                <a:srgbClr val="003399"/>
              </a:buClr>
              <a:buSzPts val="2000"/>
              <a:buFont typeface="Courier New"/>
              <a:buNone/>
            </a:pPr>
            <a:r>
              <a:rPr b="1" i="0" lang="en-US" sz="2000" u="none" cap="none" strike="noStrike">
                <a:solidFill>
                  <a:srgbClr val="003399"/>
                </a:solidFill>
                <a:latin typeface="Courier New"/>
                <a:ea typeface="Courier New"/>
                <a:cs typeface="Courier New"/>
                <a:sym typeface="Courier New"/>
              </a:rPr>
              <a:t>	}</a:t>
            </a:r>
            <a:endParaRPr/>
          </a:p>
          <a:p>
            <a:pPr indent="-279400" lvl="1" marL="625475" marR="0" rtl="0" algn="l">
              <a:lnSpc>
                <a:spcPct val="75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79400" lvl="1" marL="625475"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System.out.println("S-M-R-T... I mean S-M-A-R-T");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7"/>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Java's primitive types</a:t>
            </a:r>
            <a:endParaRPr/>
          </a:p>
        </p:txBody>
      </p:sp>
      <p:sp>
        <p:nvSpPr>
          <p:cNvPr id="46" name="Google Shape;46;p7"/>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primitive types</a:t>
            </a:r>
            <a:r>
              <a:rPr b="0" i="0" lang="en-US" sz="2400" u="none" cap="none" strike="noStrike">
                <a:solidFill>
                  <a:schemeClr val="dk1"/>
                </a:solidFill>
                <a:latin typeface="Tahoma"/>
                <a:ea typeface="Tahoma"/>
                <a:cs typeface="Tahoma"/>
                <a:sym typeface="Tahoma"/>
              </a:rPr>
              <a:t>: 8 simple types for numbers, text, etc.</a:t>
            </a:r>
            <a:endParaRPr/>
          </a:p>
          <a:p>
            <a:pPr indent="-285750" lvl="1" marL="742950" marR="0" rtl="0" algn="l">
              <a:lnSpc>
                <a:spcPct val="12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Java also has </a:t>
            </a:r>
            <a:r>
              <a:rPr b="1" i="0" lang="en-US" sz="2200" u="none" cap="none" strike="noStrike">
                <a:solidFill>
                  <a:schemeClr val="dk1"/>
                </a:solidFill>
                <a:latin typeface="Tahoma"/>
                <a:ea typeface="Tahoma"/>
                <a:cs typeface="Tahoma"/>
                <a:sym typeface="Tahoma"/>
              </a:rPr>
              <a:t>object types</a:t>
            </a:r>
            <a:r>
              <a:rPr b="0" i="0" lang="en-US" sz="2200" u="none" cap="none" strike="noStrike">
                <a:solidFill>
                  <a:schemeClr val="dk1"/>
                </a:solidFill>
                <a:latin typeface="Tahoma"/>
                <a:ea typeface="Tahoma"/>
                <a:cs typeface="Tahoma"/>
                <a:sym typeface="Tahoma"/>
              </a:rPr>
              <a:t>, which we'll talk about later</a:t>
            </a:r>
            <a:endParaRPr/>
          </a:p>
          <a:p>
            <a:pPr indent="-285750" lvl="1" marL="742950" marR="0" rtl="0" algn="l">
              <a:lnSpc>
                <a:spcPct val="12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85750" lvl="1" marL="742950" marR="0" rtl="0" algn="l">
              <a:lnSpc>
                <a:spcPct val="120000"/>
              </a:lnSpc>
              <a:spcBef>
                <a:spcPts val="40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	Name	Description		Examples</a:t>
            </a:r>
            <a:endParaRPr/>
          </a:p>
          <a:p>
            <a:pPr indent="-285750" lvl="1" marL="742950" marR="0" rtl="0" algn="l">
              <a:lnSpc>
                <a:spcPct val="120000"/>
              </a:lnSpc>
              <a:spcBef>
                <a:spcPts val="400"/>
              </a:spcBef>
              <a:spcAft>
                <a:spcPts val="0"/>
              </a:spcAft>
              <a:buClr>
                <a:schemeClr val="lt1"/>
              </a:buClr>
              <a:buSzPts val="2000"/>
              <a:buFont typeface="Courier New"/>
              <a:buChar char="–"/>
            </a:pPr>
            <a:r>
              <a:rPr b="0" i="0" lang="en-US" sz="2000" u="none" cap="none" strike="noStrike">
                <a:solidFill>
                  <a:schemeClr val="dk1"/>
                </a:solidFill>
                <a:latin typeface="Courier New"/>
                <a:ea typeface="Courier New"/>
                <a:cs typeface="Courier New"/>
                <a:sym typeface="Courier New"/>
              </a:rPr>
              <a:t>int</a:t>
            </a:r>
            <a:r>
              <a:rPr b="0" i="0" lang="en-US" sz="2000" u="none" cap="none" strike="noStrike">
                <a:solidFill>
                  <a:schemeClr val="dk1"/>
                </a:solidFill>
                <a:latin typeface="Tahoma"/>
                <a:ea typeface="Tahoma"/>
                <a:cs typeface="Tahoma"/>
                <a:sym typeface="Tahoma"/>
              </a:rPr>
              <a:t>	integers	</a:t>
            </a:r>
            <a:r>
              <a:rPr b="0" i="0" lang="en-US" sz="1100" u="none" cap="none" strike="noStrike">
                <a:solidFill>
                  <a:schemeClr val="dk1"/>
                </a:solidFill>
                <a:latin typeface="Tahoma"/>
                <a:ea typeface="Tahoma"/>
                <a:cs typeface="Tahoma"/>
                <a:sym typeface="Tahoma"/>
              </a:rPr>
              <a:t>(up to 2</a:t>
            </a:r>
            <a:r>
              <a:rPr b="0" baseline="30000" i="0" lang="en-US" sz="1100" u="none" cap="none" strike="noStrike">
                <a:solidFill>
                  <a:schemeClr val="dk1"/>
                </a:solidFill>
                <a:latin typeface="Tahoma"/>
                <a:ea typeface="Tahoma"/>
                <a:cs typeface="Tahoma"/>
                <a:sym typeface="Tahoma"/>
              </a:rPr>
              <a:t>31</a:t>
            </a:r>
            <a:r>
              <a:rPr b="0" i="0" lang="en-US" sz="1100" u="none" cap="none" strike="noStrike">
                <a:solidFill>
                  <a:schemeClr val="dk1"/>
                </a:solidFill>
                <a:latin typeface="Tahoma"/>
                <a:ea typeface="Tahoma"/>
                <a:cs typeface="Tahoma"/>
                <a:sym typeface="Tahoma"/>
              </a:rPr>
              <a:t> - 1)</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42</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-3</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0</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926394</a:t>
            </a:r>
            <a:endParaRPr/>
          </a:p>
          <a:p>
            <a:pPr indent="-285750" lvl="1" marL="742950" marR="0" rtl="0" algn="l">
              <a:lnSpc>
                <a:spcPct val="120000"/>
              </a:lnSpc>
              <a:spcBef>
                <a:spcPts val="400"/>
              </a:spcBef>
              <a:spcAft>
                <a:spcPts val="0"/>
              </a:spcAft>
              <a:buClr>
                <a:schemeClr val="lt1"/>
              </a:buClr>
              <a:buSzPts val="2000"/>
              <a:buFont typeface="Courier New"/>
              <a:buChar char="–"/>
            </a:pPr>
            <a:r>
              <a:rPr b="0" i="0" lang="en-US" sz="2000" u="none" cap="none" strike="noStrike">
                <a:solidFill>
                  <a:schemeClr val="dk1"/>
                </a:solidFill>
                <a:latin typeface="Courier New"/>
                <a:ea typeface="Courier New"/>
                <a:cs typeface="Courier New"/>
                <a:sym typeface="Courier New"/>
              </a:rPr>
              <a:t>double</a:t>
            </a:r>
            <a:r>
              <a:rPr b="0" i="0" lang="en-US" sz="2000" u="none" cap="none" strike="noStrike">
                <a:solidFill>
                  <a:schemeClr val="dk1"/>
                </a:solidFill>
                <a:latin typeface="Tahoma"/>
                <a:ea typeface="Tahoma"/>
                <a:cs typeface="Tahoma"/>
                <a:sym typeface="Tahoma"/>
              </a:rPr>
              <a:t>	real numbers	</a:t>
            </a:r>
            <a:r>
              <a:rPr b="0" i="0" lang="en-US" sz="1100" u="none" cap="none" strike="noStrike">
                <a:solidFill>
                  <a:schemeClr val="dk1"/>
                </a:solidFill>
                <a:latin typeface="Tahoma"/>
                <a:ea typeface="Tahoma"/>
                <a:cs typeface="Tahoma"/>
                <a:sym typeface="Tahoma"/>
              </a:rPr>
              <a:t>(up to 10</a:t>
            </a:r>
            <a:r>
              <a:rPr b="0" baseline="30000" i="0" lang="en-US" sz="1100" u="none" cap="none" strike="noStrike">
                <a:solidFill>
                  <a:schemeClr val="dk1"/>
                </a:solidFill>
                <a:latin typeface="Tahoma"/>
                <a:ea typeface="Tahoma"/>
                <a:cs typeface="Tahoma"/>
                <a:sym typeface="Tahoma"/>
              </a:rPr>
              <a:t>308</a:t>
            </a:r>
            <a:r>
              <a:rPr b="0" i="0" lang="en-US" sz="1100" u="none" cap="none" strike="noStrike">
                <a:solidFill>
                  <a:schemeClr val="dk1"/>
                </a:solidFill>
                <a:latin typeface="Tahoma"/>
                <a:ea typeface="Tahoma"/>
                <a:cs typeface="Tahoma"/>
                <a:sym typeface="Tahoma"/>
              </a:rPr>
              <a:t>)</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3.1</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-0.25</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9.4e3</a:t>
            </a:r>
            <a:endParaRPr/>
          </a:p>
          <a:p>
            <a:pPr indent="-285750" lvl="1" marL="742950" marR="0" rtl="0" algn="l">
              <a:lnSpc>
                <a:spcPct val="120000"/>
              </a:lnSpc>
              <a:spcBef>
                <a:spcPts val="400"/>
              </a:spcBef>
              <a:spcAft>
                <a:spcPts val="0"/>
              </a:spcAft>
              <a:buClr>
                <a:schemeClr val="lt1"/>
              </a:buClr>
              <a:buSzPts val="2000"/>
              <a:buFont typeface="Courier New"/>
              <a:buChar char="–"/>
            </a:pPr>
            <a:r>
              <a:rPr b="0" i="0" lang="en-US" sz="2000" u="none" cap="none" strike="noStrike">
                <a:solidFill>
                  <a:srgbClr val="909090"/>
                </a:solidFill>
                <a:latin typeface="Courier New"/>
                <a:ea typeface="Courier New"/>
                <a:cs typeface="Courier New"/>
                <a:sym typeface="Courier New"/>
              </a:rPr>
              <a:t>char</a:t>
            </a:r>
            <a:r>
              <a:rPr b="0" i="0" lang="en-US" sz="2000" u="none" cap="none" strike="noStrike">
                <a:solidFill>
                  <a:srgbClr val="909090"/>
                </a:solidFill>
                <a:latin typeface="Tahoma"/>
                <a:ea typeface="Tahoma"/>
                <a:cs typeface="Tahoma"/>
                <a:sym typeface="Tahoma"/>
              </a:rPr>
              <a:t>	single text characters	</a:t>
            </a:r>
            <a:r>
              <a:rPr b="0" i="0" lang="en-US" sz="2000" u="none" cap="none" strike="noStrike">
                <a:solidFill>
                  <a:srgbClr val="909090"/>
                </a:solidFill>
                <a:latin typeface="Courier New"/>
                <a:ea typeface="Courier New"/>
                <a:cs typeface="Courier New"/>
                <a:sym typeface="Courier New"/>
              </a:rPr>
              <a:t>'a'</a:t>
            </a:r>
            <a:r>
              <a:rPr b="0" i="0" lang="en-US" sz="2000" u="none" cap="none" strike="noStrike">
                <a:solidFill>
                  <a:srgbClr val="909090"/>
                </a:solidFill>
                <a:latin typeface="Tahoma"/>
                <a:ea typeface="Tahoma"/>
                <a:cs typeface="Tahoma"/>
                <a:sym typeface="Tahoma"/>
              </a:rPr>
              <a:t>,  </a:t>
            </a:r>
            <a:r>
              <a:rPr b="0" i="0" lang="en-US" sz="2000" u="none" cap="none" strike="noStrike">
                <a:solidFill>
                  <a:srgbClr val="909090"/>
                </a:solidFill>
                <a:latin typeface="Courier New"/>
                <a:ea typeface="Courier New"/>
                <a:cs typeface="Courier New"/>
                <a:sym typeface="Courier New"/>
              </a:rPr>
              <a:t>'X'</a:t>
            </a:r>
            <a:r>
              <a:rPr b="0" i="0" lang="en-US" sz="2000" u="none" cap="none" strike="noStrike">
                <a:solidFill>
                  <a:srgbClr val="909090"/>
                </a:solidFill>
                <a:latin typeface="Tahoma"/>
                <a:ea typeface="Tahoma"/>
                <a:cs typeface="Tahoma"/>
                <a:sym typeface="Tahoma"/>
              </a:rPr>
              <a:t>,  </a:t>
            </a:r>
            <a:r>
              <a:rPr b="0" i="0" lang="en-US" sz="2000" u="none" cap="none" strike="noStrike">
                <a:solidFill>
                  <a:srgbClr val="909090"/>
                </a:solidFill>
                <a:latin typeface="Courier New"/>
                <a:ea typeface="Courier New"/>
                <a:cs typeface="Courier New"/>
                <a:sym typeface="Courier New"/>
              </a:rPr>
              <a:t>'?'</a:t>
            </a:r>
            <a:r>
              <a:rPr b="0" i="0" lang="en-US" sz="2000" u="none" cap="none" strike="noStrike">
                <a:solidFill>
                  <a:srgbClr val="909090"/>
                </a:solidFill>
                <a:latin typeface="Tahoma"/>
                <a:ea typeface="Tahoma"/>
                <a:cs typeface="Tahoma"/>
                <a:sym typeface="Tahoma"/>
              </a:rPr>
              <a:t>,  </a:t>
            </a:r>
            <a:r>
              <a:rPr b="0" i="0" lang="en-US" sz="2000" u="none" cap="none" strike="noStrike">
                <a:solidFill>
                  <a:srgbClr val="909090"/>
                </a:solidFill>
                <a:latin typeface="Courier New"/>
                <a:ea typeface="Courier New"/>
                <a:cs typeface="Courier New"/>
                <a:sym typeface="Courier New"/>
              </a:rPr>
              <a:t>'\n'</a:t>
            </a:r>
            <a:endParaRPr/>
          </a:p>
          <a:p>
            <a:pPr indent="-285750" lvl="1" marL="742950" marR="0" rtl="0" algn="l">
              <a:lnSpc>
                <a:spcPct val="120000"/>
              </a:lnSpc>
              <a:spcBef>
                <a:spcPts val="400"/>
              </a:spcBef>
              <a:spcAft>
                <a:spcPts val="0"/>
              </a:spcAft>
              <a:buClr>
                <a:schemeClr val="lt1"/>
              </a:buClr>
              <a:buSzPts val="2000"/>
              <a:buFont typeface="Courier New"/>
              <a:buChar char="–"/>
            </a:pPr>
            <a:r>
              <a:rPr b="0" i="0" lang="en-US" sz="2000" u="none" cap="none" strike="noStrike">
                <a:solidFill>
                  <a:srgbClr val="909090"/>
                </a:solidFill>
                <a:latin typeface="Courier New"/>
                <a:ea typeface="Courier New"/>
                <a:cs typeface="Courier New"/>
                <a:sym typeface="Courier New"/>
              </a:rPr>
              <a:t>boolean</a:t>
            </a:r>
            <a:r>
              <a:rPr b="0" i="0" lang="en-US" sz="2000" u="none" cap="none" strike="noStrike">
                <a:solidFill>
                  <a:srgbClr val="909090"/>
                </a:solidFill>
                <a:latin typeface="Tahoma"/>
                <a:ea typeface="Tahoma"/>
                <a:cs typeface="Tahoma"/>
                <a:sym typeface="Tahoma"/>
              </a:rPr>
              <a:t>	logical values		</a:t>
            </a:r>
            <a:r>
              <a:rPr b="0" i="0" lang="en-US" sz="2000" u="none" cap="none" strike="noStrike">
                <a:solidFill>
                  <a:srgbClr val="909090"/>
                </a:solidFill>
                <a:latin typeface="Courier New"/>
                <a:ea typeface="Courier New"/>
                <a:cs typeface="Courier New"/>
                <a:sym typeface="Courier New"/>
              </a:rPr>
              <a:t>true</a:t>
            </a:r>
            <a:r>
              <a:rPr b="0" i="0" lang="en-US" sz="2000" u="none" cap="none" strike="noStrike">
                <a:solidFill>
                  <a:srgbClr val="909090"/>
                </a:solidFill>
                <a:latin typeface="Tahoma"/>
                <a:ea typeface="Tahoma"/>
                <a:cs typeface="Tahoma"/>
                <a:sym typeface="Tahoma"/>
              </a:rPr>
              <a:t>,  </a:t>
            </a:r>
            <a:r>
              <a:rPr b="0" i="0" lang="en-US" sz="2000" u="none" cap="none" strike="noStrike">
                <a:solidFill>
                  <a:srgbClr val="909090"/>
                </a:solidFill>
                <a:latin typeface="Courier New"/>
                <a:ea typeface="Courier New"/>
                <a:cs typeface="Courier New"/>
                <a:sym typeface="Courier New"/>
              </a:rPr>
              <a:t>false</a:t>
            </a:r>
            <a:endParaRPr/>
          </a:p>
          <a:p>
            <a:pPr indent="-285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rgbClr val="909090"/>
              </a:solidFill>
              <a:latin typeface="Courier New"/>
              <a:ea typeface="Courier New"/>
              <a:cs typeface="Courier New"/>
              <a:sym typeface="Courier New"/>
            </a:endParaRPr>
          </a:p>
          <a:p>
            <a:pPr indent="-285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rgbClr val="909090"/>
              </a:solidFill>
              <a:latin typeface="Courier New"/>
              <a:ea typeface="Courier New"/>
              <a:cs typeface="Courier New"/>
              <a:sym typeface="Courier New"/>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Why does Java distinguish integers vs. real numbers?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34"/>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Courier New"/>
              <a:buNone/>
            </a:pPr>
            <a:r>
              <a:rPr b="1" i="0" lang="en-US" sz="4400" u="none" cap="none" strike="noStrike">
                <a:solidFill>
                  <a:schemeClr val="lt1"/>
                </a:solidFill>
                <a:latin typeface="Courier New"/>
                <a:ea typeface="Courier New"/>
                <a:cs typeface="Courier New"/>
                <a:sym typeface="Courier New"/>
              </a:rPr>
              <a:t>for</a:t>
            </a:r>
            <a:r>
              <a:rPr b="1" i="0" lang="en-US" sz="4400" u="none" cap="none" strike="noStrike">
                <a:solidFill>
                  <a:schemeClr val="lt1"/>
                </a:solidFill>
                <a:latin typeface="Tahoma"/>
                <a:ea typeface="Tahoma"/>
                <a:cs typeface="Tahoma"/>
                <a:sym typeface="Tahoma"/>
              </a:rPr>
              <a:t> loop syntax</a:t>
            </a:r>
            <a:endParaRPr/>
          </a:p>
        </p:txBody>
      </p:sp>
      <p:sp>
        <p:nvSpPr>
          <p:cNvPr id="234" name="Google Shape;234;p34"/>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9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a:t>
            </a:r>
            <a:r>
              <a:rPr b="1" i="0" lang="en-US" sz="2200" u="none" cap="none" strike="noStrike">
                <a:solidFill>
                  <a:schemeClr val="dk1"/>
                </a:solidFill>
                <a:latin typeface="Tahoma"/>
                <a:ea typeface="Tahoma"/>
                <a:cs typeface="Tahoma"/>
                <a:sym typeface="Tahoma"/>
              </a:rPr>
              <a:t>initialization</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test</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update</a:t>
            </a: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statement</a:t>
            </a: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statement</a:t>
            </a: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0" i="0" lang="en-US" sz="2200" u="none" cap="none" strike="noStrike">
                <a:solidFill>
                  <a:schemeClr val="dk1"/>
                </a:solidFill>
                <a:latin typeface="Tahoma"/>
                <a:ea typeface="Tahoma"/>
                <a:cs typeface="Tahoma"/>
                <a:sym typeface="Tahoma"/>
              </a:rPr>
              <a: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statement</a:t>
            </a: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Perform </a:t>
            </a:r>
            <a:r>
              <a:rPr b="1" i="0" lang="en-US" sz="2200" u="none" cap="none" strike="noStrike">
                <a:solidFill>
                  <a:schemeClr val="dk1"/>
                </a:solidFill>
                <a:latin typeface="Tahoma"/>
                <a:ea typeface="Tahoma"/>
                <a:cs typeface="Tahoma"/>
                <a:sym typeface="Tahoma"/>
              </a:rPr>
              <a:t>initialization</a:t>
            </a:r>
            <a:r>
              <a:rPr b="0" i="0" lang="en-US" sz="2200" u="none" cap="none" strike="noStrike">
                <a:solidFill>
                  <a:schemeClr val="dk1"/>
                </a:solidFill>
                <a:latin typeface="Tahoma"/>
                <a:ea typeface="Tahoma"/>
                <a:cs typeface="Tahoma"/>
                <a:sym typeface="Tahoma"/>
              </a:rPr>
              <a:t> once.</a:t>
            </a:r>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Repeat the following:</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Check if the </a:t>
            </a:r>
            <a:r>
              <a:rPr b="1" i="0" lang="en-US" sz="2000" u="none" cap="none" strike="noStrike">
                <a:solidFill>
                  <a:schemeClr val="dk1"/>
                </a:solidFill>
                <a:latin typeface="Tahoma"/>
                <a:ea typeface="Tahoma"/>
                <a:cs typeface="Tahoma"/>
                <a:sym typeface="Tahoma"/>
              </a:rPr>
              <a:t>test</a:t>
            </a:r>
            <a:r>
              <a:rPr b="0" i="0" lang="en-US" sz="2000" u="none" cap="none" strike="noStrike">
                <a:solidFill>
                  <a:schemeClr val="dk1"/>
                </a:solidFill>
                <a:latin typeface="Tahoma"/>
                <a:ea typeface="Tahoma"/>
                <a:cs typeface="Tahoma"/>
                <a:sym typeface="Tahoma"/>
              </a:rPr>
              <a:t> is true.  If not, stop.</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Execute the </a:t>
            </a:r>
            <a:r>
              <a:rPr b="1" i="0" lang="en-US" sz="2000" u="none" cap="none" strike="noStrike">
                <a:solidFill>
                  <a:schemeClr val="dk1"/>
                </a:solidFill>
                <a:latin typeface="Tahoma"/>
                <a:ea typeface="Tahoma"/>
                <a:cs typeface="Tahoma"/>
                <a:sym typeface="Tahoma"/>
              </a:rPr>
              <a:t>statement</a:t>
            </a:r>
            <a:r>
              <a:rPr b="0" i="0" lang="en-US" sz="2000" u="none" cap="none" strike="noStrike">
                <a:solidFill>
                  <a:schemeClr val="dk1"/>
                </a:solidFill>
                <a:latin typeface="Tahoma"/>
                <a:ea typeface="Tahoma"/>
                <a:cs typeface="Tahoma"/>
                <a:sym typeface="Tahoma"/>
              </a:rPr>
              <a:t>s.</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Perform the </a:t>
            </a:r>
            <a:r>
              <a:rPr b="1" i="0" lang="en-US" sz="2000" u="none" cap="none" strike="noStrike">
                <a:solidFill>
                  <a:schemeClr val="dk1"/>
                </a:solidFill>
                <a:latin typeface="Tahoma"/>
                <a:ea typeface="Tahoma"/>
                <a:cs typeface="Tahoma"/>
                <a:sym typeface="Tahoma"/>
              </a:rPr>
              <a:t>update</a:t>
            </a:r>
            <a:r>
              <a:rPr b="0" i="0" lang="en-US" sz="2000" u="none" cap="none" strike="noStrike">
                <a:solidFill>
                  <a:schemeClr val="dk1"/>
                </a:solidFill>
                <a:latin typeface="Tahoma"/>
                <a:ea typeface="Tahoma"/>
                <a:cs typeface="Tahoma"/>
                <a:sym typeface="Tahoma"/>
              </a:rPr>
              <a:t>.</a:t>
            </a:r>
            <a:endParaRPr/>
          </a:p>
        </p:txBody>
      </p:sp>
      <p:grpSp>
        <p:nvGrpSpPr>
          <p:cNvPr id="235" name="Google Shape;235;p34"/>
          <p:cNvGrpSpPr/>
          <p:nvPr/>
        </p:nvGrpSpPr>
        <p:grpSpPr>
          <a:xfrm>
            <a:off x="6781800" y="1403350"/>
            <a:ext cx="457200" cy="1905000"/>
            <a:chOff x="4512" y="1632"/>
            <a:chExt cx="288" cy="1056"/>
          </a:xfrm>
        </p:grpSpPr>
        <p:sp>
          <p:nvSpPr>
            <p:cNvPr id="236" name="Google Shape;236;p34"/>
            <p:cNvSpPr/>
            <p:nvPr/>
          </p:nvSpPr>
          <p:spPr>
            <a:xfrm>
              <a:off x="4512" y="1920"/>
              <a:ext cx="288" cy="768"/>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body</a:t>
              </a:r>
              <a:endParaRPr/>
            </a:p>
          </p:txBody>
        </p:sp>
        <p:sp>
          <p:nvSpPr>
            <p:cNvPr id="237" name="Google Shape;237;p34"/>
            <p:cNvSpPr/>
            <p:nvPr/>
          </p:nvSpPr>
          <p:spPr>
            <a:xfrm>
              <a:off x="4512" y="1632"/>
              <a:ext cx="288" cy="24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header</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5"/>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Initialization	</a:t>
            </a:r>
            <a:endParaRPr/>
          </a:p>
        </p:txBody>
      </p:sp>
      <p:sp>
        <p:nvSpPr>
          <p:cNvPr id="243" name="Google Shape;243;p35"/>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8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a:t>
            </a:r>
            <a:r>
              <a:rPr b="1" i="0" lang="en-US" sz="2200" u="none" cap="none" strike="noStrike">
                <a:solidFill>
                  <a:schemeClr val="dk1"/>
                </a:solidFill>
                <a:latin typeface="Courier New"/>
                <a:ea typeface="Courier New"/>
                <a:cs typeface="Courier New"/>
                <a:sym typeface="Courier New"/>
              </a:rPr>
              <a:t>int i = 1</a:t>
            </a:r>
            <a:r>
              <a:rPr b="0" i="0" lang="en-US" sz="2200" u="none" cap="none" strike="noStrike">
                <a:solidFill>
                  <a:schemeClr val="dk1"/>
                </a:solidFill>
                <a:latin typeface="Courier New"/>
                <a:ea typeface="Courier New"/>
                <a:cs typeface="Courier New"/>
                <a:sym typeface="Courier New"/>
              </a:rPr>
              <a:t>; i &lt;= 6; i++)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System.out.println("I am so smart");</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rgbClr val="800000"/>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rgbClr val="800000"/>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Tahoma"/>
              <a:buNone/>
            </a:pPr>
            <a:r>
              <a:t/>
            </a:r>
            <a:endParaRPr b="1" i="0" sz="2200" u="none" cap="none" strike="noStrike">
              <a:solidFill>
                <a:srgbClr val="008080"/>
              </a:solidFill>
              <a:latin typeface="Courier New"/>
              <a:ea typeface="Courier New"/>
              <a:cs typeface="Courier New"/>
              <a:sym typeface="Courier New"/>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Tells Java what variable to use in the loop</a:t>
            </a:r>
            <a:endParaRPr/>
          </a:p>
          <a:p>
            <a:pPr indent="-18891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Performed once as the loop begins</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variable is called a </a:t>
            </a:r>
            <a:r>
              <a:rPr b="0" i="1" lang="en-US" sz="2200" u="none" cap="none" strike="noStrike">
                <a:solidFill>
                  <a:schemeClr val="dk1"/>
                </a:solidFill>
                <a:latin typeface="Tahoma"/>
                <a:ea typeface="Tahoma"/>
                <a:cs typeface="Tahoma"/>
                <a:sym typeface="Tahoma"/>
              </a:rPr>
              <a:t>loop counter</a:t>
            </a:r>
            <a:endParaRPr b="0" i="0" sz="2200" u="none" cap="none" strike="noStrike">
              <a:solidFill>
                <a:schemeClr val="dk1"/>
              </a:solidFill>
              <a:latin typeface="Tahoma"/>
              <a:ea typeface="Tahoma"/>
              <a:cs typeface="Tahoma"/>
              <a:sym typeface="Tahoma"/>
            </a:endParaRPr>
          </a:p>
          <a:p>
            <a:pPr indent="-171450" lvl="2" marL="1143000"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can use any name, not just </a:t>
            </a:r>
            <a:r>
              <a:rPr b="0" i="0" lang="en-US" sz="2000" u="none" cap="none" strike="noStrike">
                <a:solidFill>
                  <a:schemeClr val="dk1"/>
                </a:solidFill>
                <a:latin typeface="Courier New"/>
                <a:ea typeface="Courier New"/>
                <a:cs typeface="Courier New"/>
                <a:sym typeface="Courier New"/>
              </a:rPr>
              <a:t>i</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can start at any value, not just </a:t>
            </a:r>
            <a:r>
              <a:rPr b="0" i="0" lang="en-US" sz="2000" u="none" cap="none" strike="noStrike">
                <a:solidFill>
                  <a:schemeClr val="dk1"/>
                </a:solidFill>
                <a:latin typeface="Courier New"/>
                <a:ea typeface="Courier New"/>
                <a:cs typeface="Courier New"/>
                <a:sym typeface="Courier New"/>
              </a:rPr>
              <a:t>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36"/>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Test</a:t>
            </a:r>
            <a:endParaRPr/>
          </a:p>
        </p:txBody>
      </p:sp>
      <p:sp>
        <p:nvSpPr>
          <p:cNvPr id="249" name="Google Shape;249;p36"/>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8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i = 1; </a:t>
            </a:r>
            <a:r>
              <a:rPr b="1" i="0" lang="en-US" sz="2200" u="none" cap="none" strike="noStrike">
                <a:solidFill>
                  <a:schemeClr val="dk1"/>
                </a:solidFill>
                <a:latin typeface="Courier New"/>
                <a:ea typeface="Courier New"/>
                <a:cs typeface="Courier New"/>
                <a:sym typeface="Courier New"/>
              </a:rPr>
              <a:t>i &lt;= 6</a:t>
            </a:r>
            <a:r>
              <a:rPr b="0" i="0" lang="en-US" sz="2200" u="none" cap="none" strike="noStrike">
                <a:solidFill>
                  <a:schemeClr val="dk1"/>
                </a:solidFill>
                <a:latin typeface="Courier New"/>
                <a:ea typeface="Courier New"/>
                <a:cs typeface="Courier New"/>
                <a:sym typeface="Courier New"/>
              </a:rPr>
              <a:t>; i++)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System.out.println("I am so smart");</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Tests the loop counter variable against a limit</a:t>
            </a:r>
            <a:endParaRPr/>
          </a:p>
          <a:p>
            <a:pPr indent="-18891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Uses comparison operators:</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	</a:t>
            </a:r>
            <a:r>
              <a:rPr b="0" i="0" lang="en-US" sz="2200" u="none" cap="none" strike="noStrike">
                <a:solidFill>
                  <a:schemeClr val="dk1"/>
                </a:solidFill>
                <a:latin typeface="Tahoma"/>
                <a:ea typeface="Tahoma"/>
                <a:cs typeface="Tahoma"/>
                <a:sym typeface="Tahoma"/>
              </a:rPr>
              <a:t>less than</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	</a:t>
            </a:r>
            <a:r>
              <a:rPr b="0" i="0" lang="en-US" sz="2200" u="none" cap="none" strike="noStrike">
                <a:solidFill>
                  <a:schemeClr val="dk1"/>
                </a:solidFill>
                <a:latin typeface="Tahoma"/>
                <a:ea typeface="Tahoma"/>
                <a:cs typeface="Tahoma"/>
                <a:sym typeface="Tahoma"/>
              </a:rPr>
              <a:t>less than or equal to</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&gt;	</a:t>
            </a:r>
            <a:r>
              <a:rPr b="0" i="0" lang="en-US" sz="2200" u="none" cap="none" strike="noStrike">
                <a:solidFill>
                  <a:schemeClr val="dk1"/>
                </a:solidFill>
                <a:latin typeface="Tahoma"/>
                <a:ea typeface="Tahoma"/>
                <a:cs typeface="Tahoma"/>
                <a:sym typeface="Tahoma"/>
              </a:rPr>
              <a:t>greater than</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&gt;=	</a:t>
            </a:r>
            <a:r>
              <a:rPr b="0" i="0" lang="en-US" sz="2200" u="none" cap="none" strike="noStrike">
                <a:solidFill>
                  <a:schemeClr val="dk1"/>
                </a:solidFill>
                <a:latin typeface="Tahoma"/>
                <a:ea typeface="Tahoma"/>
                <a:cs typeface="Tahoma"/>
                <a:sym typeface="Tahoma"/>
              </a:rPr>
              <a:t>greater than or equal to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7"/>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Increment and decrement</a:t>
            </a:r>
            <a:endParaRPr/>
          </a:p>
        </p:txBody>
      </p:sp>
      <p:sp>
        <p:nvSpPr>
          <p:cNvPr id="255" name="Google Shape;255;p37"/>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90000"/>
              </a:lnSpc>
              <a:spcBef>
                <a:spcPts val="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shortcuts to increase or decrease a variable's value by 1</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285750" lvl="1" marL="742950" marR="0" rtl="0" algn="l">
              <a:lnSpc>
                <a:spcPct val="90000"/>
              </a:lnSpc>
              <a:spcBef>
                <a:spcPts val="440"/>
              </a:spcBef>
              <a:spcAft>
                <a:spcPts val="0"/>
              </a:spcAft>
              <a:buClr>
                <a:schemeClr val="dk1"/>
              </a:buClr>
              <a:buSzPts val="2200"/>
              <a:buFont typeface="Tahoma"/>
              <a:buNone/>
            </a:pPr>
            <a:r>
              <a:rPr b="0" i="0" lang="en-US" sz="2200" u="sng" cap="none" strike="noStrike">
                <a:solidFill>
                  <a:schemeClr val="dk1"/>
                </a:solidFill>
                <a:latin typeface="Tahoma"/>
                <a:ea typeface="Tahoma"/>
                <a:cs typeface="Tahoma"/>
                <a:sym typeface="Tahoma"/>
              </a:rPr>
              <a:t>Shorthand</a:t>
            </a:r>
            <a:r>
              <a:rPr b="1" i="1" lang="en-US" sz="2200" u="none" cap="none" strike="noStrike">
                <a:solidFill>
                  <a:schemeClr val="dk1"/>
                </a:solidFill>
                <a:latin typeface="Tahoma"/>
                <a:ea typeface="Tahoma"/>
                <a:cs typeface="Tahoma"/>
                <a:sym typeface="Tahoma"/>
              </a:rPr>
              <a:t>	</a:t>
            </a:r>
            <a:r>
              <a:rPr b="0" i="0" lang="en-US" sz="2200" u="sng" cap="none" strike="noStrike">
                <a:solidFill>
                  <a:schemeClr val="dk1"/>
                </a:solidFill>
                <a:latin typeface="Tahoma"/>
                <a:ea typeface="Tahoma"/>
                <a:cs typeface="Tahoma"/>
                <a:sym typeface="Tahoma"/>
              </a:rPr>
              <a:t>Equivalent longer version</a:t>
            </a:r>
            <a:endParaRPr/>
          </a:p>
          <a:p>
            <a:pPr indent="-285750" lvl="1" marL="742950" marR="0" rtl="0" algn="l">
              <a:lnSpc>
                <a:spcPct val="9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+ 1;</a:t>
            </a:r>
            <a:endParaRPr/>
          </a:p>
          <a:p>
            <a:pPr indent="-285750" lvl="1" marL="742950" marR="0" rtl="0" algn="l">
              <a:lnSpc>
                <a:spcPct val="9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- 1;</a:t>
            </a:r>
            <a:endParaRPr b="0" i="0" sz="3100" u="none" cap="none" strike="noStrike">
              <a:solidFill>
                <a:schemeClr val="dk1"/>
              </a:solidFill>
              <a:latin typeface="Tahoma"/>
              <a:ea typeface="Tahoma"/>
              <a:cs typeface="Tahoma"/>
              <a:sym typeface="Tahoma"/>
            </a:endParaRPr>
          </a:p>
          <a:p>
            <a:pPr indent="-285750" lvl="1" marL="742950"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85750" lvl="1" marL="742950"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int x = 2;</a:t>
            </a:r>
            <a:endParaRPr/>
          </a:p>
          <a:p>
            <a:pPr indent="-285750" lvl="1" marL="742950"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x++;</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8080"/>
                </a:solidFill>
                <a:latin typeface="Courier New"/>
                <a:ea typeface="Courier New"/>
                <a:cs typeface="Courier New"/>
                <a:sym typeface="Courier New"/>
              </a:rPr>
              <a:t>// x = x + 1;</a:t>
            </a:r>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8080"/>
                </a:solidFill>
                <a:latin typeface="Courier New"/>
                <a:ea typeface="Courier New"/>
                <a:cs typeface="Courier New"/>
                <a:sym typeface="Courier New"/>
              </a:rPr>
              <a:t>// x now stores 3</a:t>
            </a:r>
            <a:endParaRPr/>
          </a:p>
          <a:p>
            <a:pPr indent="-285750" lvl="1" marL="742950" marR="0" rtl="0" algn="l">
              <a:lnSpc>
                <a:spcPct val="80000"/>
              </a:lnSpc>
              <a:spcBef>
                <a:spcPts val="180"/>
              </a:spcBef>
              <a:spcAft>
                <a:spcPts val="0"/>
              </a:spcAft>
              <a:buClr>
                <a:schemeClr val="dk1"/>
              </a:buClr>
              <a:buSzPts val="900"/>
              <a:buFont typeface="Tahoma"/>
              <a:buNone/>
            </a:pPr>
            <a:r>
              <a:t/>
            </a:r>
            <a:endParaRPr b="1" i="0" sz="900" u="none" cap="none" strike="noStrike">
              <a:solidFill>
                <a:srgbClr val="008080"/>
              </a:solidFill>
              <a:latin typeface="Courier New"/>
              <a:ea typeface="Courier New"/>
              <a:cs typeface="Courier New"/>
              <a:sym typeface="Courier New"/>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double gpa = 2.5;</a:t>
            </a:r>
            <a:endParaRPr/>
          </a:p>
          <a:p>
            <a:pPr indent="-285750" lvl="1" marL="742950"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gpa--;</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8080"/>
                </a:solidFill>
                <a:latin typeface="Courier New"/>
                <a:ea typeface="Courier New"/>
                <a:cs typeface="Courier New"/>
                <a:sym typeface="Courier New"/>
              </a:rPr>
              <a:t>// gpa = gpa - 1;</a:t>
            </a:r>
            <a:endParaRPr/>
          </a:p>
          <a:p>
            <a:pPr indent="-285750" lvl="1" marL="742950"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8080"/>
                </a:solidFill>
                <a:latin typeface="Courier New"/>
                <a:ea typeface="Courier New"/>
                <a:cs typeface="Courier New"/>
                <a:sym typeface="Courier New"/>
              </a:rPr>
              <a:t>// gpa now stores 1.5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Modify-and-assign</a:t>
            </a:r>
            <a:endParaRPr/>
          </a:p>
        </p:txBody>
      </p:sp>
      <p:sp>
        <p:nvSpPr>
          <p:cNvPr id="261" name="Google Shape;261;p38"/>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ctr">
              <a:lnSpc>
                <a:spcPct val="100000"/>
              </a:lnSpc>
              <a:spcBef>
                <a:spcPts val="0"/>
              </a:spcBef>
              <a:spcAft>
                <a:spcPts val="0"/>
              </a:spcAft>
              <a:buClr>
                <a:schemeClr val="dk1"/>
              </a:buClr>
              <a:buSzPts val="2500"/>
              <a:buFont typeface="Tahoma"/>
              <a:buNone/>
            </a:pPr>
            <a:r>
              <a:rPr b="0" i="1" lang="en-US" sz="2500" u="none">
                <a:solidFill>
                  <a:schemeClr val="dk1"/>
                </a:solidFill>
                <a:latin typeface="Tahoma"/>
                <a:ea typeface="Tahoma"/>
                <a:cs typeface="Tahoma"/>
                <a:sym typeface="Tahoma"/>
              </a:rPr>
              <a:t>shortcuts to modify a variable's value</a:t>
            </a:r>
            <a:endParaRPr/>
          </a:p>
          <a:p>
            <a:pPr indent="-279400" lvl="1" marL="625475" marR="0" rtl="0" algn="l">
              <a:lnSpc>
                <a:spcPct val="100000"/>
              </a:lnSpc>
              <a:spcBef>
                <a:spcPts val="360"/>
              </a:spcBef>
              <a:spcAft>
                <a:spcPts val="0"/>
              </a:spcAft>
              <a:buClr>
                <a:schemeClr val="dk1"/>
              </a:buClr>
              <a:buSzPts val="1800"/>
              <a:buFont typeface="Tahoma"/>
              <a:buNone/>
            </a:pPr>
            <a:r>
              <a:t/>
            </a:r>
            <a:endParaRPr b="1" i="1" sz="18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Tahoma"/>
              <a:buNone/>
            </a:pPr>
            <a:r>
              <a:rPr b="0" i="0" lang="en-US" sz="2200" u="sng" cap="none" strike="noStrike">
                <a:solidFill>
                  <a:schemeClr val="dk1"/>
                </a:solidFill>
                <a:latin typeface="Tahoma"/>
                <a:ea typeface="Tahoma"/>
                <a:cs typeface="Tahoma"/>
                <a:sym typeface="Tahoma"/>
              </a:rPr>
              <a:t>Shorthand</a:t>
            </a:r>
            <a:r>
              <a:rPr b="1" i="1" lang="en-US" sz="2200" u="none" cap="none" strike="noStrike">
                <a:solidFill>
                  <a:schemeClr val="dk1"/>
                </a:solidFill>
                <a:latin typeface="Tahoma"/>
                <a:ea typeface="Tahoma"/>
                <a:cs typeface="Tahoma"/>
                <a:sym typeface="Tahoma"/>
              </a:rPr>
              <a:t>	</a:t>
            </a:r>
            <a:r>
              <a:rPr b="0" i="0" lang="en-US" sz="2200" u="sng" cap="none" strike="noStrike">
                <a:solidFill>
                  <a:schemeClr val="dk1"/>
                </a:solidFill>
                <a:latin typeface="Tahoma"/>
                <a:ea typeface="Tahoma"/>
                <a:cs typeface="Tahoma"/>
                <a:sym typeface="Tahoma"/>
              </a:rPr>
              <a:t>Equivalent longer version</a:t>
            </a:r>
            <a:endParaRPr/>
          </a:p>
          <a:p>
            <a:pPr indent="-279400" lvl="1" marL="625475" marR="0" rtl="0" algn="l">
              <a:lnSpc>
                <a:spcPct val="9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9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9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9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9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variable</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Tahoma"/>
                <a:ea typeface="Tahoma"/>
                <a:cs typeface="Tahoma"/>
                <a:sym typeface="Tahoma"/>
              </a:rPr>
              <a:t>value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6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6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x += 3;	</a:t>
            </a:r>
            <a:r>
              <a:rPr b="1" i="0" lang="en-US" sz="2200" u="none" cap="none" strike="noStrike">
                <a:solidFill>
                  <a:srgbClr val="008080"/>
                </a:solidFill>
                <a:latin typeface="Courier New"/>
                <a:ea typeface="Courier New"/>
                <a:cs typeface="Courier New"/>
                <a:sym typeface="Courier New"/>
              </a:rPr>
              <a:t>// x = x + 3;</a:t>
            </a:r>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gpa -= 0.5;	</a:t>
            </a:r>
            <a:r>
              <a:rPr b="1" i="0" lang="en-US" sz="2200" u="none" cap="none" strike="noStrike">
                <a:solidFill>
                  <a:srgbClr val="008080"/>
                </a:solidFill>
                <a:latin typeface="Courier New"/>
                <a:ea typeface="Courier New"/>
                <a:cs typeface="Courier New"/>
                <a:sym typeface="Courier New"/>
              </a:rPr>
              <a:t>// gpa = gpa - 0.5;</a:t>
            </a:r>
            <a:endParaRPr/>
          </a:p>
          <a:p>
            <a:pPr indent="-279400" lvl="1" marL="625475" marR="0" rtl="0" algn="l">
              <a:lnSpc>
                <a:spcPct val="90000"/>
              </a:lnSpc>
              <a:spcBef>
                <a:spcPts val="180"/>
              </a:spcBef>
              <a:spcAft>
                <a:spcPts val="0"/>
              </a:spcAft>
              <a:buClr>
                <a:schemeClr val="dk1"/>
              </a:buClr>
              <a:buSzPts val="900"/>
              <a:buFont typeface="Tahoma"/>
              <a:buNone/>
            </a:pPr>
            <a:r>
              <a:t/>
            </a:r>
            <a:endParaRPr b="1" i="0" sz="900" u="none" cap="none" strike="noStrike">
              <a:solidFill>
                <a:srgbClr val="008080"/>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number *= 2;	</a:t>
            </a:r>
            <a:r>
              <a:rPr b="1" i="0" lang="en-US" sz="2200" u="none" cap="none" strike="noStrike">
                <a:solidFill>
                  <a:srgbClr val="008080"/>
                </a:solidFill>
                <a:latin typeface="Courier New"/>
                <a:ea typeface="Courier New"/>
                <a:cs typeface="Courier New"/>
                <a:sym typeface="Courier New"/>
              </a:rPr>
              <a:t>// number = number * 2;</a:t>
            </a:r>
            <a:endParaRPr/>
          </a:p>
        </p:txBody>
      </p:sp>
      <p:cxnSp>
        <p:nvCxnSpPr>
          <p:cNvPr id="262" name="Google Shape;262;p38"/>
          <p:cNvCxnSpPr/>
          <p:nvPr/>
        </p:nvCxnSpPr>
        <p:spPr>
          <a:xfrm>
            <a:off x="3886200" y="2133600"/>
            <a:ext cx="0" cy="19050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Repetition over a range</a:t>
            </a:r>
            <a:endParaRPr/>
          </a:p>
        </p:txBody>
      </p:sp>
      <p:sp>
        <p:nvSpPr>
          <p:cNvPr id="268" name="Google Shape;268;p3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System.out.println("1 squared = " + 1 * 1);</a:t>
            </a:r>
            <a:endParaRPr/>
          </a:p>
          <a:p>
            <a:pPr indent="-246062" lvl="1" marL="639762"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System.out.println("2 squared = " + 2 * 2);</a:t>
            </a:r>
            <a:endParaRPr/>
          </a:p>
          <a:p>
            <a:pPr indent="-246062" lvl="1" marL="639762"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System.out.println("3 squared = " + 3 * 3);</a:t>
            </a:r>
            <a:endParaRPr/>
          </a:p>
          <a:p>
            <a:pPr indent="-246062" lvl="1" marL="639762"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System.out.println("4 squared = " + 4 * 4);</a:t>
            </a:r>
            <a:endParaRPr/>
          </a:p>
          <a:p>
            <a:pPr indent="-246062" lvl="1" marL="639762"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System.out.println("5 squared = " + 5 * 5);</a:t>
            </a:r>
            <a:endParaRPr/>
          </a:p>
          <a:p>
            <a:pPr indent="-246062" lvl="1" marL="639762"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System.out.println("6 squared = " + 6 * 6);</a:t>
            </a:r>
            <a:endParaRPr/>
          </a:p>
          <a:p>
            <a:pPr indent="-273050" lvl="0" marL="273050" marR="0" rtl="0" algn="l">
              <a:lnSpc>
                <a:spcPct val="100000"/>
              </a:lnSpc>
              <a:spcBef>
                <a:spcPts val="0"/>
              </a:spcBef>
              <a:spcAft>
                <a:spcPts val="0"/>
              </a:spcAft>
              <a:buClr>
                <a:schemeClr val="dk1"/>
              </a:buClr>
              <a:buSzPts val="900"/>
              <a:buFont typeface="Tahoma"/>
              <a:buNone/>
            </a:pPr>
            <a:r>
              <a:t/>
            </a:r>
            <a:endParaRPr b="0" i="0" sz="900" u="none">
              <a:solidFill>
                <a:schemeClr val="dk1"/>
              </a:solidFill>
              <a:latin typeface="Courier New"/>
              <a:ea typeface="Courier New"/>
              <a:cs typeface="Courier New"/>
              <a:sym typeface="Courier New"/>
            </a:endParaRPr>
          </a:p>
          <a:p>
            <a:pPr indent="-246062" lvl="1" marL="639762"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Intuition: "I want to print a line for each number from 1 to 6"</a:t>
            </a:r>
            <a:endParaRPr/>
          </a:p>
          <a:p>
            <a:pPr indent="-106362" lvl="1" marL="639762" marR="0" rtl="0" algn="l">
              <a:lnSpc>
                <a:spcPct val="160000"/>
              </a:lnSpc>
              <a:spcBef>
                <a:spcPts val="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3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a:t>
            </a:r>
            <a:r>
              <a:rPr b="0" i="0" lang="en-US" sz="2400" u="none">
                <a:solidFill>
                  <a:schemeClr val="dk1"/>
                </a:solidFill>
                <a:latin typeface="Courier New"/>
                <a:ea typeface="Courier New"/>
                <a:cs typeface="Courier New"/>
                <a:sym typeface="Courier New"/>
              </a:rPr>
              <a:t>for</a:t>
            </a:r>
            <a:r>
              <a:rPr b="0" i="0" lang="en-US" sz="2400" u="none">
                <a:solidFill>
                  <a:schemeClr val="dk1"/>
                </a:solidFill>
                <a:latin typeface="Tahoma"/>
                <a:ea typeface="Tahoma"/>
                <a:cs typeface="Tahoma"/>
                <a:sym typeface="Tahoma"/>
              </a:rPr>
              <a:t> loop does exactly that!</a:t>
            </a:r>
            <a:endParaRPr/>
          </a:p>
          <a:p>
            <a:pPr indent="-246062" lvl="1" marL="639762" marR="0" rtl="0" algn="l">
              <a:lnSpc>
                <a:spcPct val="80000"/>
              </a:lnSpc>
              <a:spcBef>
                <a:spcPts val="180"/>
              </a:spcBef>
              <a:spcAft>
                <a:spcPts val="0"/>
              </a:spcAft>
              <a:buClr>
                <a:schemeClr val="dk1"/>
              </a:buClr>
              <a:buSzPts val="900"/>
              <a:buFont typeface="Tahoma"/>
              <a:buNone/>
            </a:pPr>
            <a:r>
              <a:t/>
            </a:r>
            <a:endParaRPr b="1" i="0" sz="9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for (int i = 1; i &lt;= 6; i++)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a:t>
            </a:r>
            <a:r>
              <a:rPr b="1" i="0" lang="en-US" sz="2000" u="none" cap="none" strike="noStrike">
                <a:solidFill>
                  <a:srgbClr val="003399"/>
                </a:solidFill>
                <a:latin typeface="Courier New"/>
                <a:ea typeface="Courier New"/>
                <a:cs typeface="Courier New"/>
                <a:sym typeface="Courier New"/>
              </a:rPr>
              <a:t>i</a:t>
            </a:r>
            <a:r>
              <a:rPr b="0" i="0" lang="en-US" sz="2000" u="none" cap="none" strike="noStrike">
                <a:solidFill>
                  <a:schemeClr val="dk1"/>
                </a:solidFill>
                <a:latin typeface="Courier New"/>
                <a:ea typeface="Courier New"/>
                <a:cs typeface="Courier New"/>
                <a:sym typeface="Courier New"/>
              </a:rPr>
              <a:t> + " squared = " + </a:t>
            </a:r>
            <a:r>
              <a:rPr b="1" i="0" lang="en-US" sz="2000" u="none" cap="none" strike="noStrike">
                <a:solidFill>
                  <a:srgbClr val="003399"/>
                </a:solidFill>
                <a:latin typeface="Courier New"/>
                <a:ea typeface="Courier New"/>
                <a:cs typeface="Courier New"/>
                <a:sym typeface="Courier New"/>
              </a:rPr>
              <a:t>(i * i)</a:t>
            </a:r>
            <a:r>
              <a:rPr b="0" i="0" lang="en-US" sz="2000" u="none" cap="none" strike="noStrike">
                <a:solidFill>
                  <a:schemeClr val="dk1"/>
                </a:solidFill>
                <a:latin typeface="Courier New"/>
                <a:ea typeface="Courier New"/>
                <a:cs typeface="Courier New"/>
                <a:sym typeface="Courier New"/>
              </a:rPr>
              <a:t>);</a:t>
            </a:r>
            <a:endParaRPr/>
          </a:p>
          <a:p>
            <a:pPr indent="-246062" lvl="1" marL="639762"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a:t>
            </a:r>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"For each integer </a:t>
            </a:r>
            <a:r>
              <a:rPr b="1" i="0" lang="en-US" sz="2200" u="none" cap="none" strike="noStrike">
                <a:solidFill>
                  <a:schemeClr val="dk1"/>
                </a:solidFill>
                <a:latin typeface="Tahoma"/>
                <a:ea typeface="Tahoma"/>
                <a:cs typeface="Tahoma"/>
                <a:sym typeface="Tahoma"/>
              </a:rPr>
              <a:t>i</a:t>
            </a:r>
            <a:r>
              <a:rPr b="0" i="0" lang="en-US" sz="2200" u="none" cap="none" strike="noStrike">
                <a:solidFill>
                  <a:schemeClr val="dk1"/>
                </a:solidFill>
                <a:latin typeface="Tahoma"/>
                <a:ea typeface="Tahoma"/>
                <a:cs typeface="Tahoma"/>
                <a:sym typeface="Tahoma"/>
              </a:rPr>
              <a:t> from 1 through 6, print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pic>
        <p:nvPicPr>
          <p:cNvPr descr="forloop" id="273" name="Google Shape;273;p40"/>
          <p:cNvPicPr preferRelativeResize="0"/>
          <p:nvPr/>
        </p:nvPicPr>
        <p:blipFill rotWithShape="1">
          <a:blip r:embed="rId3">
            <a:alphaModFix/>
          </a:blip>
          <a:srcRect b="0" l="0" r="0" t="0"/>
          <a:stretch/>
        </p:blipFill>
        <p:spPr>
          <a:xfrm>
            <a:off x="3962400" y="2544762"/>
            <a:ext cx="4724400" cy="3779837"/>
          </a:xfrm>
          <a:prstGeom prst="rect">
            <a:avLst/>
          </a:prstGeom>
          <a:noFill/>
          <a:ln>
            <a:noFill/>
          </a:ln>
        </p:spPr>
      </p:pic>
      <p:sp>
        <p:nvSpPr>
          <p:cNvPr id="274" name="Google Shape;274;p40"/>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Loop walkthrough</a:t>
            </a:r>
            <a:endParaRPr/>
          </a:p>
        </p:txBody>
      </p:sp>
      <p:sp>
        <p:nvSpPr>
          <p:cNvPr id="275" name="Google Shape;275;p40"/>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for (int i = 1; i &lt;= 4; i++) {</a:t>
            </a:r>
            <a:endParaRPr/>
          </a:p>
          <a:p>
            <a:pPr indent="-285750" lvl="1" marL="742950"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System.out.println(i + " squared = " + (i * i));</a:t>
            </a:r>
            <a:endParaRPr/>
          </a:p>
          <a:p>
            <a:pPr indent="-285750" lvl="1" marL="742950"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285750" lvl="1" marL="742950"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System.out.println("Whoo!");</a:t>
            </a:r>
            <a:endParaRPr b="0" i="0" sz="900" u="none" cap="none" strike="noStrike">
              <a:solidFill>
                <a:schemeClr val="dk1"/>
              </a:solidFill>
              <a:latin typeface="Tahoma"/>
              <a:ea typeface="Tahoma"/>
              <a:cs typeface="Tahoma"/>
              <a:sym typeface="Tahoma"/>
            </a:endParaRPr>
          </a:p>
          <a:p>
            <a:pPr indent="-285750" lvl="1" marL="742950" marR="0" rtl="0" algn="l">
              <a:lnSpc>
                <a:spcPct val="7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85750" lvl="1" marL="742950" marR="0" rtl="0" algn="l">
              <a:lnSpc>
                <a:spcPct val="7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4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Output:</a:t>
            </a:r>
            <a:br>
              <a:rPr b="0" i="0" lang="en-US" sz="2200" u="none">
                <a:solidFill>
                  <a:schemeClr val="dk1"/>
                </a:solidFill>
                <a:latin typeface="Tahoma"/>
                <a:ea typeface="Tahoma"/>
                <a:cs typeface="Tahoma"/>
                <a:sym typeface="Tahoma"/>
              </a:rPr>
            </a:br>
            <a:endParaRPr b="0" i="0" sz="800" u="none">
              <a:solidFill>
                <a:schemeClr val="dk1"/>
              </a:solidFill>
              <a:latin typeface="Tahoma"/>
              <a:ea typeface="Tahoma"/>
              <a:cs typeface="Tahoma"/>
              <a:sym typeface="Tahoma"/>
            </a:endParaRPr>
          </a:p>
          <a:p>
            <a:pPr indent="-342900" lvl="0" marL="342900" marR="0" rtl="0" algn="l">
              <a:lnSpc>
                <a:spcPct val="70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1 squared = 1</a:t>
            </a:r>
            <a:endParaRPr/>
          </a:p>
          <a:p>
            <a:pPr indent="-342900" lvl="0" marL="342900" marR="0" rtl="0" algn="l">
              <a:lnSpc>
                <a:spcPct val="70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2 squared = 4</a:t>
            </a:r>
            <a:endParaRPr/>
          </a:p>
          <a:p>
            <a:pPr indent="-342900" lvl="0" marL="342900" marR="0" rtl="0" algn="l">
              <a:lnSpc>
                <a:spcPct val="70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3 squared = 9</a:t>
            </a:r>
            <a:endParaRPr/>
          </a:p>
          <a:p>
            <a:pPr indent="-342900" lvl="0" marL="342900" marR="0" rtl="0" algn="l">
              <a:lnSpc>
                <a:spcPct val="70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4 squared = 16</a:t>
            </a:r>
            <a:endParaRPr/>
          </a:p>
          <a:p>
            <a:pPr indent="-342900" lvl="0" marL="342900" marR="0" rtl="0" algn="l">
              <a:lnSpc>
                <a:spcPct val="70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Whoo!</a:t>
            </a:r>
            <a:endParaRPr/>
          </a:p>
        </p:txBody>
      </p:sp>
      <p:sp>
        <p:nvSpPr>
          <p:cNvPr id="276" name="Google Shape;276;p40"/>
          <p:cNvSpPr txBox="1"/>
          <p:nvPr/>
        </p:nvSpPr>
        <p:spPr>
          <a:xfrm>
            <a:off x="2190750" y="1095375"/>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Verdana"/>
              <a:buNone/>
            </a:pPr>
            <a:r>
              <a:rPr b="1" i="0" lang="en-US" sz="2000" u="none">
                <a:solidFill>
                  <a:schemeClr val="accent1"/>
                </a:solidFill>
                <a:latin typeface="Verdana"/>
                <a:ea typeface="Verdana"/>
                <a:cs typeface="Verdana"/>
                <a:sym typeface="Verdana"/>
              </a:rPr>
              <a:t>1</a:t>
            </a:r>
            <a:endParaRPr/>
          </a:p>
        </p:txBody>
      </p:sp>
      <p:sp>
        <p:nvSpPr>
          <p:cNvPr id="277" name="Google Shape;277;p40"/>
          <p:cNvSpPr txBox="1"/>
          <p:nvPr/>
        </p:nvSpPr>
        <p:spPr>
          <a:xfrm>
            <a:off x="4762500" y="2743200"/>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Verdana"/>
              <a:buNone/>
            </a:pPr>
            <a:r>
              <a:rPr b="1" i="0" lang="en-US" sz="2000" u="none">
                <a:solidFill>
                  <a:schemeClr val="accent1"/>
                </a:solidFill>
                <a:latin typeface="Verdana"/>
                <a:ea typeface="Verdana"/>
                <a:cs typeface="Verdana"/>
                <a:sym typeface="Verdana"/>
              </a:rPr>
              <a:t>1</a:t>
            </a:r>
            <a:endParaRPr/>
          </a:p>
        </p:txBody>
      </p:sp>
      <p:sp>
        <p:nvSpPr>
          <p:cNvPr id="278" name="Google Shape;278;p40"/>
          <p:cNvSpPr txBox="1"/>
          <p:nvPr/>
        </p:nvSpPr>
        <p:spPr>
          <a:xfrm>
            <a:off x="3486150" y="1095375"/>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00"/>
              <a:buFont typeface="Verdana"/>
              <a:buNone/>
            </a:pPr>
            <a:r>
              <a:rPr b="1" i="0" lang="en-US" sz="2000" u="none">
                <a:solidFill>
                  <a:schemeClr val="accent2"/>
                </a:solidFill>
                <a:latin typeface="Verdana"/>
                <a:ea typeface="Verdana"/>
                <a:cs typeface="Verdana"/>
                <a:sym typeface="Verdana"/>
              </a:rPr>
              <a:t>2</a:t>
            </a:r>
            <a:endParaRPr/>
          </a:p>
        </p:txBody>
      </p:sp>
      <p:sp>
        <p:nvSpPr>
          <p:cNvPr id="279" name="Google Shape;279;p40"/>
          <p:cNvSpPr txBox="1"/>
          <p:nvPr/>
        </p:nvSpPr>
        <p:spPr>
          <a:xfrm>
            <a:off x="5765800" y="3417887"/>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00"/>
              <a:buFont typeface="Verdana"/>
              <a:buNone/>
            </a:pPr>
            <a:r>
              <a:rPr b="1" i="0" lang="en-US" sz="2000" u="none">
                <a:solidFill>
                  <a:schemeClr val="accent2"/>
                </a:solidFill>
                <a:latin typeface="Verdana"/>
                <a:ea typeface="Verdana"/>
                <a:cs typeface="Verdana"/>
                <a:sym typeface="Verdana"/>
              </a:rPr>
              <a:t>2</a:t>
            </a:r>
            <a:endParaRPr/>
          </a:p>
        </p:txBody>
      </p:sp>
      <p:sp>
        <p:nvSpPr>
          <p:cNvPr id="280" name="Google Shape;280;p40"/>
          <p:cNvSpPr txBox="1"/>
          <p:nvPr/>
        </p:nvSpPr>
        <p:spPr>
          <a:xfrm>
            <a:off x="4476750" y="1095375"/>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D3C4A"/>
              </a:buClr>
              <a:buSzPts val="2000"/>
              <a:buFont typeface="Verdana"/>
              <a:buNone/>
            </a:pPr>
            <a:r>
              <a:rPr b="1" i="0" lang="en-US" sz="2000" u="none">
                <a:solidFill>
                  <a:srgbClr val="7D3C4A"/>
                </a:solidFill>
                <a:latin typeface="Verdana"/>
                <a:ea typeface="Verdana"/>
                <a:cs typeface="Verdana"/>
                <a:sym typeface="Verdana"/>
              </a:rPr>
              <a:t>3</a:t>
            </a:r>
            <a:endParaRPr/>
          </a:p>
        </p:txBody>
      </p:sp>
      <p:sp>
        <p:nvSpPr>
          <p:cNvPr id="281" name="Google Shape;281;p40"/>
          <p:cNvSpPr txBox="1"/>
          <p:nvPr/>
        </p:nvSpPr>
        <p:spPr>
          <a:xfrm>
            <a:off x="6873875" y="4841875"/>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D3C4A"/>
              </a:buClr>
              <a:buSzPts val="2000"/>
              <a:buFont typeface="Verdana"/>
              <a:buNone/>
            </a:pPr>
            <a:r>
              <a:rPr b="1" i="0" lang="en-US" sz="2000" u="none">
                <a:solidFill>
                  <a:srgbClr val="7D3C4A"/>
                </a:solidFill>
                <a:latin typeface="Verdana"/>
                <a:ea typeface="Verdana"/>
                <a:cs typeface="Verdana"/>
                <a:sym typeface="Verdana"/>
              </a:rPr>
              <a:t>3</a:t>
            </a:r>
            <a:endParaRPr/>
          </a:p>
        </p:txBody>
      </p:sp>
      <p:sp>
        <p:nvSpPr>
          <p:cNvPr id="282" name="Google Shape;282;p40"/>
          <p:cNvSpPr txBox="1"/>
          <p:nvPr/>
        </p:nvSpPr>
        <p:spPr>
          <a:xfrm>
            <a:off x="1006475" y="1624012"/>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641B"/>
              </a:buClr>
              <a:buSzPts val="2000"/>
              <a:buFont typeface="Verdana"/>
              <a:buNone/>
            </a:pPr>
            <a:r>
              <a:rPr b="1" i="0" lang="en-US" sz="2000" u="none">
                <a:solidFill>
                  <a:srgbClr val="EB641B"/>
                </a:solidFill>
                <a:latin typeface="Verdana"/>
                <a:ea typeface="Verdana"/>
                <a:cs typeface="Verdana"/>
                <a:sym typeface="Verdana"/>
              </a:rPr>
              <a:t>4</a:t>
            </a:r>
            <a:endParaRPr/>
          </a:p>
        </p:txBody>
      </p:sp>
      <p:sp>
        <p:nvSpPr>
          <p:cNvPr id="283" name="Google Shape;283;p40"/>
          <p:cNvSpPr txBox="1"/>
          <p:nvPr/>
        </p:nvSpPr>
        <p:spPr>
          <a:xfrm>
            <a:off x="6781800" y="4098925"/>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641B"/>
              </a:buClr>
              <a:buSzPts val="2000"/>
              <a:buFont typeface="Verdana"/>
              <a:buNone/>
            </a:pPr>
            <a:r>
              <a:rPr b="1" i="0" lang="en-US" sz="2000" u="none">
                <a:solidFill>
                  <a:srgbClr val="EB641B"/>
                </a:solidFill>
                <a:latin typeface="Verdana"/>
                <a:ea typeface="Verdana"/>
                <a:cs typeface="Verdana"/>
                <a:sym typeface="Verdana"/>
              </a:rPr>
              <a:t>4</a:t>
            </a:r>
            <a:endParaRPr/>
          </a:p>
        </p:txBody>
      </p:sp>
      <p:sp>
        <p:nvSpPr>
          <p:cNvPr id="284" name="Google Shape;284;p40"/>
          <p:cNvSpPr txBox="1"/>
          <p:nvPr/>
        </p:nvSpPr>
        <p:spPr>
          <a:xfrm>
            <a:off x="381000" y="2209800"/>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2000"/>
              <a:buFont typeface="Verdana"/>
              <a:buNone/>
            </a:pPr>
            <a:r>
              <a:rPr b="1" i="0" lang="en-US" sz="2000" u="none">
                <a:solidFill>
                  <a:srgbClr val="00B050"/>
                </a:solidFill>
                <a:latin typeface="Verdana"/>
                <a:ea typeface="Verdana"/>
                <a:cs typeface="Verdana"/>
                <a:sym typeface="Verdana"/>
              </a:rPr>
              <a:t>5</a:t>
            </a:r>
            <a:endParaRPr/>
          </a:p>
        </p:txBody>
      </p:sp>
      <p:sp>
        <p:nvSpPr>
          <p:cNvPr id="285" name="Google Shape;285;p40"/>
          <p:cNvSpPr txBox="1"/>
          <p:nvPr/>
        </p:nvSpPr>
        <p:spPr>
          <a:xfrm>
            <a:off x="5334000" y="5429250"/>
            <a:ext cx="228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2000"/>
              <a:buFont typeface="Verdana"/>
              <a:buNone/>
            </a:pPr>
            <a:r>
              <a:rPr b="1" i="0" lang="en-US" sz="2000" u="none">
                <a:solidFill>
                  <a:srgbClr val="00B050"/>
                </a:solidFill>
                <a:latin typeface="Verdana"/>
                <a:ea typeface="Verdana"/>
                <a:cs typeface="Verdana"/>
                <a:sym typeface="Verdana"/>
              </a:rPr>
              <a:t>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41"/>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Multi-line loop body</a:t>
            </a:r>
            <a:endParaRPr/>
          </a:p>
        </p:txBody>
      </p:sp>
      <p:sp>
        <p:nvSpPr>
          <p:cNvPr id="291" name="Google Shape;291;p41"/>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8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i = 1; i &lt;= 3; i++) {</a:t>
            </a:r>
            <a:endParaRPr/>
          </a:p>
          <a:p>
            <a:pPr indent="-246062" lvl="1" marL="639762"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System.out.println("\\    /");</a:t>
            </a:r>
            <a:endParaRPr/>
          </a:p>
          <a:p>
            <a:pPr indent="-246062" lvl="1" marL="639762"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System.out.println("/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Output:</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    /</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    \</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    /</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    \</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    /</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    \</a:t>
            </a:r>
            <a:endParaRPr/>
          </a:p>
          <a:p>
            <a:pPr indent="-246062" lvl="1" marL="639762" marR="0" rtl="0" algn="l">
              <a:lnSpc>
                <a:spcPct val="75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42"/>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Expressions for counter</a:t>
            </a:r>
            <a:endParaRPr/>
          </a:p>
        </p:txBody>
      </p:sp>
      <p:sp>
        <p:nvSpPr>
          <p:cNvPr id="297" name="Google Shape;297;p42"/>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9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int highTemp = 5;</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i = </a:t>
            </a:r>
            <a:r>
              <a:rPr b="1" i="0" lang="en-US" sz="2200" u="none" cap="none" strike="noStrike">
                <a:solidFill>
                  <a:schemeClr val="dk1"/>
                </a:solidFill>
                <a:latin typeface="Courier New"/>
                <a:ea typeface="Courier New"/>
                <a:cs typeface="Courier New"/>
                <a:sym typeface="Courier New"/>
              </a:rPr>
              <a:t>-3</a:t>
            </a:r>
            <a:r>
              <a:rPr b="0" i="0" lang="en-US" sz="2200" u="none" cap="none" strike="noStrike">
                <a:solidFill>
                  <a:schemeClr val="dk1"/>
                </a:solidFill>
                <a:latin typeface="Courier New"/>
                <a:ea typeface="Courier New"/>
                <a:cs typeface="Courier New"/>
                <a:sym typeface="Courier New"/>
              </a:rPr>
              <a:t>; i &lt;= </a:t>
            </a:r>
            <a:r>
              <a:rPr b="1" i="0" lang="en-US" sz="2200" u="none" cap="none" strike="noStrike">
                <a:solidFill>
                  <a:schemeClr val="dk1"/>
                </a:solidFill>
                <a:latin typeface="Courier New"/>
                <a:ea typeface="Courier New"/>
                <a:cs typeface="Courier New"/>
                <a:sym typeface="Courier New"/>
              </a:rPr>
              <a:t>highTemp / 2</a:t>
            </a:r>
            <a:r>
              <a:rPr b="0" i="0" lang="en-US" sz="2200" u="none" cap="none" strike="noStrike">
                <a:solidFill>
                  <a:schemeClr val="dk1"/>
                </a:solidFill>
                <a:latin typeface="Courier New"/>
                <a:ea typeface="Courier New"/>
                <a:cs typeface="Courier New"/>
                <a:sym typeface="Courier New"/>
              </a:rPr>
              <a:t>; i++)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System.out.println(i * 1.8 + 32);</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Output:</a:t>
            </a:r>
            <a:endParaRPr/>
          </a:p>
          <a:p>
            <a:pPr indent="-246062" lvl="1" marL="639762" marR="0" rtl="0" algn="l">
              <a:lnSpc>
                <a:spcPct val="9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26.6</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Courier New"/>
                <a:ea typeface="Courier New"/>
                <a:cs typeface="Courier New"/>
                <a:sym typeface="Courier New"/>
              </a:rPr>
              <a:t>28.4</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Courier New"/>
                <a:ea typeface="Courier New"/>
                <a:cs typeface="Courier New"/>
                <a:sym typeface="Courier New"/>
              </a:rPr>
              <a:t>30.2</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Courier New"/>
                <a:ea typeface="Courier New"/>
                <a:cs typeface="Courier New"/>
                <a:sym typeface="Courier New"/>
              </a:rPr>
              <a:t>32.0</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Courier New"/>
                <a:ea typeface="Courier New"/>
                <a:cs typeface="Courier New"/>
                <a:sym typeface="Courier New"/>
              </a:rPr>
              <a:t>33.8</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Courier New"/>
                <a:ea typeface="Courier New"/>
                <a:cs typeface="Courier New"/>
                <a:sym typeface="Courier New"/>
              </a:rPr>
              <a:t>35.6</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3"/>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Courier New"/>
              <a:buNone/>
            </a:pPr>
            <a:r>
              <a:rPr b="1" i="0" lang="en-US" sz="4400" u="none" cap="none" strike="noStrike">
                <a:solidFill>
                  <a:schemeClr val="lt1"/>
                </a:solidFill>
                <a:latin typeface="Courier New"/>
                <a:ea typeface="Courier New"/>
                <a:cs typeface="Courier New"/>
                <a:sym typeface="Courier New"/>
              </a:rPr>
              <a:t>System.out.print</a:t>
            </a:r>
            <a:r>
              <a:rPr b="1" i="0" lang="en-US" sz="4400" u="none" cap="none" strike="noStrike">
                <a:solidFill>
                  <a:schemeClr val="lt1"/>
                </a:solidFill>
                <a:latin typeface="Tahoma"/>
                <a:ea typeface="Tahoma"/>
                <a:cs typeface="Tahoma"/>
                <a:sym typeface="Tahoma"/>
              </a:rPr>
              <a:t> </a:t>
            </a:r>
            <a:endParaRPr/>
          </a:p>
        </p:txBody>
      </p:sp>
      <p:sp>
        <p:nvSpPr>
          <p:cNvPr id="303" name="Google Shape;303;p43"/>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Prints without moving to a new line</a:t>
            </a:r>
            <a:endParaRPr/>
          </a:p>
          <a:p>
            <a:pPr indent="-246062" lvl="1" marL="639762"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allows you to print partial messages on the same line</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int highestTemp = 5;</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i = -3; i &lt;= highestTemp / 2; i++)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Courier New"/>
                <a:ea typeface="Courier New"/>
                <a:cs typeface="Courier New"/>
                <a:sym typeface="Courier New"/>
              </a:rPr>
              <a:t>System.out.print</a:t>
            </a:r>
            <a:r>
              <a:rPr b="0" i="0" lang="en-US" sz="2200" u="none" cap="none" strike="noStrike">
                <a:solidFill>
                  <a:schemeClr val="dk1"/>
                </a:solidFill>
                <a:latin typeface="Courier New"/>
                <a:ea typeface="Courier New"/>
                <a:cs typeface="Courier New"/>
                <a:sym typeface="Courier New"/>
              </a:rPr>
              <a:t>((i * 1.8 + 32) + "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Output:</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26.6  28.4  30.2  32.0  33.8  35.6</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Concatenate  </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ahoma"/>
                <a:ea typeface="Tahoma"/>
                <a:cs typeface="Tahoma"/>
                <a:sym typeface="Tahoma"/>
              </a:rPr>
              <a:t>  to separate the numbers</a:t>
            </a:r>
            <a:endParaRPr/>
          </a:p>
          <a:p>
            <a:pPr indent="-104775" lvl="0" marL="231775"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8"/>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Expressions</a:t>
            </a:r>
            <a:endParaRPr/>
          </a:p>
        </p:txBody>
      </p:sp>
      <p:sp>
        <p:nvSpPr>
          <p:cNvPr id="52" name="Google Shape;52;p8"/>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expression</a:t>
            </a:r>
            <a:r>
              <a:rPr b="0" i="0" lang="en-US" sz="2400" u="none" cap="none" strike="noStrike">
                <a:solidFill>
                  <a:schemeClr val="dk1"/>
                </a:solidFill>
                <a:latin typeface="Tahoma"/>
                <a:ea typeface="Tahoma"/>
                <a:cs typeface="Tahoma"/>
                <a:sym typeface="Tahoma"/>
              </a:rPr>
              <a:t>: A value or operation that computes a value.</a:t>
            </a:r>
            <a:endParaRPr/>
          </a:p>
          <a:p>
            <a:pPr indent="-18891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Examples:	</a:t>
            </a:r>
            <a:r>
              <a:rPr b="0" i="0" lang="en-US" sz="2200" u="none" cap="none" strike="noStrike">
                <a:solidFill>
                  <a:schemeClr val="dk1"/>
                </a:solidFill>
                <a:latin typeface="Courier New"/>
                <a:ea typeface="Courier New"/>
                <a:cs typeface="Courier New"/>
                <a:sym typeface="Courier New"/>
              </a:rPr>
              <a:t>1 + 4 * 5</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(7 + 2) * 6 / 3</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42</a:t>
            </a:r>
            <a:endParaRPr/>
          </a:p>
          <a:p>
            <a:pPr indent="-18891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simplest expression is a </a:t>
            </a:r>
            <a:r>
              <a:rPr b="0" i="1" lang="en-US" sz="2200" u="none" cap="none" strike="noStrike">
                <a:solidFill>
                  <a:schemeClr val="dk1"/>
                </a:solidFill>
                <a:latin typeface="Tahoma"/>
                <a:ea typeface="Tahoma"/>
                <a:cs typeface="Tahoma"/>
                <a:sym typeface="Tahoma"/>
              </a:rPr>
              <a:t>literal value</a:t>
            </a:r>
            <a:r>
              <a:rPr b="0" i="0" lang="en-US" sz="2200" u="none" cap="none" strike="noStrike">
                <a:solidFill>
                  <a:schemeClr val="dk1"/>
                </a:solidFill>
                <a:latin typeface="Tahoma"/>
                <a:ea typeface="Tahoma"/>
                <a:cs typeface="Tahoma"/>
                <a:sym typeface="Tahoma"/>
              </a:rPr>
              <a:t>.</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complex expression can use operators and parentheses.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4"/>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Counting down</a:t>
            </a:r>
            <a:endParaRPr/>
          </a:p>
        </p:txBody>
      </p:sp>
      <p:sp>
        <p:nvSpPr>
          <p:cNvPr id="309" name="Google Shape;309;p44"/>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a:t>
            </a:r>
            <a:r>
              <a:rPr b="1" i="0" lang="en-US" sz="2400" u="none">
                <a:solidFill>
                  <a:schemeClr val="dk1"/>
                </a:solidFill>
                <a:latin typeface="Tahoma"/>
                <a:ea typeface="Tahoma"/>
                <a:cs typeface="Tahoma"/>
                <a:sym typeface="Tahoma"/>
              </a:rPr>
              <a:t>update</a:t>
            </a:r>
            <a:r>
              <a:rPr b="0" i="0" lang="en-US" sz="2400" u="none">
                <a:solidFill>
                  <a:schemeClr val="dk1"/>
                </a:solidFill>
                <a:latin typeface="Tahoma"/>
                <a:ea typeface="Tahoma"/>
                <a:cs typeface="Tahoma"/>
                <a:sym typeface="Tahoma"/>
              </a:rPr>
              <a:t> can use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ahoma"/>
                <a:ea typeface="Tahoma"/>
                <a:cs typeface="Tahoma"/>
                <a:sym typeface="Tahoma"/>
              </a:rPr>
              <a:t> to make the loop count down.</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a:t>
            </a:r>
            <a:r>
              <a:rPr b="1" i="0" lang="en-US" sz="2200" u="none" cap="none" strike="noStrike">
                <a:solidFill>
                  <a:schemeClr val="dk1"/>
                </a:solidFill>
                <a:latin typeface="Tahoma"/>
                <a:ea typeface="Tahoma"/>
                <a:cs typeface="Tahoma"/>
                <a:sym typeface="Tahoma"/>
              </a:rPr>
              <a:t>test</a:t>
            </a:r>
            <a:r>
              <a:rPr b="0" i="0" lang="en-US" sz="2200" u="none" cap="none" strike="noStrike">
                <a:solidFill>
                  <a:schemeClr val="dk1"/>
                </a:solidFill>
                <a:latin typeface="Tahoma"/>
                <a:ea typeface="Tahoma"/>
                <a:cs typeface="Tahoma"/>
                <a:sym typeface="Tahoma"/>
              </a:rPr>
              <a:t> must say </a:t>
            </a:r>
            <a:r>
              <a:rPr b="0" i="0" lang="en-US" sz="2200" u="none" cap="none" strike="noStrike">
                <a:solidFill>
                  <a:schemeClr val="dk1"/>
                </a:solidFill>
                <a:latin typeface="Courier New"/>
                <a:ea typeface="Courier New"/>
                <a:cs typeface="Courier New"/>
                <a:sym typeface="Courier New"/>
              </a:rPr>
              <a:t>&gt;</a:t>
            </a:r>
            <a:r>
              <a:rPr b="0" i="0" lang="en-US" sz="2200" u="none" cap="none" strike="noStrike">
                <a:solidFill>
                  <a:schemeClr val="dk1"/>
                </a:solidFill>
                <a:latin typeface="Tahoma"/>
                <a:ea typeface="Tahoma"/>
                <a:cs typeface="Tahoma"/>
                <a:sym typeface="Tahoma"/>
              </a:rPr>
              <a:t> instead of </a:t>
            </a:r>
            <a:r>
              <a:rPr b="0" i="0" lang="en-US" sz="2200" u="none" cap="none" strike="noStrike">
                <a:solidFill>
                  <a:schemeClr val="dk1"/>
                </a:solidFill>
                <a:latin typeface="Courier New"/>
                <a:ea typeface="Courier New"/>
                <a:cs typeface="Courier New"/>
                <a:sym typeface="Courier New"/>
              </a:rPr>
              <a:t>&lt;</a:t>
            </a:r>
            <a:endParaRPr b="0" i="0" sz="22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System.out.print("T-minus ");</a:t>
            </a:r>
            <a:endParaRPr b="0" i="0" sz="2200" u="none" cap="none" strike="noStrike">
              <a:solidFill>
                <a:schemeClr val="dk1"/>
              </a:solidFill>
              <a:latin typeface="Tahoma"/>
              <a:ea typeface="Tahoma"/>
              <a:cs typeface="Tahoma"/>
              <a:sym typeface="Tahoma"/>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i = 10; i </a:t>
            </a:r>
            <a:r>
              <a:rPr b="1" i="0" lang="en-US" sz="2200" u="none" cap="none" strike="noStrike">
                <a:solidFill>
                  <a:schemeClr val="dk1"/>
                </a:solidFill>
                <a:latin typeface="Courier New"/>
                <a:ea typeface="Courier New"/>
                <a:cs typeface="Courier New"/>
                <a:sym typeface="Courier New"/>
              </a:rPr>
              <a:t>&gt;=</a:t>
            </a:r>
            <a:r>
              <a:rPr b="0" i="0" lang="en-US" sz="2200" u="none" cap="none" strike="noStrike">
                <a:solidFill>
                  <a:schemeClr val="dk1"/>
                </a:solidFill>
                <a:latin typeface="Courier New"/>
                <a:ea typeface="Courier New"/>
                <a:cs typeface="Courier New"/>
                <a:sym typeface="Courier New"/>
              </a:rPr>
              <a:t> 1; i</a:t>
            </a:r>
            <a:r>
              <a:rPr b="1"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System.out.print(i + ",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System.out.println("blastoff!");</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System.out.println("The end.");</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Output:</a:t>
            </a:r>
            <a:endParaRPr/>
          </a:p>
          <a:p>
            <a:pPr indent="-246062" lvl="1" marL="639762"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T-minus 10, 9, 8, 7, 6, 5, 4, 3, 2, 1, blastoff!</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The end.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45"/>
          <p:cNvSpPr txBox="1"/>
          <p:nvPr>
            <p:ph idx="4294967295" type="ctrTitle"/>
          </p:nvPr>
        </p:nvSpPr>
        <p:spPr>
          <a:xfrm>
            <a:off x="685800" y="1219200"/>
            <a:ext cx="7772400" cy="147002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1"/>
              </a:buClr>
              <a:buSzPts val="4400"/>
              <a:buFont typeface="Tahoma"/>
              <a:buNone/>
            </a:pPr>
            <a:r>
              <a:rPr b="1" i="0" lang="en-US" sz="4400" u="none" cap="none" strike="noStrike">
                <a:solidFill>
                  <a:schemeClr val="dk1"/>
                </a:solidFill>
                <a:latin typeface="Tahoma"/>
                <a:ea typeface="Tahoma"/>
                <a:cs typeface="Tahoma"/>
                <a:sym typeface="Tahoma"/>
              </a:rPr>
              <a:t>Nested </a:t>
            </a:r>
            <a:r>
              <a:rPr b="1" i="0" lang="en-US" sz="4400" u="none" cap="none" strike="noStrike">
                <a:solidFill>
                  <a:schemeClr val="dk1"/>
                </a:solidFill>
                <a:latin typeface="Courier New"/>
                <a:ea typeface="Courier New"/>
                <a:cs typeface="Courier New"/>
                <a:sym typeface="Courier New"/>
              </a:rPr>
              <a:t>for</a:t>
            </a:r>
            <a:r>
              <a:rPr b="1" i="0" lang="en-US" sz="4400" u="none" cap="none" strike="noStrike">
                <a:solidFill>
                  <a:schemeClr val="dk1"/>
                </a:solidFill>
                <a:latin typeface="Tahoma"/>
                <a:ea typeface="Tahoma"/>
                <a:cs typeface="Tahoma"/>
                <a:sym typeface="Tahoma"/>
              </a:rPr>
              <a:t> loops</a:t>
            </a:r>
            <a:endParaRPr/>
          </a:p>
        </p:txBody>
      </p:sp>
      <p:sp>
        <p:nvSpPr>
          <p:cNvPr id="315" name="Google Shape;315;p45"/>
          <p:cNvSpPr txBox="1"/>
          <p:nvPr>
            <p:ph idx="4294967295" type="subTitle"/>
          </p:nvPr>
        </p:nvSpPr>
        <p:spPr>
          <a:xfrm>
            <a:off x="539750" y="3016250"/>
            <a:ext cx="7905750" cy="1851025"/>
          </a:xfrm>
          <a:prstGeom prst="rect">
            <a:avLst/>
          </a:prstGeom>
          <a:noFill/>
          <a:ln>
            <a:noFill/>
          </a:ln>
        </p:spPr>
        <p:txBody>
          <a:bodyPr anchorCtr="0" anchor="t" bIns="45700" lIns="91425" spcFirstLastPara="1" rIns="91425" wrap="square" tIns="45700">
            <a:noAutofit/>
          </a:bodyPr>
          <a:lstStyle/>
          <a:p>
            <a:pPr indent="-79375" lvl="0" marL="231775"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46"/>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Nested loops</a:t>
            </a:r>
            <a:endParaRPr/>
          </a:p>
        </p:txBody>
      </p:sp>
      <p:sp>
        <p:nvSpPr>
          <p:cNvPr id="321" name="Google Shape;321;p46"/>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nested loop</a:t>
            </a:r>
            <a:r>
              <a:rPr b="0" i="0" lang="en-US" sz="2400" u="none">
                <a:solidFill>
                  <a:schemeClr val="dk1"/>
                </a:solidFill>
                <a:latin typeface="Tahoma"/>
                <a:ea typeface="Tahoma"/>
                <a:cs typeface="Tahoma"/>
                <a:sym typeface="Tahoma"/>
              </a:rPr>
              <a:t>: A loop placed inside another loop.</a:t>
            </a:r>
            <a:endParaRPr/>
          </a:p>
          <a:p>
            <a:pPr indent="-246062" lvl="1" marL="639762"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i = 1; i &lt;= 5; i++) {</a:t>
            </a:r>
            <a:endParaRPr/>
          </a:p>
          <a:p>
            <a:pPr indent="-246062" lvl="1" marL="639762"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for (int j = 1; j &lt;= 10; j++) {</a:t>
            </a:r>
            <a:endParaRPr/>
          </a:p>
          <a:p>
            <a:pPr indent="-246062" lvl="1" marL="639762"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   </a:t>
            </a:r>
            <a:r>
              <a:rPr b="1" i="0" lang="en-US" sz="2000" u="none" cap="none" strike="noStrike">
                <a:solidFill>
                  <a:srgbClr val="008080"/>
                </a:solidFill>
                <a:latin typeface="Courier New"/>
                <a:ea typeface="Courier New"/>
                <a:cs typeface="Courier New"/>
                <a:sym typeface="Courier New"/>
              </a:rPr>
              <a:t>// to end the line</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b="0" i="0" sz="900" u="none" cap="none" strike="noStrike">
              <a:solidFill>
                <a:schemeClr val="dk1"/>
              </a:solidFill>
              <a:latin typeface="Tahoma"/>
              <a:ea typeface="Tahoma"/>
              <a:cs typeface="Tahoma"/>
              <a:sym typeface="Tahoma"/>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Output:</a:t>
            </a:r>
            <a:endParaRPr/>
          </a:p>
          <a:p>
            <a:pPr indent="-246062" lvl="1" marL="639762" marR="0" rtl="0" algn="l">
              <a:lnSpc>
                <a:spcPct val="70000"/>
              </a:lnSpc>
              <a:spcBef>
                <a:spcPts val="180"/>
              </a:spcBef>
              <a:spcAft>
                <a:spcPts val="0"/>
              </a:spcAft>
              <a:buClr>
                <a:schemeClr val="dk1"/>
              </a:buClr>
              <a:buSzPts val="900"/>
              <a:buFont typeface="Courier New"/>
              <a:buNone/>
            </a:pPr>
            <a:r>
              <a:rPr b="0" i="0" lang="en-US" sz="9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outer loop repeats 5 times; the inner one 10 times.</a:t>
            </a:r>
            <a:endParaRPr/>
          </a:p>
          <a:p>
            <a:pPr indent="-246062" lvl="1" marL="639762"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"sets and reps" exercise analogy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47"/>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Nested </a:t>
            </a:r>
            <a:r>
              <a:rPr b="1" i="0" lang="en-US" sz="4400" u="none" cap="none" strike="noStrike">
                <a:solidFill>
                  <a:schemeClr val="lt1"/>
                </a:solidFill>
                <a:latin typeface="Courier New"/>
                <a:ea typeface="Courier New"/>
                <a:cs typeface="Courier New"/>
                <a:sym typeface="Courier New"/>
              </a:rPr>
              <a:t>for</a:t>
            </a:r>
            <a:r>
              <a:rPr b="1" i="0" lang="en-US" sz="4400" u="none" cap="none" strike="noStrike">
                <a:solidFill>
                  <a:schemeClr val="lt1"/>
                </a:solidFill>
                <a:latin typeface="Tahoma"/>
                <a:ea typeface="Tahoma"/>
                <a:cs typeface="Tahoma"/>
                <a:sym typeface="Tahoma"/>
              </a:rPr>
              <a:t> loop exercise</a:t>
            </a:r>
            <a:endParaRPr/>
          </a:p>
        </p:txBody>
      </p:sp>
      <p:sp>
        <p:nvSpPr>
          <p:cNvPr id="327" name="Google Shape;327;p47"/>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What is the output of the following nested </a:t>
            </a:r>
            <a:r>
              <a:rPr b="0" i="0" lang="en-US" sz="2400" u="none">
                <a:solidFill>
                  <a:schemeClr val="dk1"/>
                </a:solidFill>
                <a:latin typeface="Courier New"/>
                <a:ea typeface="Courier New"/>
                <a:cs typeface="Courier New"/>
                <a:sym typeface="Courier New"/>
              </a:rPr>
              <a:t>for</a:t>
            </a:r>
            <a:r>
              <a:rPr b="0" i="0" lang="en-US" sz="2400" u="none">
                <a:solidFill>
                  <a:schemeClr val="dk1"/>
                </a:solidFill>
                <a:latin typeface="Tahoma"/>
                <a:ea typeface="Tahoma"/>
                <a:cs typeface="Tahoma"/>
                <a:sym typeface="Tahoma"/>
              </a:rPr>
              <a:t> loops?</a:t>
            </a:r>
            <a:endParaRPr/>
          </a:p>
          <a:p>
            <a:pPr indent="-246062" lvl="1" marL="639762" marR="0" rtl="0" algn="l">
              <a:lnSpc>
                <a:spcPct val="8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i = 1; i &lt;= 5; i++)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j = 1; j &lt;= </a:t>
            </a:r>
            <a:r>
              <a:rPr b="1" i="0" lang="en-US" sz="2000" u="none" cap="none" strike="noStrike">
                <a:solidFill>
                  <a:schemeClr val="dk1"/>
                </a:solidFill>
                <a:latin typeface="Courier New"/>
                <a:ea typeface="Courier New"/>
                <a:cs typeface="Courier New"/>
                <a:sym typeface="Courier New"/>
              </a:rPr>
              <a:t>i</a:t>
            </a:r>
            <a:r>
              <a:rPr b="0" i="0" lang="en-US" sz="2000" u="none" cap="none" strike="noStrike">
                <a:solidFill>
                  <a:schemeClr val="dk1"/>
                </a:solidFill>
                <a:latin typeface="Courier New"/>
                <a:ea typeface="Courier New"/>
                <a:cs typeface="Courier New"/>
                <a:sym typeface="Courier New"/>
              </a:rPr>
              <a:t>; j++)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Output:</a:t>
            </a:r>
            <a:endParaRPr/>
          </a:p>
          <a:p>
            <a:pPr indent="-246062" lvl="1" marL="639762" marR="0" rtl="0" algn="l">
              <a:lnSpc>
                <a:spcPct val="7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48"/>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Nested </a:t>
            </a:r>
            <a:r>
              <a:rPr b="1" i="0" lang="en-US" sz="4400" u="none" cap="none" strike="noStrike">
                <a:solidFill>
                  <a:schemeClr val="lt1"/>
                </a:solidFill>
                <a:latin typeface="Courier New"/>
                <a:ea typeface="Courier New"/>
                <a:cs typeface="Courier New"/>
                <a:sym typeface="Courier New"/>
              </a:rPr>
              <a:t>for</a:t>
            </a:r>
            <a:r>
              <a:rPr b="1" i="0" lang="en-US" sz="4400" u="none" cap="none" strike="noStrike">
                <a:solidFill>
                  <a:schemeClr val="lt1"/>
                </a:solidFill>
                <a:latin typeface="Tahoma"/>
                <a:ea typeface="Tahoma"/>
                <a:cs typeface="Tahoma"/>
                <a:sym typeface="Tahoma"/>
              </a:rPr>
              <a:t> loop exercise</a:t>
            </a:r>
            <a:endParaRPr/>
          </a:p>
        </p:txBody>
      </p:sp>
      <p:sp>
        <p:nvSpPr>
          <p:cNvPr id="333" name="Google Shape;333;p48"/>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What is the output of the following nested </a:t>
            </a:r>
            <a:r>
              <a:rPr b="0" i="0" lang="en-US" sz="2400" u="none">
                <a:solidFill>
                  <a:schemeClr val="dk1"/>
                </a:solidFill>
                <a:latin typeface="Courier New"/>
                <a:ea typeface="Courier New"/>
                <a:cs typeface="Courier New"/>
                <a:sym typeface="Courier New"/>
              </a:rPr>
              <a:t>for</a:t>
            </a:r>
            <a:r>
              <a:rPr b="0" i="0" lang="en-US" sz="2400" u="none">
                <a:solidFill>
                  <a:schemeClr val="dk1"/>
                </a:solidFill>
                <a:latin typeface="Tahoma"/>
                <a:ea typeface="Tahoma"/>
                <a:cs typeface="Tahoma"/>
                <a:sym typeface="Tahoma"/>
              </a:rPr>
              <a:t> loops?</a:t>
            </a:r>
            <a:endParaRPr/>
          </a:p>
          <a:p>
            <a:pPr indent="-246062" lvl="1" marL="639762" marR="0" rtl="0" algn="l">
              <a:lnSpc>
                <a:spcPct val="8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i = 1; i &lt;= 5; i++)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j = 1; j &lt;= </a:t>
            </a:r>
            <a:r>
              <a:rPr b="1" i="0" lang="en-US" sz="2000" u="none" cap="none" strike="noStrike">
                <a:solidFill>
                  <a:schemeClr val="dk1"/>
                </a:solidFill>
                <a:latin typeface="Courier New"/>
                <a:ea typeface="Courier New"/>
                <a:cs typeface="Courier New"/>
                <a:sym typeface="Courier New"/>
              </a:rPr>
              <a:t>i</a:t>
            </a:r>
            <a:r>
              <a:rPr b="0" i="0" lang="en-US" sz="2000" u="none" cap="none" strike="noStrike">
                <a:solidFill>
                  <a:schemeClr val="dk1"/>
                </a:solidFill>
                <a:latin typeface="Courier New"/>
                <a:ea typeface="Courier New"/>
                <a:cs typeface="Courier New"/>
                <a:sym typeface="Courier New"/>
              </a:rPr>
              <a:t>; j++)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System.out.print(i);</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Output:</a:t>
            </a:r>
            <a:endParaRPr/>
          </a:p>
          <a:p>
            <a:pPr indent="-246062" lvl="1" marL="639762" marR="0" rtl="0" algn="l">
              <a:lnSpc>
                <a:spcPct val="7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1</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22</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333</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4444</a:t>
            </a:r>
            <a:endParaRPr/>
          </a:p>
          <a:p>
            <a:pPr indent="-246062" lvl="1" marL="639762"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55555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4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Common errors</a:t>
            </a:r>
            <a:endParaRPr/>
          </a:p>
        </p:txBody>
      </p:sp>
      <p:sp>
        <p:nvSpPr>
          <p:cNvPr id="340" name="Google Shape;340;p4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Both of the following sets of code produce </a:t>
            </a:r>
            <a:r>
              <a:rPr b="0" i="1" lang="en-US" sz="2400" u="none">
                <a:solidFill>
                  <a:schemeClr val="dk1"/>
                </a:solidFill>
                <a:latin typeface="Tahoma"/>
                <a:ea typeface="Tahoma"/>
                <a:cs typeface="Tahoma"/>
                <a:sym typeface="Tahoma"/>
              </a:rPr>
              <a:t>infinite loops</a:t>
            </a:r>
            <a:r>
              <a:rPr b="0" i="0" lang="en-US" sz="2400" u="none">
                <a:solidFill>
                  <a:schemeClr val="dk1"/>
                </a:solidFill>
                <a:latin typeface="Tahoma"/>
                <a:ea typeface="Tahoma"/>
                <a:cs typeface="Tahoma"/>
                <a:sym typeface="Tahoma"/>
              </a:rPr>
              <a:t>:</a:t>
            </a:r>
            <a:endParaRPr/>
          </a:p>
          <a:p>
            <a:pPr indent="-246062" lvl="1" marL="639762" marR="0" rtl="0" algn="l">
              <a:lnSpc>
                <a:spcPct val="100000"/>
              </a:lnSpc>
              <a:spcBef>
                <a:spcPts val="20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i = 1; i &lt;= 5; i++) {</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j = 1; </a:t>
            </a:r>
            <a:r>
              <a:rPr b="1" i="0" lang="en-US" sz="2000" u="none" cap="none" strike="noStrike">
                <a:solidFill>
                  <a:srgbClr val="A50021"/>
                </a:solidFill>
                <a:latin typeface="Courier New"/>
                <a:ea typeface="Courier New"/>
                <a:cs typeface="Courier New"/>
                <a:sym typeface="Courier New"/>
              </a:rPr>
              <a:t>i &lt;= 10</a:t>
            </a:r>
            <a:r>
              <a:rPr b="0" i="0" lang="en-US" sz="2000" u="none" cap="none" strike="noStrike">
                <a:solidFill>
                  <a:schemeClr val="dk1"/>
                </a:solidFill>
                <a:latin typeface="Courier New"/>
                <a:ea typeface="Courier New"/>
                <a:cs typeface="Courier New"/>
                <a:sym typeface="Courier New"/>
              </a:rPr>
              <a:t>; j++) {</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2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i = 1; i &lt;= 5; i++) {</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j = 1; j &lt;= 10; </a:t>
            </a:r>
            <a:r>
              <a:rPr b="1" i="0" lang="en-US" sz="2000" u="none" cap="none" strike="noStrike">
                <a:solidFill>
                  <a:srgbClr val="A50021"/>
                </a:solidFill>
                <a:latin typeface="Courier New"/>
                <a:ea typeface="Courier New"/>
                <a:cs typeface="Courier New"/>
                <a:sym typeface="Courier New"/>
              </a:rPr>
              <a:t>i++</a:t>
            </a: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80000"/>
              </a:lnSpc>
              <a:spcBef>
                <a:spcPts val="2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50"/>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Complex lines</a:t>
            </a:r>
            <a:endParaRPr/>
          </a:p>
        </p:txBody>
      </p:sp>
      <p:sp>
        <p:nvSpPr>
          <p:cNvPr id="346" name="Google Shape;346;p50"/>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What nested </a:t>
            </a:r>
            <a:r>
              <a:rPr b="0" i="0" lang="en-US" sz="2400" u="none">
                <a:solidFill>
                  <a:schemeClr val="dk1"/>
                </a:solidFill>
                <a:latin typeface="Courier New"/>
                <a:ea typeface="Courier New"/>
                <a:cs typeface="Courier New"/>
                <a:sym typeface="Courier New"/>
              </a:rPr>
              <a:t>for</a:t>
            </a:r>
            <a:r>
              <a:rPr b="0" i="0" lang="en-US" sz="2400" u="none">
                <a:solidFill>
                  <a:schemeClr val="dk1"/>
                </a:solidFill>
                <a:latin typeface="Tahoma"/>
                <a:ea typeface="Tahoma"/>
                <a:cs typeface="Tahoma"/>
                <a:sym typeface="Tahoma"/>
              </a:rPr>
              <a:t> loops produce the following output?</a:t>
            </a:r>
            <a:br>
              <a:rPr b="0" i="0" lang="en-US" sz="2400" u="none">
                <a:solidFill>
                  <a:schemeClr val="dk1"/>
                </a:solidFill>
                <a:latin typeface="Tahoma"/>
                <a:ea typeface="Tahoma"/>
                <a:cs typeface="Tahoma"/>
                <a:sym typeface="Tahoma"/>
              </a:rPr>
            </a:br>
            <a:br>
              <a:rPr b="0" i="0" lang="en-US" sz="8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..3</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.4</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5</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We must build multiple complex lines of output using:</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an </a:t>
            </a:r>
            <a:r>
              <a:rPr b="0" i="1" lang="en-US" sz="2200" u="none" cap="none" strike="noStrike">
                <a:solidFill>
                  <a:schemeClr val="dk1"/>
                </a:solidFill>
                <a:latin typeface="Tahoma"/>
                <a:ea typeface="Tahoma"/>
                <a:cs typeface="Tahoma"/>
                <a:sym typeface="Tahoma"/>
              </a:rPr>
              <a:t>outer "vertical" loop</a:t>
            </a:r>
            <a:r>
              <a:rPr b="0" i="0" lang="en-US" sz="2200" u="none" cap="none" strike="noStrike">
                <a:solidFill>
                  <a:schemeClr val="dk1"/>
                </a:solidFill>
                <a:latin typeface="Tahoma"/>
                <a:ea typeface="Tahoma"/>
                <a:cs typeface="Tahoma"/>
                <a:sym typeface="Tahoma"/>
              </a:rPr>
              <a:t> for each of the lines</a:t>
            </a:r>
            <a:endParaRPr/>
          </a:p>
          <a:p>
            <a:pPr indent="-246062" lvl="1" marL="639762" marR="0" rtl="0" algn="l">
              <a:lnSpc>
                <a:spcPct val="100000"/>
              </a:lnSpc>
              <a:spcBef>
                <a:spcPts val="440"/>
              </a:spcBef>
              <a:spcAft>
                <a:spcPts val="0"/>
              </a:spcAft>
              <a:buClr>
                <a:schemeClr val="dk1"/>
              </a:buClr>
              <a:buSzPts val="2200"/>
              <a:buFont typeface="Tahoma"/>
              <a:buChar char="–"/>
            </a:pPr>
            <a:r>
              <a:rPr b="0" i="1" lang="en-US" sz="2200" u="none" cap="none" strike="noStrike">
                <a:solidFill>
                  <a:schemeClr val="dk1"/>
                </a:solidFill>
                <a:latin typeface="Tahoma"/>
                <a:ea typeface="Tahoma"/>
                <a:cs typeface="Tahoma"/>
                <a:sym typeface="Tahoma"/>
              </a:rPr>
              <a:t>inner "horizontal" loop(s)</a:t>
            </a:r>
            <a:r>
              <a:rPr b="0" i="0" lang="en-US" sz="2200" u="none" cap="none" strike="noStrike">
                <a:solidFill>
                  <a:schemeClr val="dk1"/>
                </a:solidFill>
                <a:latin typeface="Tahoma"/>
                <a:ea typeface="Tahoma"/>
                <a:cs typeface="Tahoma"/>
                <a:sym typeface="Tahoma"/>
              </a:rPr>
              <a:t> for the patterns within each line</a:t>
            </a:r>
            <a:endParaRPr/>
          </a:p>
        </p:txBody>
      </p:sp>
      <p:grpSp>
        <p:nvGrpSpPr>
          <p:cNvPr id="347" name="Google Shape;347;p50"/>
          <p:cNvGrpSpPr/>
          <p:nvPr/>
        </p:nvGrpSpPr>
        <p:grpSpPr>
          <a:xfrm>
            <a:off x="714375" y="2209800"/>
            <a:ext cx="1524000" cy="2333625"/>
            <a:chOff x="336" y="1488"/>
            <a:chExt cx="960" cy="1440"/>
          </a:xfrm>
        </p:grpSpPr>
        <p:sp>
          <p:nvSpPr>
            <p:cNvPr id="348" name="Google Shape;348;p50"/>
            <p:cNvSpPr/>
            <p:nvPr/>
          </p:nvSpPr>
          <p:spPr>
            <a:xfrm>
              <a:off x="960" y="2016"/>
              <a:ext cx="336" cy="912"/>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08080"/>
                </a:buClr>
                <a:buSzPts val="1800"/>
                <a:buFont typeface="Verdana"/>
                <a:buNone/>
              </a:pPr>
              <a:r>
                <a:rPr b="0" i="1" lang="en-US" sz="1800" u="none">
                  <a:solidFill>
                    <a:srgbClr val="808080"/>
                  </a:solidFill>
                  <a:latin typeface="Verdana"/>
                  <a:ea typeface="Verdana"/>
                  <a:cs typeface="Verdana"/>
                  <a:sym typeface="Verdana"/>
                </a:rPr>
                <a:t>        outer loop (loops 5 times because there are 5 lines)</a:t>
              </a:r>
              <a:endParaRPr/>
            </a:p>
          </p:txBody>
        </p:sp>
        <p:sp>
          <p:nvSpPr>
            <p:cNvPr id="349" name="Google Shape;349;p50"/>
            <p:cNvSpPr/>
            <p:nvPr/>
          </p:nvSpPr>
          <p:spPr>
            <a:xfrm rot="-5400000">
              <a:off x="408" y="1416"/>
              <a:ext cx="336" cy="48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
            <p:cNvSpPr txBox="1"/>
            <p:nvPr/>
          </p:nvSpPr>
          <p:spPr>
            <a:xfrm>
              <a:off x="336" y="1689"/>
              <a:ext cx="464" cy="11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08080"/>
                </a:buClr>
                <a:buSzPts val="1800"/>
                <a:buFont typeface="Verdana"/>
                <a:buNone/>
              </a:pPr>
              <a:r>
                <a:rPr b="0" i="1" lang="en-US" sz="1800" u="none">
                  <a:solidFill>
                    <a:srgbClr val="808080"/>
                  </a:solidFill>
                  <a:latin typeface="Verdana"/>
                  <a:ea typeface="Verdana"/>
                  <a:cs typeface="Verdana"/>
                  <a:sym typeface="Verdana"/>
                </a:rPr>
                <a:t>inner loop (repeated characters on each line)</a:t>
              </a:r>
              <a:endParaRPr/>
            </a:p>
            <a:p>
              <a:pPr indent="0" lvl="0" marL="0" marR="0" rtl="0" algn="l">
                <a:lnSpc>
                  <a:spcPct val="100000"/>
                </a:lnSpc>
                <a:spcBef>
                  <a:spcPts val="0"/>
                </a:spcBef>
                <a:spcAft>
                  <a:spcPts val="0"/>
                </a:spcAft>
                <a:buClr>
                  <a:schemeClr val="dk1"/>
                </a:buClr>
                <a:buSzPts val="1800"/>
                <a:buFont typeface="Arial"/>
                <a:buNone/>
              </a:pPr>
              <a:r>
                <a:t/>
              </a:r>
              <a:endParaRPr b="0" i="1" sz="1800" u="none">
                <a:solidFill>
                  <a:srgbClr val="808080"/>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000" u="none">
                <a:solidFill>
                  <a:schemeClr val="dk1"/>
                </a:solidFill>
                <a:latin typeface="Tahoma"/>
                <a:ea typeface="Tahoma"/>
                <a:cs typeface="Tahoma"/>
                <a:sym typeface="Tahoma"/>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51"/>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Outer and inner loop</a:t>
            </a:r>
            <a:endParaRPr/>
          </a:p>
        </p:txBody>
      </p:sp>
      <p:sp>
        <p:nvSpPr>
          <p:cNvPr id="356" name="Google Shape;356;p51"/>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First write the outer loop, from 1 to the number of lines.</a:t>
            </a:r>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for (int line = 1; line &lt;= 5; line++)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br>
              <a:rPr b="0" i="0" lang="en-US" sz="2200" u="none" cap="none" strike="noStrike">
                <a:solidFill>
                  <a:schemeClr val="dk1"/>
                </a:solidFill>
                <a:latin typeface="Courier New"/>
                <a:ea typeface="Courier New"/>
                <a:cs typeface="Courier New"/>
                <a:sym typeface="Courier New"/>
              </a:rPr>
            </a:br>
            <a:endParaRPr/>
          </a:p>
          <a:p>
            <a:pPr indent="-273050" lvl="0" marL="27305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Now look at the line contents.  Each line has a pattern:</a:t>
            </a:r>
            <a:endParaRPr/>
          </a:p>
          <a:p>
            <a:pPr indent="-246062" lvl="1" marL="639762"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some dots (0 dots on the last line),  then a number</a:t>
            </a:r>
            <a:endParaRPr/>
          </a:p>
          <a:p>
            <a:pPr indent="-18891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..3</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.4</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5</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Observation: the number of dots is related to the line number.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52"/>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Mapping loops to numbers</a:t>
            </a:r>
            <a:endParaRPr/>
          </a:p>
        </p:txBody>
      </p:sp>
      <p:sp>
        <p:nvSpPr>
          <p:cNvPr id="362" name="Google Shape;362;p52"/>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8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for (int count = 1; count &lt;= 5; count++)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 </a:t>
            </a:r>
            <a:r>
              <a:rPr b="1" i="0" lang="en-US" sz="2200" u="none" cap="none" strike="noStrike">
                <a:solidFill>
                  <a:schemeClr val="dk1"/>
                </a:solidFill>
                <a:latin typeface="Tahoma"/>
                <a:ea typeface="Tahoma"/>
                <a:cs typeface="Tahoma"/>
                <a:sym typeface="Tahoma"/>
              </a:rPr>
              <a:t>...</a:t>
            </a:r>
            <a:r>
              <a:rPr b="0" i="0" lang="en-US" sz="2200" u="none" cap="none" strike="noStrike">
                <a:solidFill>
                  <a:schemeClr val="dk1"/>
                </a:solidFill>
                <a:latin typeface="Courier New"/>
                <a:ea typeface="Courier New"/>
                <a:cs typeface="Courier New"/>
                <a:sym typeface="Courier New"/>
              </a:rPr>
              <a:t> );</a:t>
            </a:r>
            <a:endParaRPr b="1" i="0" sz="2200" u="none" cap="none" strike="noStrike">
              <a:solidFill>
                <a:schemeClr val="dk1"/>
              </a:solidFill>
              <a:latin typeface="Tahoma"/>
              <a:ea typeface="Tahoma"/>
              <a:cs typeface="Tahoma"/>
              <a:sym typeface="Tahoma"/>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What statement in the body would cause the loop to print:</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4 7 10 13 16</a:t>
            </a:r>
            <a:br>
              <a:rPr b="0" i="0" lang="en-US" sz="2200" u="none" cap="none" strike="noStrike">
                <a:solidFill>
                  <a:schemeClr val="dk1"/>
                </a:solidFill>
                <a:latin typeface="Courier New"/>
                <a:ea typeface="Courier New"/>
                <a:cs typeface="Courier New"/>
                <a:sym typeface="Courier New"/>
              </a:rPr>
            </a:br>
            <a:endParaRPr/>
          </a:p>
          <a:p>
            <a:pPr indent="-2460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3050" lvl="0" marL="273050" marR="0" rtl="0" algn="l">
              <a:lnSpc>
                <a:spcPct val="100000"/>
              </a:lnSpc>
              <a:spcBef>
                <a:spcPts val="16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for (int count = 1; count &lt;= 5; count++) {</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a:t>
            </a:r>
            <a:r>
              <a:rPr b="1" i="0" lang="en-US" sz="2200" u="none" cap="none" strike="noStrike">
                <a:solidFill>
                  <a:srgbClr val="003399"/>
                </a:solidFill>
                <a:latin typeface="Courier New"/>
                <a:ea typeface="Courier New"/>
                <a:cs typeface="Courier New"/>
                <a:sym typeface="Courier New"/>
              </a:rPr>
              <a:t>3 * count + 1</a:t>
            </a:r>
            <a:r>
              <a:rPr b="0" i="0" lang="en-US" sz="2200" u="none" cap="none" strike="noStrike">
                <a:solidFill>
                  <a:schemeClr val="dk1"/>
                </a:solidFill>
                <a:latin typeface="Courier New"/>
                <a:ea typeface="Courier New"/>
                <a:cs typeface="Courier New"/>
                <a:sym typeface="Courier New"/>
              </a:rPr>
              <a:t> + " ");</a:t>
            </a:r>
            <a:endParaRPr/>
          </a:p>
          <a:p>
            <a:pPr indent="-246062" lvl="1" marL="639762"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53"/>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Loop tables</a:t>
            </a:r>
            <a:endParaRPr/>
          </a:p>
        </p:txBody>
      </p:sp>
      <p:sp>
        <p:nvSpPr>
          <p:cNvPr id="368" name="Google Shape;368;p53"/>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What statement in the body would cause the loop to print: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2 7 12 17 22</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To see patterns, make a table of </a:t>
            </a:r>
            <a:r>
              <a:rPr b="0" i="0" lang="en-US" sz="2400" u="none">
                <a:solidFill>
                  <a:schemeClr val="dk1"/>
                </a:solidFill>
                <a:latin typeface="Courier New"/>
                <a:ea typeface="Courier New"/>
                <a:cs typeface="Courier New"/>
                <a:sym typeface="Courier New"/>
              </a:rPr>
              <a:t>count</a:t>
            </a:r>
            <a:r>
              <a:rPr b="0" i="0" lang="en-US" sz="2400" u="none">
                <a:solidFill>
                  <a:schemeClr val="dk1"/>
                </a:solidFill>
                <a:latin typeface="Tahoma"/>
                <a:ea typeface="Tahoma"/>
                <a:cs typeface="Tahoma"/>
                <a:sym typeface="Tahoma"/>
              </a:rPr>
              <a:t> and the numbers.</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Each time count goes up by 1, the number should go up by 5.</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But </a:t>
            </a:r>
            <a:r>
              <a:rPr b="0" i="0" lang="en-US" sz="2200" u="none" cap="none" strike="noStrike">
                <a:solidFill>
                  <a:schemeClr val="dk1"/>
                </a:solidFill>
                <a:latin typeface="Courier New"/>
                <a:ea typeface="Courier New"/>
                <a:cs typeface="Courier New"/>
                <a:sym typeface="Courier New"/>
              </a:rPr>
              <a:t>count * 5</a:t>
            </a:r>
            <a:r>
              <a:rPr b="0" i="0" lang="en-US" sz="2200" u="none" cap="none" strike="noStrike">
                <a:solidFill>
                  <a:schemeClr val="dk1"/>
                </a:solidFill>
                <a:latin typeface="Tahoma"/>
                <a:ea typeface="Tahoma"/>
                <a:cs typeface="Tahoma"/>
                <a:sym typeface="Tahoma"/>
              </a:rPr>
              <a:t> is too great by 3, so we subtract 3.</a:t>
            </a:r>
            <a:endParaRPr/>
          </a:p>
        </p:txBody>
      </p:sp>
      <p:graphicFrame>
        <p:nvGraphicFramePr>
          <p:cNvPr id="369" name="Google Shape;369;p53"/>
          <p:cNvGraphicFramePr/>
          <p:nvPr/>
        </p:nvGraphicFramePr>
        <p:xfrm>
          <a:off x="1066800" y="3886200"/>
          <a:ext cx="3000000" cy="3000000"/>
        </p:xfrm>
        <a:graphic>
          <a:graphicData uri="http://schemas.openxmlformats.org/drawingml/2006/table">
            <a:tbl>
              <a:tblPr>
                <a:noFill/>
                <a:tableStyleId>{7C996722-60B8-4583-945C-F0CB3C9029D1}</a:tableStyleId>
              </a:tblPr>
              <a:tblGrid>
                <a:gridCol w="866775"/>
                <a:gridCol w="2000250"/>
                <a:gridCol w="1412875"/>
              </a:tblGrid>
              <a:tr h="365125">
                <a:tc>
                  <a:txBody>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count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number to print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 * count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70" name="Google Shape;370;p53"/>
          <p:cNvGraphicFramePr/>
          <p:nvPr/>
        </p:nvGraphicFramePr>
        <p:xfrm>
          <a:off x="5354637" y="3889375"/>
          <a:ext cx="3000000" cy="3000000"/>
        </p:xfrm>
        <a:graphic>
          <a:graphicData uri="http://schemas.openxmlformats.org/drawingml/2006/table">
            <a:tbl>
              <a:tblPr>
                <a:noFill/>
                <a:tableStyleId>{7C996722-60B8-4583-945C-F0CB3C9029D1}</a:tableStyleId>
              </a:tblPr>
              <a:tblGrid>
                <a:gridCol w="1958975"/>
              </a:tblGrid>
              <a:tr h="365125">
                <a:tc>
                  <a:txBody>
                    <a:bodyPr/>
                    <a:lstStyle/>
                    <a:p>
                      <a:pPr indent="0" lvl="0" marL="0" marR="0" rtl="0" algn="l">
                        <a:lnSpc>
                          <a:spcPct val="100000"/>
                        </a:lnSpc>
                        <a:spcBef>
                          <a:spcPts val="0"/>
                        </a:spcBef>
                        <a:spcAft>
                          <a:spcPts val="0"/>
                        </a:spcAft>
                        <a:buClr>
                          <a:srgbClr val="003399"/>
                        </a:buClr>
                        <a:buSzPts val="1800"/>
                        <a:buFont typeface="Courier New"/>
                        <a:buNone/>
                      </a:pPr>
                      <a:r>
                        <a:rPr b="0" i="0" lang="en-US" sz="1800" u="none">
                          <a:solidFill>
                            <a:srgbClr val="003399"/>
                          </a:solidFill>
                          <a:latin typeface="Courier New"/>
                          <a:ea typeface="Courier New"/>
                          <a:cs typeface="Courier New"/>
                          <a:sym typeface="Courier New"/>
                        </a:rPr>
                        <a:t>5 * count - 3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22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Arithmetic operators</a:t>
            </a:r>
            <a:endParaRPr/>
          </a:p>
        </p:txBody>
      </p:sp>
      <p:sp>
        <p:nvSpPr>
          <p:cNvPr id="58" name="Google Shape;58;p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operator</a:t>
            </a:r>
            <a:r>
              <a:rPr b="0" i="0" lang="en-US" sz="2400" u="none" cap="none" strike="noStrike">
                <a:solidFill>
                  <a:schemeClr val="dk1"/>
                </a:solidFill>
                <a:latin typeface="Tahoma"/>
                <a:ea typeface="Tahoma"/>
                <a:cs typeface="Tahoma"/>
                <a:sym typeface="Tahoma"/>
              </a:rPr>
              <a:t>: Combines multiple values or expressions.</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90000"/>
              </a:lnSpc>
              <a:spcBef>
                <a:spcPts val="440"/>
              </a:spcBef>
              <a:spcAft>
                <a:spcPts val="0"/>
              </a:spcAft>
              <a:buClr>
                <a:schemeClr val="lt1"/>
              </a:buClr>
              <a:buSzPts val="2200"/>
              <a:buFont typeface="Courier New"/>
              <a:buChar char="–"/>
            </a:pP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addition</a:t>
            </a:r>
            <a:endParaRPr/>
          </a:p>
          <a:p>
            <a:pPr indent="-246062" lvl="1" marL="639762" marR="0" rtl="0" algn="l">
              <a:lnSpc>
                <a:spcPct val="90000"/>
              </a:lnSpc>
              <a:spcBef>
                <a:spcPts val="440"/>
              </a:spcBef>
              <a:spcAft>
                <a:spcPts val="0"/>
              </a:spcAft>
              <a:buClr>
                <a:schemeClr val="lt1"/>
              </a:buClr>
              <a:buSzPts val="2200"/>
              <a:buFont typeface="Courier New"/>
              <a:buChar char="–"/>
            </a:pP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subtraction (or negation)</a:t>
            </a:r>
            <a:endParaRPr/>
          </a:p>
          <a:p>
            <a:pPr indent="-246062" lvl="1" marL="639762" marR="0" rtl="0" algn="l">
              <a:lnSpc>
                <a:spcPct val="90000"/>
              </a:lnSpc>
              <a:spcBef>
                <a:spcPts val="440"/>
              </a:spcBef>
              <a:spcAft>
                <a:spcPts val="0"/>
              </a:spcAft>
              <a:buClr>
                <a:schemeClr val="lt1"/>
              </a:buClr>
              <a:buSzPts val="2200"/>
              <a:buFont typeface="Courier New"/>
              <a:buChar char="–"/>
            </a:pP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multiplication</a:t>
            </a:r>
            <a:endParaRPr/>
          </a:p>
          <a:p>
            <a:pPr indent="-246062" lvl="1" marL="639762" marR="0" rtl="0" algn="l">
              <a:lnSpc>
                <a:spcPct val="90000"/>
              </a:lnSpc>
              <a:spcBef>
                <a:spcPts val="440"/>
              </a:spcBef>
              <a:spcAft>
                <a:spcPts val="0"/>
              </a:spcAft>
              <a:buClr>
                <a:schemeClr val="lt1"/>
              </a:buClr>
              <a:buSzPts val="2200"/>
              <a:buFont typeface="Courier New"/>
              <a:buChar char="–"/>
            </a:pP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division</a:t>
            </a:r>
            <a:endParaRPr/>
          </a:p>
          <a:p>
            <a:pPr indent="-246062" lvl="1" marL="639762" marR="0" rtl="0" algn="l">
              <a:lnSpc>
                <a:spcPct val="90000"/>
              </a:lnSpc>
              <a:spcBef>
                <a:spcPts val="440"/>
              </a:spcBef>
              <a:spcAft>
                <a:spcPts val="0"/>
              </a:spcAft>
              <a:buClr>
                <a:schemeClr val="lt1"/>
              </a:buClr>
              <a:buSzPts val="2200"/>
              <a:buFont typeface="Courier New"/>
              <a:buChar char="–"/>
            </a:pP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modulus (a.k.a. remainder)</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1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As a program runs, its expressions are </a:t>
            </a:r>
            <a:r>
              <a:rPr b="0" i="1" lang="en-US" sz="2400" u="none" cap="none" strike="noStrike">
                <a:solidFill>
                  <a:schemeClr val="dk1"/>
                </a:solidFill>
                <a:latin typeface="Tahoma"/>
                <a:ea typeface="Tahoma"/>
                <a:cs typeface="Tahoma"/>
                <a:sym typeface="Tahoma"/>
              </a:rPr>
              <a:t>evaluated</a:t>
            </a:r>
            <a:r>
              <a:rPr b="0" i="0" lang="en-US" sz="2400" u="none" cap="none" strike="noStrike">
                <a:solidFill>
                  <a:schemeClr val="dk1"/>
                </a:solidFill>
                <a:latin typeface="Tahoma"/>
                <a:ea typeface="Tahoma"/>
                <a:cs typeface="Tahoma"/>
                <a:sym typeface="Tahoma"/>
              </a:rPr>
              <a:t>.</a:t>
            </a:r>
            <a:endParaRPr/>
          </a:p>
          <a:p>
            <a:pPr indent="-246062" lvl="1" marL="639762" marR="0" rtl="0" algn="l">
              <a:lnSpc>
                <a:spcPct val="11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1 + 1</a:t>
            </a:r>
            <a:r>
              <a:rPr b="0" i="0" lang="en-US" sz="2200" u="none" cap="none" strike="noStrike">
                <a:solidFill>
                  <a:schemeClr val="dk1"/>
                </a:solidFill>
                <a:latin typeface="Tahoma"/>
                <a:ea typeface="Tahoma"/>
                <a:cs typeface="Tahoma"/>
                <a:sym typeface="Tahoma"/>
              </a:rPr>
              <a:t> evaluates to </a:t>
            </a:r>
            <a:r>
              <a:rPr b="0" i="0" lang="en-US" sz="2200" u="none" cap="none" strike="noStrike">
                <a:solidFill>
                  <a:schemeClr val="dk1"/>
                </a:solidFill>
                <a:latin typeface="Courier New"/>
                <a:ea typeface="Courier New"/>
                <a:cs typeface="Courier New"/>
                <a:sym typeface="Courier New"/>
              </a:rPr>
              <a:t>2</a:t>
            </a:r>
            <a:endParaRPr b="0" i="0" sz="10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System.out.println(3 * 4);</a:t>
            </a:r>
            <a:r>
              <a:rPr b="0" i="0" lang="en-US" sz="2200" u="none" cap="none" strike="noStrike">
                <a:solidFill>
                  <a:schemeClr val="dk1"/>
                </a:solidFill>
                <a:latin typeface="Tahoma"/>
                <a:ea typeface="Tahoma"/>
                <a:cs typeface="Tahoma"/>
                <a:sym typeface="Tahoma"/>
              </a:rPr>
              <a:t>  prints </a:t>
            </a:r>
            <a:r>
              <a:rPr b="0" i="0" lang="en-US" sz="2200" u="none" cap="none" strike="noStrike">
                <a:solidFill>
                  <a:schemeClr val="dk1"/>
                </a:solidFill>
                <a:latin typeface="Courier New"/>
                <a:ea typeface="Courier New"/>
                <a:cs typeface="Courier New"/>
                <a:sym typeface="Courier New"/>
              </a:rPr>
              <a:t>12</a:t>
            </a:r>
            <a:endParaRPr b="0" i="0" sz="900" u="none" cap="none" strike="noStrike">
              <a:solidFill>
                <a:schemeClr val="dk1"/>
              </a:solidFill>
              <a:latin typeface="Tahoma"/>
              <a:ea typeface="Tahoma"/>
              <a:cs typeface="Tahoma"/>
              <a:sym typeface="Tahoma"/>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How would we print the text </a:t>
            </a:r>
            <a:r>
              <a:rPr b="0" i="0" lang="en-US" sz="2000" u="none" cap="none" strike="noStrike">
                <a:solidFill>
                  <a:schemeClr val="dk1"/>
                </a:solidFill>
                <a:latin typeface="Courier New"/>
                <a:ea typeface="Courier New"/>
                <a:cs typeface="Courier New"/>
                <a:sym typeface="Courier New"/>
              </a:rPr>
              <a:t>3 * 4</a:t>
            </a:r>
            <a:r>
              <a:rPr b="0" i="0" lang="en-US" sz="20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54"/>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Loop tables question</a:t>
            </a:r>
            <a:endParaRPr/>
          </a:p>
        </p:txBody>
      </p:sp>
      <p:sp>
        <p:nvSpPr>
          <p:cNvPr id="376" name="Google Shape;376;p54"/>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What statement in the body would cause the loop to print: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17 13 9 5 1</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Let's create the loop table together.</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Each time </a:t>
            </a:r>
            <a:r>
              <a:rPr b="0" i="0" lang="en-US" sz="2200" u="none" cap="none" strike="noStrike">
                <a:solidFill>
                  <a:schemeClr val="dk1"/>
                </a:solidFill>
                <a:latin typeface="Courier New"/>
                <a:ea typeface="Courier New"/>
                <a:cs typeface="Courier New"/>
                <a:sym typeface="Courier New"/>
              </a:rPr>
              <a:t>count</a:t>
            </a:r>
            <a:r>
              <a:rPr b="0" i="0" lang="en-US" sz="2200" u="none" cap="none" strike="noStrike">
                <a:solidFill>
                  <a:schemeClr val="dk1"/>
                </a:solidFill>
                <a:latin typeface="Tahoma"/>
                <a:ea typeface="Tahoma"/>
                <a:cs typeface="Tahoma"/>
                <a:sym typeface="Tahoma"/>
              </a:rPr>
              <a:t> goes up 1, the number printed should ...</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But this multiple is off by a margin of ...</a:t>
            </a:r>
            <a:endParaRPr/>
          </a:p>
        </p:txBody>
      </p:sp>
      <p:graphicFrame>
        <p:nvGraphicFramePr>
          <p:cNvPr id="377" name="Google Shape;377;p54"/>
          <p:cNvGraphicFramePr/>
          <p:nvPr/>
        </p:nvGraphicFramePr>
        <p:xfrm>
          <a:off x="1095375" y="3886200"/>
          <a:ext cx="3000000" cy="3000000"/>
        </p:xfrm>
        <a:graphic>
          <a:graphicData uri="http://schemas.openxmlformats.org/drawingml/2006/table">
            <a:tbl>
              <a:tblPr>
                <a:noFill/>
                <a:tableStyleId>{7C996722-60B8-4583-945C-F0CB3C9029D1}</a:tableStyleId>
              </a:tblPr>
              <a:tblGrid>
                <a:gridCol w="866775"/>
                <a:gridCol w="2000250"/>
              </a:tblGrid>
              <a:tr h="393700">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count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number to print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78" name="Google Shape;378;p54"/>
          <p:cNvGraphicFramePr/>
          <p:nvPr/>
        </p:nvGraphicFramePr>
        <p:xfrm>
          <a:off x="3962400" y="3886200"/>
          <a:ext cx="3000000" cy="3000000"/>
        </p:xfrm>
        <a:graphic>
          <a:graphicData uri="http://schemas.openxmlformats.org/drawingml/2006/table">
            <a:tbl>
              <a:tblPr>
                <a:noFill/>
                <a:tableStyleId>{7C996722-60B8-4583-945C-F0CB3C9029D1}</a:tableStyleId>
              </a:tblPr>
              <a:tblGrid>
                <a:gridCol w="2057400"/>
                <a:gridCol w="2438400"/>
              </a:tblGrid>
              <a:tr h="393700">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 * count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1800"/>
                        <a:buFont typeface="Courier New"/>
                        <a:buNone/>
                      </a:pPr>
                      <a:r>
                        <a:rPr b="0" i="0" lang="en-US" sz="1800" u="none">
                          <a:solidFill>
                            <a:srgbClr val="003399"/>
                          </a:solidFill>
                          <a:latin typeface="Courier New"/>
                          <a:ea typeface="Courier New"/>
                          <a:cs typeface="Courier New"/>
                          <a:sym typeface="Courier New"/>
                        </a:rPr>
                        <a:t>-4 * count + 21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79" name="Google Shape;379;p54"/>
          <p:cNvGraphicFramePr/>
          <p:nvPr/>
        </p:nvGraphicFramePr>
        <p:xfrm>
          <a:off x="3962400" y="3886200"/>
          <a:ext cx="3000000" cy="3000000"/>
        </p:xfrm>
        <a:graphic>
          <a:graphicData uri="http://schemas.openxmlformats.org/drawingml/2006/table">
            <a:tbl>
              <a:tblPr>
                <a:noFill/>
                <a:tableStyleId>{7C996722-60B8-4583-945C-F0CB3C9029D1}</a:tableStyleId>
              </a:tblPr>
              <a:tblGrid>
                <a:gridCol w="2057400"/>
                <a:gridCol w="2438400"/>
              </a:tblGrid>
              <a:tr h="393700">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 * count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0" name="Google Shape;380;p54"/>
          <p:cNvGraphicFramePr/>
          <p:nvPr/>
        </p:nvGraphicFramePr>
        <p:xfrm>
          <a:off x="3962400" y="3886200"/>
          <a:ext cx="3000000" cy="3000000"/>
        </p:xfrm>
        <a:graphic>
          <a:graphicData uri="http://schemas.openxmlformats.org/drawingml/2006/table">
            <a:tbl>
              <a:tblPr>
                <a:noFill/>
                <a:tableStyleId>{7C996722-60B8-4583-945C-F0CB3C9029D1}</a:tableStyleId>
              </a:tblPr>
              <a:tblGrid>
                <a:gridCol w="2057400"/>
                <a:gridCol w="2438400"/>
              </a:tblGrid>
              <a:tr h="393700">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55"/>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Nested </a:t>
            </a:r>
            <a:r>
              <a:rPr b="1" i="0" lang="en-US" sz="4400" u="none" cap="none" strike="noStrike">
                <a:solidFill>
                  <a:schemeClr val="lt1"/>
                </a:solidFill>
                <a:latin typeface="Courier New"/>
                <a:ea typeface="Courier New"/>
                <a:cs typeface="Courier New"/>
                <a:sym typeface="Courier New"/>
              </a:rPr>
              <a:t>for</a:t>
            </a:r>
            <a:r>
              <a:rPr b="1" i="0" lang="en-US" sz="4400" u="none" cap="none" strike="noStrike">
                <a:solidFill>
                  <a:schemeClr val="lt1"/>
                </a:solidFill>
                <a:latin typeface="Tahoma"/>
                <a:ea typeface="Tahoma"/>
                <a:cs typeface="Tahoma"/>
                <a:sym typeface="Tahoma"/>
              </a:rPr>
              <a:t> loop exercise</a:t>
            </a:r>
            <a:endParaRPr/>
          </a:p>
        </p:txBody>
      </p:sp>
      <p:sp>
        <p:nvSpPr>
          <p:cNvPr id="386" name="Google Shape;386;p55"/>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Make a table to represent any patterns on each line.</a:t>
            </a:r>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..3</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.4</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5</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3050" lvl="0" marL="27305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To print a character multiple times, use a </a:t>
            </a:r>
            <a:r>
              <a:rPr b="0" i="0" lang="en-US" sz="2400" u="none">
                <a:solidFill>
                  <a:schemeClr val="dk1"/>
                </a:solidFill>
                <a:latin typeface="Courier New"/>
                <a:ea typeface="Courier New"/>
                <a:cs typeface="Courier New"/>
                <a:sym typeface="Courier New"/>
              </a:rPr>
              <a:t>for</a:t>
            </a:r>
            <a:r>
              <a:rPr b="0" i="0" lang="en-US" sz="2400" u="none">
                <a:solidFill>
                  <a:schemeClr val="dk1"/>
                </a:solidFill>
                <a:latin typeface="Tahoma"/>
                <a:ea typeface="Tahoma"/>
                <a:cs typeface="Tahoma"/>
                <a:sym typeface="Tahoma"/>
              </a:rPr>
              <a:t> loop.</a:t>
            </a:r>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for (int j = 1; j &lt;= 4; j++)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        </a:t>
            </a:r>
            <a:r>
              <a:rPr b="1" i="0" lang="en-US" sz="2200" u="none" cap="none" strike="noStrike">
                <a:solidFill>
                  <a:srgbClr val="008080"/>
                </a:solidFill>
                <a:latin typeface="Courier New"/>
                <a:ea typeface="Courier New"/>
                <a:cs typeface="Courier New"/>
                <a:sym typeface="Courier New"/>
              </a:rPr>
              <a:t>// 4 dots</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p:txBody>
      </p:sp>
      <p:graphicFrame>
        <p:nvGraphicFramePr>
          <p:cNvPr id="387" name="Google Shape;387;p55"/>
          <p:cNvGraphicFramePr/>
          <p:nvPr/>
        </p:nvGraphicFramePr>
        <p:xfrm>
          <a:off x="2362200" y="1997075"/>
          <a:ext cx="3000000" cy="3000000"/>
        </p:xfrm>
        <a:graphic>
          <a:graphicData uri="http://schemas.openxmlformats.org/drawingml/2006/table">
            <a:tbl>
              <a:tblPr>
                <a:noFill/>
                <a:tableStyleId>{7C996722-60B8-4583-945C-F0CB3C9029D1}</a:tableStyleId>
              </a:tblPr>
              <a:tblGrid>
                <a:gridCol w="730250"/>
                <a:gridCol w="1243000"/>
              </a:tblGrid>
              <a:tr h="365125">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line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of dots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8" name="Google Shape;388;p55"/>
          <p:cNvGraphicFramePr/>
          <p:nvPr/>
        </p:nvGraphicFramePr>
        <p:xfrm>
          <a:off x="4343400" y="2000250"/>
          <a:ext cx="3000000" cy="3000000"/>
        </p:xfrm>
        <a:graphic>
          <a:graphicData uri="http://schemas.openxmlformats.org/drawingml/2006/table">
            <a:tbl>
              <a:tblPr>
                <a:noFill/>
                <a:tableStyleId>{7C996722-60B8-4583-945C-F0CB3C9029D1}</a:tableStyleId>
              </a:tblPr>
              <a:tblGrid>
                <a:gridCol w="2019300"/>
              </a:tblGrid>
              <a:tr h="365125">
                <a:tc>
                  <a:txBody>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-1 * line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9" name="Google Shape;389;p55"/>
          <p:cNvGraphicFramePr/>
          <p:nvPr/>
        </p:nvGraphicFramePr>
        <p:xfrm>
          <a:off x="6375400" y="2000250"/>
          <a:ext cx="3000000" cy="3000000"/>
        </p:xfrm>
        <a:graphic>
          <a:graphicData uri="http://schemas.openxmlformats.org/drawingml/2006/table">
            <a:tbl>
              <a:tblPr>
                <a:noFill/>
                <a:tableStyleId>{7C996722-60B8-4583-945C-F0CB3C9029D1}</a:tableStyleId>
              </a:tblPr>
              <a:tblGrid>
                <a:gridCol w="2019300"/>
              </a:tblGrid>
              <a:tr h="365125">
                <a:tc>
                  <a:txBody>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-1 * line + 5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90" name="Google Shape;390;p55"/>
          <p:cNvGraphicFramePr/>
          <p:nvPr/>
        </p:nvGraphicFramePr>
        <p:xfrm>
          <a:off x="4343400" y="2000250"/>
          <a:ext cx="3000000" cy="3000000"/>
        </p:xfrm>
        <a:graphic>
          <a:graphicData uri="http://schemas.openxmlformats.org/drawingml/2006/table">
            <a:tbl>
              <a:tblPr>
                <a:noFill/>
                <a:tableStyleId>{7C996722-60B8-4583-945C-F0CB3C9029D1}</a:tableStyleId>
              </a:tblPr>
              <a:tblGrid>
                <a:gridCol w="2019300"/>
              </a:tblGrid>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91" name="Google Shape;391;p55"/>
          <p:cNvGraphicFramePr/>
          <p:nvPr/>
        </p:nvGraphicFramePr>
        <p:xfrm>
          <a:off x="6362700" y="2000250"/>
          <a:ext cx="3000000" cy="3000000"/>
        </p:xfrm>
        <a:graphic>
          <a:graphicData uri="http://schemas.openxmlformats.org/drawingml/2006/table">
            <a:tbl>
              <a:tblPr>
                <a:noFill/>
                <a:tableStyleId>{7C996722-60B8-4583-945C-F0CB3C9029D1}</a:tableStyleId>
              </a:tblPr>
              <a:tblGrid>
                <a:gridCol w="2019300"/>
              </a:tblGrid>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5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Nested </a:t>
            </a:r>
            <a:r>
              <a:rPr b="1" i="0" lang="en-US" sz="4400" u="none">
                <a:solidFill>
                  <a:schemeClr val="lt1"/>
                </a:solidFill>
                <a:latin typeface="Courier New"/>
                <a:ea typeface="Courier New"/>
                <a:cs typeface="Courier New"/>
                <a:sym typeface="Courier New"/>
              </a:rPr>
              <a:t>for</a:t>
            </a:r>
            <a:r>
              <a:rPr b="1" i="0" lang="en-US" sz="4400" u="none">
                <a:solidFill>
                  <a:schemeClr val="lt1"/>
                </a:solidFill>
                <a:latin typeface="Tahoma"/>
                <a:ea typeface="Tahoma"/>
                <a:cs typeface="Tahoma"/>
                <a:sym typeface="Tahoma"/>
              </a:rPr>
              <a:t> loop solution</a:t>
            </a:r>
            <a:endParaRPr/>
          </a:p>
        </p:txBody>
      </p:sp>
      <p:sp>
        <p:nvSpPr>
          <p:cNvPr id="397" name="Google Shape;397;p56"/>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Answer:</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for (int line = 1; line &lt;= 5; line++) {</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j = 1; j &lt;= </a:t>
            </a:r>
            <a:r>
              <a:rPr b="1" i="0" lang="en-US" sz="2200" u="none" cap="none" strike="noStrike">
                <a:solidFill>
                  <a:schemeClr val="dk1"/>
                </a:solidFill>
                <a:latin typeface="Courier New"/>
                <a:ea typeface="Courier New"/>
                <a:cs typeface="Courier New"/>
                <a:sym typeface="Courier New"/>
              </a:rPr>
              <a:t>(-1 * line + 5)</a:t>
            </a:r>
            <a:r>
              <a:rPr b="0" i="0" lang="en-US" sz="2200" u="none" cap="none" strike="noStrike">
                <a:solidFill>
                  <a:schemeClr val="dk1"/>
                </a:solidFill>
                <a:latin typeface="Courier New"/>
                <a:ea typeface="Courier New"/>
                <a:cs typeface="Courier New"/>
                <a:sym typeface="Courier New"/>
              </a:rPr>
              <a:t>; j++) {</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a:t>
            </a:r>
            <a:r>
              <a:rPr b="1" i="0" lang="en-US" sz="2200" u="none" cap="none" strike="noStrike">
                <a:solidFill>
                  <a:schemeClr val="dk1"/>
                </a:solidFill>
                <a:latin typeface="Courier New"/>
                <a:ea typeface="Courier New"/>
                <a:cs typeface="Courier New"/>
                <a:sym typeface="Courier New"/>
              </a:rPr>
              <a:t>line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Output:</a:t>
            </a:r>
            <a:endParaRPr b="0" i="0" sz="900" u="non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..3</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.4</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5</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57"/>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Nested </a:t>
            </a:r>
            <a:r>
              <a:rPr b="1" i="0" lang="en-US" sz="4400" u="none" cap="none" strike="noStrike">
                <a:solidFill>
                  <a:schemeClr val="lt1"/>
                </a:solidFill>
                <a:latin typeface="Courier New"/>
                <a:ea typeface="Courier New"/>
                <a:cs typeface="Courier New"/>
                <a:sym typeface="Courier New"/>
              </a:rPr>
              <a:t>for</a:t>
            </a:r>
            <a:r>
              <a:rPr b="1" i="0" lang="en-US" sz="4400" u="none" cap="none" strike="noStrike">
                <a:solidFill>
                  <a:schemeClr val="lt1"/>
                </a:solidFill>
                <a:latin typeface="Tahoma"/>
                <a:ea typeface="Tahoma"/>
                <a:cs typeface="Tahoma"/>
                <a:sym typeface="Tahoma"/>
              </a:rPr>
              <a:t> loop exercise</a:t>
            </a:r>
            <a:endParaRPr/>
          </a:p>
        </p:txBody>
      </p:sp>
      <p:sp>
        <p:nvSpPr>
          <p:cNvPr id="403" name="Google Shape;403;p57"/>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What is the output of the following nested </a:t>
            </a:r>
            <a:r>
              <a:rPr b="0" i="0" lang="en-US" sz="2400" u="none">
                <a:solidFill>
                  <a:schemeClr val="dk1"/>
                </a:solidFill>
                <a:latin typeface="Courier New"/>
                <a:ea typeface="Courier New"/>
                <a:cs typeface="Courier New"/>
                <a:sym typeface="Courier New"/>
              </a:rPr>
              <a:t>for</a:t>
            </a:r>
            <a:r>
              <a:rPr b="0" i="0" lang="en-US" sz="2400" u="none">
                <a:solidFill>
                  <a:schemeClr val="dk1"/>
                </a:solidFill>
                <a:latin typeface="Tahoma"/>
                <a:ea typeface="Tahoma"/>
                <a:cs typeface="Tahoma"/>
                <a:sym typeface="Tahoma"/>
              </a:rPr>
              <a:t> loops?</a:t>
            </a:r>
            <a:endParaRPr b="0" i="0" sz="900" u="none">
              <a:solidFill>
                <a:schemeClr val="dk1"/>
              </a:solidFill>
              <a:latin typeface="Tahoma"/>
              <a:ea typeface="Tahoma"/>
              <a:cs typeface="Tahoma"/>
              <a:sym typeface="Tahoma"/>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for (int line = 1; line &lt;= 5; line++)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j = 1; j &lt;= (-1 * line + 5); j++)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for (int k = 1; k &lt;= line; k++) {</a:t>
            </a:r>
            <a:endParaRPr/>
          </a:p>
          <a:p>
            <a:pPr indent="-246062" lvl="1" marL="639762"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System.out.print(line);</a:t>
            </a:r>
            <a:endParaRPr/>
          </a:p>
          <a:p>
            <a:pPr indent="-246062" lvl="1" marL="639762"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Answer:</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...22</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..333</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.4444</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55555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58"/>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Nested </a:t>
            </a:r>
            <a:r>
              <a:rPr b="1" i="0" lang="en-US" sz="4400" u="none" cap="none" strike="noStrike">
                <a:solidFill>
                  <a:schemeClr val="lt1"/>
                </a:solidFill>
                <a:latin typeface="Courier New"/>
                <a:ea typeface="Courier New"/>
                <a:cs typeface="Courier New"/>
                <a:sym typeface="Courier New"/>
              </a:rPr>
              <a:t>for</a:t>
            </a:r>
            <a:r>
              <a:rPr b="1" i="0" lang="en-US" sz="4400" u="none" cap="none" strike="noStrike">
                <a:solidFill>
                  <a:schemeClr val="lt1"/>
                </a:solidFill>
                <a:latin typeface="Tahoma"/>
                <a:ea typeface="Tahoma"/>
                <a:cs typeface="Tahoma"/>
                <a:sym typeface="Tahoma"/>
              </a:rPr>
              <a:t> loop exercise</a:t>
            </a:r>
            <a:endParaRPr/>
          </a:p>
        </p:txBody>
      </p:sp>
      <p:sp>
        <p:nvSpPr>
          <p:cNvPr id="409" name="Google Shape;409;p58"/>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Modify the previous code to produce this output:</a:t>
            </a:r>
            <a:endParaRPr b="0" i="0" sz="900" u="none">
              <a:solidFill>
                <a:schemeClr val="dk1"/>
              </a:solidFill>
              <a:latin typeface="Courier New"/>
              <a:ea typeface="Courier New"/>
              <a:cs typeface="Courier New"/>
              <a:sym typeface="Courier New"/>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..3..</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.4...</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5....</a:t>
            </a:r>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3050" lvl="0" marL="27305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Answer:</a:t>
            </a:r>
            <a:endParaRPr/>
          </a:p>
          <a:p>
            <a:pPr indent="-246062" lvl="1" marL="639762"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for (int line = 1; line &lt;= 5; line++) {</a:t>
            </a:r>
            <a:endParaRPr/>
          </a:p>
          <a:p>
            <a:pPr indent="-246062" lvl="1" marL="639762"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for (int j = 1; j &lt;= (-1 * line + 5); j++) {</a:t>
            </a:r>
            <a:endParaRPr/>
          </a:p>
          <a:p>
            <a:pPr indent="-246062" lvl="1" marL="639762"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a:t>
            </a:r>
            <a:r>
              <a:rPr b="1" i="0" lang="en-US" sz="2000" u="none" cap="none" strike="noStrike">
                <a:solidFill>
                  <a:schemeClr val="dk1"/>
                </a:solidFill>
                <a:latin typeface="Courier New"/>
                <a:ea typeface="Courier New"/>
                <a:cs typeface="Courier New"/>
                <a:sym typeface="Courier New"/>
              </a:rPr>
              <a:t>print</a:t>
            </a:r>
            <a:r>
              <a:rPr b="0" i="0" lang="en-US" sz="2000" u="none" cap="none" strike="noStrike">
                <a:solidFill>
                  <a:schemeClr val="dk1"/>
                </a:solidFill>
                <a:latin typeface="Courier New"/>
                <a:ea typeface="Courier New"/>
                <a:cs typeface="Courier New"/>
                <a:sym typeface="Courier New"/>
              </a:rPr>
              <a:t>(line);</a:t>
            </a:r>
            <a:endParaRPr/>
          </a:p>
          <a:p>
            <a:pPr indent="-246062" lvl="1" marL="639762" marR="0" rtl="0" algn="l">
              <a:lnSpc>
                <a:spcPct val="75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for (int j = 1; j &lt;= (line - 1); j++) {</a:t>
            </a:r>
            <a:endParaRPr/>
          </a:p>
          <a:p>
            <a:pPr indent="-246062" lvl="1" marL="639762" marR="0" rtl="0" algn="l">
              <a:lnSpc>
                <a:spcPct val="75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75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75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75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5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Drawing complex figures</a:t>
            </a:r>
            <a:endParaRPr/>
          </a:p>
        </p:txBody>
      </p:sp>
      <p:sp>
        <p:nvSpPr>
          <p:cNvPr id="415" name="Google Shape;415;p5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Use nested </a:t>
            </a:r>
            <a:r>
              <a:rPr b="0" i="0" lang="en-US" sz="2400" u="none">
                <a:solidFill>
                  <a:schemeClr val="dk1"/>
                </a:solidFill>
                <a:latin typeface="Courier New"/>
                <a:ea typeface="Courier New"/>
                <a:cs typeface="Courier New"/>
                <a:sym typeface="Courier New"/>
              </a:rPr>
              <a:t>for</a:t>
            </a:r>
            <a:r>
              <a:rPr b="0" i="0" lang="en-US" sz="2400" u="none">
                <a:solidFill>
                  <a:schemeClr val="dk1"/>
                </a:solidFill>
                <a:latin typeface="Tahoma"/>
                <a:ea typeface="Tahoma"/>
                <a:cs typeface="Tahoma"/>
                <a:sym typeface="Tahoma"/>
              </a:rPr>
              <a:t> loops to produce the following output.</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Why draw ASCII art?</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Real graphics require a lot of finesse</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ASCII art has complex patterns</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Can focus on the algorithms</a:t>
            </a:r>
            <a:endParaRPr/>
          </a:p>
        </p:txBody>
      </p:sp>
      <p:sp>
        <p:nvSpPr>
          <p:cNvPr id="416" name="Google Shape;416;p59"/>
          <p:cNvSpPr txBox="1"/>
          <p:nvPr/>
        </p:nvSpPr>
        <p:spPr>
          <a:xfrm>
            <a:off x="6026150" y="3124200"/>
            <a:ext cx="3041650" cy="3381375"/>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0" name="Shape 420"/>
        <p:cNvGrpSpPr/>
        <p:nvPr/>
      </p:nvGrpSpPr>
      <p:grpSpPr>
        <a:xfrm>
          <a:off x="0" y="0"/>
          <a:ext cx="0" cy="0"/>
          <a:chOff x="0" y="0"/>
          <a:chExt cx="0" cy="0"/>
        </a:xfrm>
      </p:grpSpPr>
      <p:sp>
        <p:nvSpPr>
          <p:cNvPr id="421" name="Google Shape;421;p60"/>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Development strategy</a:t>
            </a:r>
            <a:endParaRPr/>
          </a:p>
        </p:txBody>
      </p:sp>
      <p:sp>
        <p:nvSpPr>
          <p:cNvPr id="422" name="Google Shape;422;p60"/>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1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Recommendations for managing complexity:</a:t>
            </a:r>
            <a:endParaRPr/>
          </a:p>
          <a:p>
            <a:pPr indent="-246062" lvl="1" marL="639762" marR="0" rtl="0" algn="l">
              <a:lnSpc>
                <a:spcPct val="11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1. Design the program  (think about steps or methods needed).</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write an English description of steps required</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use this description to decide the methods</a:t>
            </a:r>
            <a:endParaRPr/>
          </a:p>
          <a:p>
            <a:pPr indent="-101600" lvl="2" marL="1143000"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2. Create a table of patterns of characters</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use table to write your </a:t>
            </a:r>
            <a:r>
              <a:rPr b="0" i="0" lang="en-US" sz="2000" u="none" cap="none" strike="noStrike">
                <a:solidFill>
                  <a:schemeClr val="dk1"/>
                </a:solidFill>
                <a:latin typeface="Courier New"/>
                <a:ea typeface="Courier New"/>
                <a:cs typeface="Courier New"/>
                <a:sym typeface="Courier New"/>
              </a:rPr>
              <a:t>for</a:t>
            </a:r>
            <a:r>
              <a:rPr b="0" i="0" lang="en-US" sz="2000" u="none" cap="none" strike="noStrike">
                <a:solidFill>
                  <a:schemeClr val="dk1"/>
                </a:solidFill>
                <a:latin typeface="Tahoma"/>
                <a:ea typeface="Tahoma"/>
                <a:cs typeface="Tahoma"/>
                <a:sym typeface="Tahoma"/>
              </a:rPr>
              <a:t> loops</a:t>
            </a:r>
            <a:endParaRPr/>
          </a:p>
        </p:txBody>
      </p:sp>
      <p:sp>
        <p:nvSpPr>
          <p:cNvPr id="423" name="Google Shape;423;p60"/>
          <p:cNvSpPr txBox="1"/>
          <p:nvPr/>
        </p:nvSpPr>
        <p:spPr>
          <a:xfrm>
            <a:off x="6026150" y="3124200"/>
            <a:ext cx="3041650" cy="3381375"/>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61"/>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1. Pseudo-code</a:t>
            </a:r>
            <a:endParaRPr/>
          </a:p>
        </p:txBody>
      </p:sp>
      <p:sp>
        <p:nvSpPr>
          <p:cNvPr id="429" name="Google Shape;429;p61"/>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pseudo-code</a:t>
            </a:r>
            <a:r>
              <a:rPr b="0" i="0" lang="en-US" sz="2400" u="none">
                <a:solidFill>
                  <a:schemeClr val="dk1"/>
                </a:solidFill>
                <a:latin typeface="Tahoma"/>
                <a:ea typeface="Tahoma"/>
                <a:cs typeface="Tahoma"/>
                <a:sym typeface="Tahoma"/>
              </a:rPr>
              <a:t>: An English description of an algorithm.</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Example: Drawing a 12 wide by 7 tall box of stars</a:t>
            </a:r>
            <a:br>
              <a:rPr b="0" i="0" lang="en-US" sz="2400" u="none">
                <a:solidFill>
                  <a:schemeClr val="dk1"/>
                </a:solidFill>
                <a:latin typeface="Tahoma"/>
                <a:ea typeface="Tahoma"/>
                <a:cs typeface="Tahoma"/>
                <a:sym typeface="Tahoma"/>
              </a:rPr>
            </a:br>
            <a:endParaRPr b="0" i="0" sz="900" u="none">
              <a:solidFill>
                <a:schemeClr val="dk1"/>
              </a:solidFill>
              <a:latin typeface="Courier New"/>
              <a:ea typeface="Courier New"/>
              <a:cs typeface="Courier New"/>
              <a:sym typeface="Courier New"/>
            </a:endParaRPr>
          </a:p>
          <a:p>
            <a:pPr indent="-246062" lvl="1" marL="639762" marR="0" rtl="0" algn="l">
              <a:lnSpc>
                <a:spcPct val="100000"/>
              </a:lnSpc>
              <a:spcBef>
                <a:spcPts val="440"/>
              </a:spcBef>
              <a:spcAft>
                <a:spcPts val="0"/>
              </a:spcAft>
              <a:buClr>
                <a:schemeClr val="dk1"/>
              </a:buClr>
              <a:buSzPts val="2200"/>
              <a:buFont typeface="Tahoma"/>
              <a:buNone/>
            </a:pPr>
            <a:r>
              <a:rPr b="0" i="1" lang="en-US" sz="2200" u="none" cap="none" strike="noStrike">
                <a:solidFill>
                  <a:schemeClr val="dk1"/>
                </a:solidFill>
                <a:latin typeface="Tahoma"/>
                <a:ea typeface="Tahoma"/>
                <a:cs typeface="Tahoma"/>
                <a:sym typeface="Tahoma"/>
              </a:rPr>
              <a:t>	</a:t>
            </a:r>
            <a:r>
              <a:rPr b="0" i="1" lang="en-US" sz="2000" u="none" cap="none" strike="noStrike">
                <a:solidFill>
                  <a:schemeClr val="dk1"/>
                </a:solidFill>
                <a:latin typeface="Tahoma"/>
                <a:ea typeface="Tahoma"/>
                <a:cs typeface="Tahoma"/>
                <a:sym typeface="Tahoma"/>
              </a:rPr>
              <a:t>print 12 stars.</a:t>
            </a:r>
            <a:endParaRPr/>
          </a:p>
          <a:p>
            <a:pPr indent="-246062" lvl="1" marL="639762" marR="0" rtl="0" algn="l">
              <a:lnSpc>
                <a:spcPct val="100000"/>
              </a:lnSpc>
              <a:spcBef>
                <a:spcPts val="40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	for (each of 5 lines) {</a:t>
            </a:r>
            <a:endParaRPr/>
          </a:p>
          <a:p>
            <a:pPr indent="-246062" lvl="1" marL="639762" marR="0" rtl="0" algn="l">
              <a:lnSpc>
                <a:spcPct val="100000"/>
              </a:lnSpc>
              <a:spcBef>
                <a:spcPts val="40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	    print a star.</a:t>
            </a:r>
            <a:endParaRPr/>
          </a:p>
          <a:p>
            <a:pPr indent="-246062" lvl="1" marL="639762" marR="0" rtl="0" algn="l">
              <a:lnSpc>
                <a:spcPct val="100000"/>
              </a:lnSpc>
              <a:spcBef>
                <a:spcPts val="40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	    print 10 spaces.</a:t>
            </a:r>
            <a:endParaRPr/>
          </a:p>
          <a:p>
            <a:pPr indent="-246062" lvl="1" marL="639762" marR="0" rtl="0" algn="l">
              <a:lnSpc>
                <a:spcPct val="100000"/>
              </a:lnSpc>
              <a:spcBef>
                <a:spcPts val="40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	    print a star.</a:t>
            </a:r>
            <a:endParaRPr/>
          </a:p>
          <a:p>
            <a:pPr indent="-246062" lvl="1" marL="639762" marR="0" rtl="0" algn="l">
              <a:lnSpc>
                <a:spcPct val="100000"/>
              </a:lnSpc>
              <a:spcBef>
                <a:spcPts val="40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	}</a:t>
            </a:r>
            <a:endParaRPr/>
          </a:p>
          <a:p>
            <a:pPr indent="-246062" lvl="1" marL="639762" marR="0" rtl="0" algn="l">
              <a:lnSpc>
                <a:spcPct val="100000"/>
              </a:lnSpc>
              <a:spcBef>
                <a:spcPts val="40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	print 12 stars.</a:t>
            </a:r>
            <a:endParaRPr/>
          </a:p>
        </p:txBody>
      </p:sp>
      <p:sp>
        <p:nvSpPr>
          <p:cNvPr id="430" name="Google Shape;430;p61"/>
          <p:cNvSpPr txBox="1"/>
          <p:nvPr/>
        </p:nvSpPr>
        <p:spPr>
          <a:xfrm>
            <a:off x="5715000" y="3505200"/>
            <a:ext cx="2133600" cy="1803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4" name="Shape 434"/>
        <p:cNvGrpSpPr/>
        <p:nvPr/>
      </p:nvGrpSpPr>
      <p:grpSpPr>
        <a:xfrm>
          <a:off x="0" y="0"/>
          <a:ext cx="0" cy="0"/>
          <a:chOff x="0" y="0"/>
          <a:chExt cx="0" cy="0"/>
        </a:xfrm>
      </p:grpSpPr>
      <p:sp>
        <p:nvSpPr>
          <p:cNvPr id="435" name="Google Shape;435;p62"/>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Pseudo-code algorithm</a:t>
            </a:r>
            <a:endParaRPr/>
          </a:p>
        </p:txBody>
      </p:sp>
      <p:sp>
        <p:nvSpPr>
          <p:cNvPr id="436" name="Google Shape;436;p62"/>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9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1. Line</a:t>
            </a:r>
            <a:endParaRPr/>
          </a:p>
          <a:p>
            <a:pPr indent="-246062" lvl="2" marL="914400" marR="0" rtl="0" algn="l">
              <a:lnSpc>
                <a:spcPct val="9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chemeClr val="dk1"/>
                </a:solidFill>
                <a:latin typeface="Tahoma"/>
                <a:ea typeface="Tahoma"/>
                <a:cs typeface="Tahoma"/>
                <a:sym typeface="Tahoma"/>
              </a:rPr>
              <a:t> , 16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rgbClr val="003399"/>
              </a:buClr>
              <a:buSzPts val="2200"/>
              <a:buFont typeface="Tahoma"/>
              <a:buNone/>
            </a:pPr>
            <a:r>
              <a:rPr b="0" i="0" lang="en-US" sz="2200" u="none" cap="none" strike="noStrike">
                <a:solidFill>
                  <a:srgbClr val="003399"/>
                </a:solidFill>
                <a:latin typeface="Tahoma"/>
                <a:ea typeface="Tahoma"/>
                <a:cs typeface="Tahoma"/>
                <a:sym typeface="Tahoma"/>
              </a:rPr>
              <a:t>2. Top half</a:t>
            </a:r>
            <a:endParaRPr/>
          </a:p>
          <a:p>
            <a:pPr indent="-246062" lvl="2" marL="914400" marR="0" rtl="0" algn="l">
              <a:lnSpc>
                <a:spcPct val="90000"/>
              </a:lnSpc>
              <a:spcBef>
                <a:spcPts val="360"/>
              </a:spcBef>
              <a:spcAft>
                <a:spcPts val="0"/>
              </a:spcAft>
              <a:buClr>
                <a:srgbClr val="003399"/>
              </a:buClr>
              <a:buSzPts val="1800"/>
              <a:buFont typeface="Courier New"/>
              <a:buChar char="•"/>
            </a:pPr>
            <a:r>
              <a:rPr b="0" i="0" lang="en-US" sz="1800" u="none" cap="none" strike="noStrike">
                <a:solidFill>
                  <a:srgbClr val="003399"/>
                </a:solidFill>
                <a:latin typeface="Courier New"/>
                <a:ea typeface="Courier New"/>
                <a:cs typeface="Courier New"/>
                <a:sym typeface="Courier New"/>
              </a:rPr>
              <a:t>|</a:t>
            </a:r>
            <a:endParaRPr/>
          </a:p>
          <a:p>
            <a:pPr indent="-246062" lvl="2" marL="914400" marR="0" rtl="0" algn="l">
              <a:lnSpc>
                <a:spcPct val="90000"/>
              </a:lnSpc>
              <a:spcBef>
                <a:spcPts val="360"/>
              </a:spcBef>
              <a:spcAft>
                <a:spcPts val="0"/>
              </a:spcAft>
              <a:buClr>
                <a:srgbClr val="003399"/>
              </a:buClr>
              <a:buSzPts val="1800"/>
              <a:buFont typeface="Tahoma"/>
              <a:buChar char="•"/>
            </a:pPr>
            <a:r>
              <a:rPr b="0" i="0" lang="en-US" sz="1800" u="none" cap="none" strike="noStrike">
                <a:solidFill>
                  <a:srgbClr val="003399"/>
                </a:solidFill>
                <a:latin typeface="Tahoma"/>
                <a:ea typeface="Tahoma"/>
                <a:cs typeface="Tahoma"/>
                <a:sym typeface="Tahoma"/>
              </a:rPr>
              <a:t>spaces (decreasing)</a:t>
            </a:r>
            <a:endParaRPr/>
          </a:p>
          <a:p>
            <a:pPr indent="-246062" lvl="2" marL="914400" marR="0" rtl="0" algn="l">
              <a:lnSpc>
                <a:spcPct val="90000"/>
              </a:lnSpc>
              <a:spcBef>
                <a:spcPts val="360"/>
              </a:spcBef>
              <a:spcAft>
                <a:spcPts val="0"/>
              </a:spcAft>
              <a:buClr>
                <a:srgbClr val="003399"/>
              </a:buClr>
              <a:buSzPts val="1800"/>
              <a:buFont typeface="Courier New"/>
              <a:buChar char="•"/>
            </a:pPr>
            <a:r>
              <a:rPr b="0" i="0" lang="en-US" sz="1800" u="none" cap="none" strike="noStrike">
                <a:solidFill>
                  <a:srgbClr val="003399"/>
                </a:solidFill>
                <a:latin typeface="Courier New"/>
                <a:ea typeface="Courier New"/>
                <a:cs typeface="Courier New"/>
                <a:sym typeface="Courier New"/>
              </a:rPr>
              <a:t>&lt;&gt;</a:t>
            </a:r>
            <a:endParaRPr/>
          </a:p>
          <a:p>
            <a:pPr indent="-246062" lvl="2" marL="914400" marR="0" rtl="0" algn="l">
              <a:lnSpc>
                <a:spcPct val="90000"/>
              </a:lnSpc>
              <a:spcBef>
                <a:spcPts val="360"/>
              </a:spcBef>
              <a:spcAft>
                <a:spcPts val="0"/>
              </a:spcAft>
              <a:buClr>
                <a:srgbClr val="003399"/>
              </a:buClr>
              <a:buSzPts val="1800"/>
              <a:buFont typeface="Tahoma"/>
              <a:buChar char="•"/>
            </a:pPr>
            <a:r>
              <a:rPr b="0" i="0" lang="en-US" sz="1800" u="none" cap="none" strike="noStrike">
                <a:solidFill>
                  <a:srgbClr val="003399"/>
                </a:solidFill>
                <a:latin typeface="Tahoma"/>
                <a:ea typeface="Tahoma"/>
                <a:cs typeface="Tahoma"/>
                <a:sym typeface="Tahoma"/>
              </a:rPr>
              <a:t>dots (increasing)</a:t>
            </a:r>
            <a:endParaRPr/>
          </a:p>
          <a:p>
            <a:pPr indent="-246062" lvl="2" marL="914400" marR="0" rtl="0" algn="l">
              <a:lnSpc>
                <a:spcPct val="90000"/>
              </a:lnSpc>
              <a:spcBef>
                <a:spcPts val="360"/>
              </a:spcBef>
              <a:spcAft>
                <a:spcPts val="0"/>
              </a:spcAft>
              <a:buClr>
                <a:srgbClr val="003399"/>
              </a:buClr>
              <a:buSzPts val="1800"/>
              <a:buFont typeface="Courier New"/>
              <a:buChar char="•"/>
            </a:pPr>
            <a:r>
              <a:rPr b="0" i="0" lang="en-US" sz="1800" u="none" cap="none" strike="noStrike">
                <a:solidFill>
                  <a:srgbClr val="003399"/>
                </a:solidFill>
                <a:latin typeface="Courier New"/>
                <a:ea typeface="Courier New"/>
                <a:cs typeface="Courier New"/>
                <a:sym typeface="Courier New"/>
              </a:rPr>
              <a:t>&lt;&gt;</a:t>
            </a:r>
            <a:endParaRPr/>
          </a:p>
          <a:p>
            <a:pPr indent="-246062" lvl="2" marL="914400" marR="0" rtl="0" algn="l">
              <a:lnSpc>
                <a:spcPct val="90000"/>
              </a:lnSpc>
              <a:spcBef>
                <a:spcPts val="360"/>
              </a:spcBef>
              <a:spcAft>
                <a:spcPts val="0"/>
              </a:spcAft>
              <a:buClr>
                <a:srgbClr val="003399"/>
              </a:buClr>
              <a:buSzPts val="1800"/>
              <a:buFont typeface="Tahoma"/>
              <a:buChar char="•"/>
            </a:pPr>
            <a:r>
              <a:rPr b="0" i="0" lang="en-US" sz="1800" u="none" cap="none" strike="noStrike">
                <a:solidFill>
                  <a:srgbClr val="003399"/>
                </a:solidFill>
                <a:latin typeface="Tahoma"/>
                <a:ea typeface="Tahoma"/>
                <a:cs typeface="Tahoma"/>
                <a:sym typeface="Tahoma"/>
              </a:rPr>
              <a:t>spaces (same as above)</a:t>
            </a:r>
            <a:endParaRPr/>
          </a:p>
          <a:p>
            <a:pPr indent="-246062" lvl="2" marL="914400" marR="0" rtl="0" algn="l">
              <a:lnSpc>
                <a:spcPct val="90000"/>
              </a:lnSpc>
              <a:spcBef>
                <a:spcPts val="360"/>
              </a:spcBef>
              <a:spcAft>
                <a:spcPts val="0"/>
              </a:spcAft>
              <a:buClr>
                <a:srgbClr val="003399"/>
              </a:buClr>
              <a:buSzPts val="1800"/>
              <a:buFont typeface="Courier New"/>
              <a:buChar char="•"/>
            </a:pPr>
            <a:r>
              <a:rPr b="0" i="0" lang="en-US" sz="1800" u="none" cap="none" strike="noStrike">
                <a:solidFill>
                  <a:srgbClr val="003399"/>
                </a:solidFill>
                <a:latin typeface="Courier New"/>
                <a:ea typeface="Courier New"/>
                <a:cs typeface="Courier New"/>
                <a:sym typeface="Courier New"/>
              </a:rPr>
              <a:t>|</a:t>
            </a:r>
            <a:endParaRPr/>
          </a:p>
          <a:p>
            <a:pPr indent="-246062" lvl="2" marL="914400" marR="0" rtl="0" algn="l">
              <a:lnSpc>
                <a:spcPct val="90000"/>
              </a:lnSpc>
              <a:spcBef>
                <a:spcPts val="360"/>
              </a:spcBef>
              <a:spcAft>
                <a:spcPts val="0"/>
              </a:spcAft>
              <a:buClr>
                <a:schemeClr val="dk1"/>
              </a:buClr>
              <a:buSzPts val="1800"/>
              <a:buFont typeface="Tahoma"/>
              <a:buNone/>
            </a:pPr>
            <a:r>
              <a:t/>
            </a:r>
            <a:endParaRPr b="0" i="0" sz="1800" u="none" cap="none" strike="noStrike">
              <a:solidFill>
                <a:srgbClr val="003399"/>
              </a:solidFill>
              <a:latin typeface="Courier New"/>
              <a:ea typeface="Courier New"/>
              <a:cs typeface="Courier New"/>
              <a:sym typeface="Courier New"/>
            </a:endParaRPr>
          </a:p>
          <a:p>
            <a:pPr indent="-246062" lvl="1" marL="639762" marR="0" rtl="0" algn="l">
              <a:lnSpc>
                <a:spcPct val="9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3. Bottom half (top half upside-down)</a:t>
            </a:r>
            <a:endParaRPr/>
          </a:p>
          <a:p>
            <a:pPr indent="-2460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9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4. Line</a:t>
            </a:r>
            <a:endParaRPr/>
          </a:p>
          <a:p>
            <a:pPr indent="-246062" lvl="2" marL="914400" marR="0" rtl="0" algn="l">
              <a:lnSpc>
                <a:spcPct val="9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chemeClr val="dk1"/>
                </a:solidFill>
                <a:latin typeface="Tahoma"/>
                <a:ea typeface="Tahoma"/>
                <a:cs typeface="Tahoma"/>
                <a:sym typeface="Tahoma"/>
              </a:rPr>
              <a:t> , 16 </a:t>
            </a:r>
            <a:r>
              <a:rPr b="0" i="0" lang="en-US" sz="2000" u="none" cap="none" strike="noStrike">
                <a:solidFill>
                  <a:schemeClr val="dk1"/>
                </a:solidFill>
                <a:latin typeface="Courier New"/>
                <a:ea typeface="Courier New"/>
                <a:cs typeface="Courier New"/>
                <a:sym typeface="Courier New"/>
              </a:rPr>
              <a:t>=</a:t>
            </a:r>
            <a:r>
              <a:rPr b="0"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Courier New"/>
                <a:ea typeface="Courier New"/>
                <a:cs typeface="Courier New"/>
                <a:sym typeface="Courier New"/>
              </a:rPr>
              <a:t>#</a:t>
            </a:r>
            <a:endParaRPr/>
          </a:p>
        </p:txBody>
      </p:sp>
      <p:sp>
        <p:nvSpPr>
          <p:cNvPr id="437" name="Google Shape;437;p62"/>
          <p:cNvSpPr txBox="1"/>
          <p:nvPr/>
        </p:nvSpPr>
        <p:spPr>
          <a:xfrm>
            <a:off x="6019800" y="3124200"/>
            <a:ext cx="3041650" cy="3381375"/>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rgbClr val="003399"/>
              </a:buClr>
              <a:buSzPts val="2000"/>
              <a:buFont typeface="Courier New"/>
              <a:buNone/>
            </a:pPr>
            <a:r>
              <a:rPr b="0" i="0" lang="en-US" sz="2000" u="none" cap="none" strike="noStrike">
                <a:solidFill>
                  <a:srgbClr val="003399"/>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rgbClr val="003399"/>
              </a:buClr>
              <a:buSzPts val="2000"/>
              <a:buFont typeface="Courier New"/>
              <a:buNone/>
            </a:pPr>
            <a:r>
              <a:rPr b="0" i="0" lang="en-US" sz="2000" u="none" cap="none" strike="noStrike">
                <a:solidFill>
                  <a:srgbClr val="003399"/>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rgbClr val="003399"/>
              </a:buClr>
              <a:buSzPts val="2000"/>
              <a:buFont typeface="Courier New"/>
              <a:buNone/>
            </a:pPr>
            <a:r>
              <a:rPr b="0" i="0" lang="en-US" sz="2000" u="none" cap="none" strike="noStrike">
                <a:solidFill>
                  <a:srgbClr val="003399"/>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rgbClr val="003399"/>
              </a:buClr>
              <a:buSzPts val="2000"/>
              <a:buFont typeface="Courier New"/>
              <a:buNone/>
            </a:pPr>
            <a:r>
              <a:rPr b="0" i="0" lang="en-US" sz="2000" u="none" cap="none" strike="noStrike">
                <a:solidFill>
                  <a:srgbClr val="003399"/>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sp>
        <p:nvSpPr>
          <p:cNvPr id="442" name="Google Shape;442;p63"/>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Methods from pseudocode</a:t>
            </a:r>
            <a:endParaRPr/>
          </a:p>
        </p:txBody>
      </p:sp>
      <p:sp>
        <p:nvSpPr>
          <p:cNvPr id="443" name="Google Shape;443;p63"/>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Mirror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main(String[] args)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line();</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topHalf();</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bottomHalf();</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line();</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Tahoma"/>
              <a:buNone/>
            </a:pPr>
            <a:r>
              <a:t/>
            </a:r>
            <a:endParaRPr b="0" i="0" sz="16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topHalf()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line = 1; line &lt;= 4; line++)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1" i="0" lang="en-US" sz="1600" u="none">
                <a:solidFill>
                  <a:srgbClr val="008080"/>
                </a:solidFill>
                <a:latin typeface="Courier New"/>
                <a:ea typeface="Courier New"/>
                <a:cs typeface="Courier New"/>
                <a:sym typeface="Courier New"/>
              </a:rPr>
              <a:t>// contents of each line</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Tahoma"/>
              <a:buNone/>
            </a:pPr>
            <a:r>
              <a:t/>
            </a:r>
            <a:endParaRPr b="0" i="0" sz="16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bottomHalf()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line = 1; line &lt;= 4; line++)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1" i="0" lang="en-US" sz="1600" u="none">
                <a:solidFill>
                  <a:srgbClr val="008080"/>
                </a:solidFill>
                <a:latin typeface="Courier New"/>
                <a:ea typeface="Courier New"/>
                <a:cs typeface="Courier New"/>
                <a:sym typeface="Courier New"/>
              </a:rPr>
              <a:t>// contents of each line</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line()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1" i="0" lang="en-US" sz="1600" u="none">
                <a:solidFill>
                  <a:srgbClr val="008080"/>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0"/>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Integer division with </a:t>
            </a:r>
            <a:r>
              <a:rPr b="1" i="0" lang="en-US" sz="4400" u="none" cap="none" strike="noStrike">
                <a:solidFill>
                  <a:schemeClr val="lt1"/>
                </a:solidFill>
                <a:latin typeface="Courier New"/>
                <a:ea typeface="Courier New"/>
                <a:cs typeface="Courier New"/>
                <a:sym typeface="Courier New"/>
              </a:rPr>
              <a:t>/</a:t>
            </a:r>
            <a:endParaRPr/>
          </a:p>
        </p:txBody>
      </p:sp>
      <p:sp>
        <p:nvSpPr>
          <p:cNvPr id="64" name="Google Shape;64;p10"/>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we divide integers, the quotient is also an integer.</a:t>
            </a:r>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14 / 4</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3</a:t>
            </a:r>
            <a:r>
              <a:rPr b="0" i="0" lang="en-US" sz="2200" u="none" cap="none" strike="noStrike">
                <a:solidFill>
                  <a:schemeClr val="dk1"/>
                </a:solidFill>
                <a:latin typeface="Tahoma"/>
                <a:ea typeface="Tahoma"/>
                <a:cs typeface="Tahoma"/>
                <a:sym typeface="Tahoma"/>
              </a:rPr>
              <a:t>, not </a:t>
            </a:r>
            <a:r>
              <a:rPr b="0" i="0" lang="en-US" sz="2200" u="none" cap="none" strike="noStrike">
                <a:solidFill>
                  <a:schemeClr val="dk1"/>
                </a:solidFill>
                <a:latin typeface="Courier New"/>
                <a:ea typeface="Courier New"/>
                <a:cs typeface="Courier New"/>
                <a:sym typeface="Courier New"/>
              </a:rPr>
              <a:t>3.5</a:t>
            </a:r>
            <a:endParaRPr/>
          </a:p>
          <a:p>
            <a:pPr indent="-273050" lvl="0" marL="273050" marR="0" rtl="0" algn="l">
              <a:lnSpc>
                <a:spcPct val="70000"/>
              </a:lnSpc>
              <a:spcBef>
                <a:spcPts val="440"/>
              </a:spcBef>
              <a:spcAft>
                <a:spcPts val="0"/>
              </a:spcAft>
              <a:buClr>
                <a:schemeClr val="dk1"/>
              </a:buClr>
              <a:buSzPts val="2200"/>
              <a:buFont typeface="Tahoma"/>
              <a:buNone/>
            </a:pPr>
            <a:r>
              <a:t/>
            </a:r>
            <a:endParaRPr b="1" i="0" sz="2200" u="none" cap="none" strike="noStrike">
              <a:solidFill>
                <a:schemeClr val="dk1"/>
              </a:solidFill>
              <a:latin typeface="Courier New"/>
              <a:ea typeface="Courier New"/>
              <a:cs typeface="Courier New"/>
              <a:sym typeface="Courier New"/>
            </a:endParaRPr>
          </a:p>
          <a:p>
            <a:pPr indent="-273050" lvl="0" marL="273050" marR="0" rtl="0" algn="l">
              <a:lnSpc>
                <a:spcPct val="7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a:t>
            </a:r>
            <a:r>
              <a:rPr b="1" i="0" lang="en-US" sz="2200" u="sng" cap="none" strike="noStrike">
                <a:solidFill>
                  <a:schemeClr val="dk1"/>
                </a:solidFill>
                <a:latin typeface="Courier New"/>
                <a:ea typeface="Courier New"/>
                <a:cs typeface="Courier New"/>
                <a:sym typeface="Courier New"/>
              </a:rPr>
              <a:t>   3</a:t>
            </a:r>
            <a:r>
              <a:rPr b="1" i="0" lang="en-US" sz="2200" u="none" cap="none" strike="noStrike">
                <a:solidFill>
                  <a:schemeClr val="dk1"/>
                </a:solidFill>
                <a:latin typeface="Courier New"/>
                <a:ea typeface="Courier New"/>
                <a:cs typeface="Courier New"/>
                <a:sym typeface="Courier New"/>
              </a:rPr>
              <a:t>              </a:t>
            </a:r>
            <a:r>
              <a:rPr b="1" i="0" lang="en-US" sz="2200" u="sng" cap="none" strike="noStrike">
                <a:solidFill>
                  <a:schemeClr val="dk1"/>
                </a:solidFill>
                <a:latin typeface="Courier New"/>
                <a:ea typeface="Courier New"/>
                <a:cs typeface="Courier New"/>
                <a:sym typeface="Courier New"/>
              </a:rPr>
              <a:t>   4</a:t>
            </a:r>
            <a:r>
              <a:rPr b="1" i="0" lang="en-US" sz="2200" u="none" cap="none" strike="noStrike">
                <a:solidFill>
                  <a:schemeClr val="dk1"/>
                </a:solidFill>
                <a:latin typeface="Courier New"/>
                <a:ea typeface="Courier New"/>
                <a:cs typeface="Courier New"/>
                <a:sym typeface="Courier New"/>
              </a:rPr>
              <a:t>                  </a:t>
            </a:r>
            <a:r>
              <a:rPr b="1" i="0" lang="en-US" sz="2200" u="sng" cap="none" strike="noStrike">
                <a:solidFill>
                  <a:schemeClr val="dk1"/>
                </a:solidFill>
                <a:latin typeface="Courier New"/>
                <a:ea typeface="Courier New"/>
                <a:cs typeface="Courier New"/>
                <a:sym typeface="Courier New"/>
              </a:rPr>
              <a:t>    52</a:t>
            </a:r>
            <a:endParaRPr/>
          </a:p>
          <a:p>
            <a:pPr indent="-273050" lvl="0" marL="273050"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4 ) 14           10 ) 45               27 ) 1425</a:t>
            </a:r>
            <a:endParaRPr/>
          </a:p>
          <a:p>
            <a:pPr indent="-273050" lvl="0" marL="273050"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0" i="0" lang="en-US" sz="2200" u="sng" cap="none" strike="noStrike">
                <a:solidFill>
                  <a:schemeClr val="dk1"/>
                </a:solidFill>
                <a:latin typeface="Courier New"/>
                <a:ea typeface="Courier New"/>
                <a:cs typeface="Courier New"/>
                <a:sym typeface="Courier New"/>
              </a:rPr>
              <a:t>12</a:t>
            </a:r>
            <a:r>
              <a:rPr b="0" i="0" lang="en-US" sz="2200" u="none" cap="none" strike="noStrike">
                <a:solidFill>
                  <a:schemeClr val="dk1"/>
                </a:solidFill>
                <a:latin typeface="Courier New"/>
                <a:ea typeface="Courier New"/>
                <a:cs typeface="Courier New"/>
                <a:sym typeface="Courier New"/>
              </a:rPr>
              <a:t>                </a:t>
            </a:r>
            <a:r>
              <a:rPr b="0" i="0" lang="en-US" sz="2200" u="sng" cap="none" strike="noStrike">
                <a:solidFill>
                  <a:schemeClr val="dk1"/>
                </a:solidFill>
                <a:latin typeface="Courier New"/>
                <a:ea typeface="Courier New"/>
                <a:cs typeface="Courier New"/>
                <a:sym typeface="Courier New"/>
              </a:rPr>
              <a:t>40</a:t>
            </a:r>
            <a:r>
              <a:rPr b="0" i="0" lang="en-US" sz="2200" u="none" cap="none" strike="noStrike">
                <a:solidFill>
                  <a:schemeClr val="dk1"/>
                </a:solidFill>
                <a:latin typeface="Courier New"/>
                <a:ea typeface="Courier New"/>
                <a:cs typeface="Courier New"/>
                <a:sym typeface="Courier New"/>
              </a:rPr>
              <a:t>                    </a:t>
            </a:r>
            <a:r>
              <a:rPr b="0" i="0" lang="en-US" sz="2200" u="sng" cap="none" strike="noStrike">
                <a:solidFill>
                  <a:schemeClr val="dk1"/>
                </a:solidFill>
                <a:latin typeface="Courier New"/>
                <a:ea typeface="Courier New"/>
                <a:cs typeface="Courier New"/>
                <a:sym typeface="Courier New"/>
              </a:rPr>
              <a:t>135</a:t>
            </a:r>
            <a:endParaRPr/>
          </a:p>
          <a:p>
            <a:pPr indent="-273050" lvl="0" marL="273050"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2                 5                      75</a:t>
            </a:r>
            <a:endParaRPr/>
          </a:p>
          <a:p>
            <a:pPr indent="-273050" lvl="0" marL="273050"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0" i="0" lang="en-US" sz="2200" u="sng" cap="none" strike="noStrike">
                <a:solidFill>
                  <a:schemeClr val="dk1"/>
                </a:solidFill>
                <a:latin typeface="Courier New"/>
                <a:ea typeface="Courier New"/>
                <a:cs typeface="Courier New"/>
                <a:sym typeface="Courier New"/>
              </a:rPr>
              <a:t>54</a:t>
            </a:r>
            <a:endParaRPr/>
          </a:p>
          <a:p>
            <a:pPr indent="-273050" lvl="0" marL="273050"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21</a:t>
            </a:r>
            <a:endParaRPr b="0" i="0" sz="800" u="none" cap="none" strike="noStrike">
              <a:solidFill>
                <a:schemeClr val="dk1"/>
              </a:solidFill>
              <a:latin typeface="Courier New"/>
              <a:ea typeface="Courier New"/>
              <a:cs typeface="Courier New"/>
              <a:sym typeface="Courier New"/>
            </a:endParaRPr>
          </a:p>
          <a:p>
            <a:pPr indent="-273050" lvl="0" marL="2730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More examples:	</a:t>
            </a:r>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32 / 5</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6</a:t>
            </a:r>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84 / 10</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8</a:t>
            </a:r>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156 / 100</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a:t>
            </a:r>
            <a:endParaRPr/>
          </a:p>
          <a:p>
            <a:pPr indent="-119062" lvl="2" marL="9144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Dividing by 0 causes an error when your program runs.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64"/>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2. Tables</a:t>
            </a:r>
            <a:endParaRPr/>
          </a:p>
        </p:txBody>
      </p:sp>
      <p:sp>
        <p:nvSpPr>
          <p:cNvPr id="449" name="Google Shape;449;p64"/>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table for the top half:</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Compute spaces and dots expressions from line number</a:t>
            </a:r>
            <a:endParaRPr/>
          </a:p>
        </p:txBody>
      </p:sp>
      <p:graphicFrame>
        <p:nvGraphicFramePr>
          <p:cNvPr id="450" name="Google Shape;450;p64"/>
          <p:cNvGraphicFramePr/>
          <p:nvPr/>
        </p:nvGraphicFramePr>
        <p:xfrm>
          <a:off x="152400" y="2590800"/>
          <a:ext cx="3000000" cy="3000000"/>
        </p:xfrm>
        <a:graphic>
          <a:graphicData uri="http://schemas.openxmlformats.org/drawingml/2006/table">
            <a:tbl>
              <a:tblPr>
                <a:noFill/>
                <a:tableStyleId>{7C996722-60B8-4583-945C-F0CB3C9029D1}</a:tableStyleId>
              </a:tblPr>
              <a:tblGrid>
                <a:gridCol w="728650"/>
                <a:gridCol w="1179500"/>
                <a:gridCol w="1597025"/>
                <a:gridCol w="838200"/>
                <a:gridCol w="1676400"/>
              </a:tblGrid>
              <a:tr h="5032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line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spaces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dots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165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48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165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32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51" name="Google Shape;451;p64"/>
          <p:cNvGraphicFramePr/>
          <p:nvPr/>
        </p:nvGraphicFramePr>
        <p:xfrm>
          <a:off x="152400" y="2590800"/>
          <a:ext cx="3000000" cy="3000000"/>
        </p:xfrm>
        <a:graphic>
          <a:graphicData uri="http://schemas.openxmlformats.org/drawingml/2006/table">
            <a:tbl>
              <a:tblPr>
                <a:noFill/>
                <a:tableStyleId>{7C996722-60B8-4583-945C-F0CB3C9029D1}</a:tableStyleId>
              </a:tblPr>
              <a:tblGrid>
                <a:gridCol w="728650"/>
                <a:gridCol w="1179500"/>
                <a:gridCol w="1597025"/>
                <a:gridCol w="838200"/>
                <a:gridCol w="1676400"/>
              </a:tblGrid>
              <a:tr h="5032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line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spaces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600"/>
                        <a:buFont typeface="Tahoma"/>
                        <a:buNone/>
                      </a:pPr>
                      <a:r>
                        <a:rPr b="0" i="0" lang="en-US" sz="1600" u="none">
                          <a:solidFill>
                            <a:srgbClr val="003399"/>
                          </a:solidFill>
                          <a:latin typeface="Tahoma"/>
                          <a:ea typeface="Tahoma"/>
                          <a:cs typeface="Tahoma"/>
                          <a:sym typeface="Tahoma"/>
                        </a:rPr>
                        <a:t>line * -2 + 8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dots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4 * line - 4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165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48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165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32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Tahoma"/>
                        <a:buNone/>
                      </a:pPr>
                      <a:r>
                        <a:rPr b="0" i="0" lang="en-US" sz="1800" u="none">
                          <a:solidFill>
                            <a:srgbClr val="003399"/>
                          </a:solidFill>
                          <a:latin typeface="Tahoma"/>
                          <a:ea typeface="Tahoma"/>
                          <a:cs typeface="Tahoma"/>
                          <a:sym typeface="Tahoma"/>
                        </a:rPr>
                        <a:t>12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52" name="Google Shape;452;p64"/>
          <p:cNvSpPr txBox="1"/>
          <p:nvPr/>
        </p:nvSpPr>
        <p:spPr>
          <a:xfrm>
            <a:off x="6102350" y="3124200"/>
            <a:ext cx="3041650" cy="3381375"/>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rgbClr val="003399"/>
              </a:buClr>
              <a:buSzPts val="2000"/>
              <a:buFont typeface="Courier New"/>
              <a:buNone/>
            </a:pPr>
            <a:r>
              <a:rPr b="1" i="0" lang="en-US" sz="2000" u="none" cap="none" strike="noStrike">
                <a:solidFill>
                  <a:srgbClr val="003399"/>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rgbClr val="003399"/>
              </a:buClr>
              <a:buSzPts val="2000"/>
              <a:buFont typeface="Courier New"/>
              <a:buNone/>
            </a:pPr>
            <a:r>
              <a:rPr b="1" i="0" lang="en-US" sz="2000" u="none" cap="none" strike="noStrike">
                <a:solidFill>
                  <a:srgbClr val="003399"/>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rgbClr val="003399"/>
              </a:buClr>
              <a:buSzPts val="2000"/>
              <a:buFont typeface="Courier New"/>
              <a:buNone/>
            </a:pPr>
            <a:r>
              <a:rPr b="1" i="0" lang="en-US" sz="2000" u="none" cap="none" strike="noStrike">
                <a:solidFill>
                  <a:srgbClr val="003399"/>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rgbClr val="003399"/>
              </a:buClr>
              <a:buSzPts val="2000"/>
              <a:buFont typeface="Courier New"/>
              <a:buNone/>
            </a:pPr>
            <a:r>
              <a:rPr b="1" i="0" lang="en-US" sz="2000" u="none" cap="none" strike="noStrike">
                <a:solidFill>
                  <a:srgbClr val="003399"/>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65"/>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3. Writing the code</a:t>
            </a:r>
            <a:endParaRPr/>
          </a:p>
        </p:txBody>
      </p:sp>
      <p:sp>
        <p:nvSpPr>
          <p:cNvPr id="458" name="Google Shape;458;p65"/>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Useful questions about the top half:</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What methods? (think structure and redundancy)</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Number of (nested) loops per line?</a:t>
            </a:r>
            <a:endParaRPr/>
          </a:p>
        </p:txBody>
      </p:sp>
      <p:sp>
        <p:nvSpPr>
          <p:cNvPr id="459" name="Google Shape;459;p65"/>
          <p:cNvSpPr txBox="1"/>
          <p:nvPr/>
        </p:nvSpPr>
        <p:spPr>
          <a:xfrm>
            <a:off x="6102350" y="3124200"/>
            <a:ext cx="3041650" cy="3381375"/>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p66"/>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Partial solution</a:t>
            </a:r>
            <a:endParaRPr/>
          </a:p>
        </p:txBody>
      </p:sp>
      <p:sp>
        <p:nvSpPr>
          <p:cNvPr id="465" name="Google Shape;465;p66"/>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rgbClr val="008080"/>
              </a:buClr>
              <a:buSzPts val="1600"/>
              <a:buFont typeface="Courier New"/>
              <a:buNone/>
            </a:pPr>
            <a:r>
              <a:rPr b="1" i="0" lang="en-US" sz="1600" u="none">
                <a:solidFill>
                  <a:srgbClr val="008080"/>
                </a:solidFill>
                <a:latin typeface="Courier New"/>
                <a:ea typeface="Courier New"/>
                <a:cs typeface="Courier New"/>
                <a:sym typeface="Courier New"/>
              </a:rPr>
              <a:t>// Prints the expanding pattern of &lt;&gt; for the top half of the figure.</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static void topHalf()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line = 1; line &lt;= 4; line++)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a:t>
            </a:r>
            <a:endParaRPr/>
          </a:p>
          <a:p>
            <a:pPr indent="-273050" lvl="0" marL="273050" marR="0" rtl="0" algn="l">
              <a:lnSpc>
                <a:spcPct val="80000"/>
              </a:lnSpc>
              <a:spcBef>
                <a:spcPts val="20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space = 1; space &lt;= </a:t>
            </a:r>
            <a:r>
              <a:rPr b="1" i="0" lang="en-US" sz="1600" u="none">
                <a:solidFill>
                  <a:srgbClr val="003399"/>
                </a:solidFill>
                <a:latin typeface="Courier New"/>
                <a:ea typeface="Courier New"/>
                <a:cs typeface="Courier New"/>
                <a:sym typeface="Courier New"/>
              </a:rPr>
              <a:t>(line * -2 + 8)</a:t>
            </a:r>
            <a:r>
              <a:rPr b="0" i="0" lang="en-US" sz="1600" u="none">
                <a:solidFill>
                  <a:schemeClr val="dk1"/>
                </a:solidFill>
                <a:latin typeface="Courier New"/>
                <a:ea typeface="Courier New"/>
                <a:cs typeface="Courier New"/>
                <a:sym typeface="Courier New"/>
              </a:rPr>
              <a:t>; space++)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System.out.print("&lt;&gt;");</a:t>
            </a:r>
            <a:endParaRPr/>
          </a:p>
          <a:p>
            <a:pPr indent="-273050" lvl="0" marL="273050" marR="0" rtl="0" algn="l">
              <a:lnSpc>
                <a:spcPct val="80000"/>
              </a:lnSpc>
              <a:spcBef>
                <a:spcPts val="20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dot = 1; dot &lt;= </a:t>
            </a:r>
            <a:r>
              <a:rPr b="1" i="0" lang="en-US" sz="1600" u="none">
                <a:solidFill>
                  <a:srgbClr val="003399"/>
                </a:solidFill>
                <a:latin typeface="Courier New"/>
                <a:ea typeface="Courier New"/>
                <a:cs typeface="Courier New"/>
                <a:sym typeface="Courier New"/>
              </a:rPr>
              <a:t>(line * 4 - 4)</a:t>
            </a:r>
            <a:r>
              <a:rPr b="0" i="0" lang="en-US" sz="1600" u="none">
                <a:solidFill>
                  <a:schemeClr val="dk1"/>
                </a:solidFill>
                <a:latin typeface="Courier New"/>
                <a:ea typeface="Courier New"/>
                <a:cs typeface="Courier New"/>
                <a:sym typeface="Courier New"/>
              </a:rPr>
              <a:t>; dot++)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System.out.print("&lt;&gt;");</a:t>
            </a:r>
            <a:endParaRPr/>
          </a:p>
          <a:p>
            <a:pPr indent="-273050" lvl="0" marL="273050" marR="0" rtl="0" algn="l">
              <a:lnSpc>
                <a:spcPct val="80000"/>
              </a:lnSpc>
              <a:spcBef>
                <a:spcPts val="20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space = 1; space &lt;= </a:t>
            </a:r>
            <a:r>
              <a:rPr b="1" i="0" lang="en-US" sz="1600" u="none">
                <a:solidFill>
                  <a:srgbClr val="003399"/>
                </a:solidFill>
                <a:latin typeface="Courier New"/>
                <a:ea typeface="Courier New"/>
                <a:cs typeface="Courier New"/>
                <a:sym typeface="Courier New"/>
              </a:rPr>
              <a:t>(line * -2 + 8)</a:t>
            </a:r>
            <a:r>
              <a:rPr b="0" i="0" lang="en-US" sz="1600" u="none">
                <a:solidFill>
                  <a:schemeClr val="dk1"/>
                </a:solidFill>
                <a:latin typeface="Courier New"/>
                <a:ea typeface="Courier New"/>
                <a:cs typeface="Courier New"/>
                <a:sym typeface="Courier New"/>
              </a:rPr>
              <a:t>; space++)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80000"/>
              </a:lnSpc>
              <a:spcBef>
                <a:spcPts val="20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67"/>
          <p:cNvSpPr txBox="1"/>
          <p:nvPr>
            <p:ph idx="4294967295" type="ctrTitle"/>
          </p:nvPr>
        </p:nvSpPr>
        <p:spPr>
          <a:xfrm>
            <a:off x="685800" y="1219200"/>
            <a:ext cx="7772400" cy="147002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1"/>
              </a:buClr>
              <a:buSzPts val="4400"/>
              <a:buFont typeface="Tahoma"/>
              <a:buNone/>
            </a:pPr>
            <a:r>
              <a:rPr b="1" i="0" lang="en-US" sz="4400" u="none" cap="none" strike="noStrike">
                <a:solidFill>
                  <a:schemeClr val="dk1"/>
                </a:solidFill>
                <a:latin typeface="Tahoma"/>
                <a:ea typeface="Tahoma"/>
                <a:cs typeface="Tahoma"/>
                <a:sym typeface="Tahoma"/>
              </a:rPr>
              <a:t>Class constants</a:t>
            </a:r>
            <a:br>
              <a:rPr b="1" i="0" lang="en-US" sz="4400" u="none" cap="none" strike="noStrike">
                <a:solidFill>
                  <a:schemeClr val="dk1"/>
                </a:solidFill>
                <a:latin typeface="Tahoma"/>
                <a:ea typeface="Tahoma"/>
                <a:cs typeface="Tahoma"/>
                <a:sym typeface="Tahoma"/>
              </a:rPr>
            </a:br>
            <a:r>
              <a:rPr b="1" i="0" lang="en-US" sz="4400" u="none" cap="none" strike="noStrike">
                <a:solidFill>
                  <a:schemeClr val="dk1"/>
                </a:solidFill>
                <a:latin typeface="Tahoma"/>
                <a:ea typeface="Tahoma"/>
                <a:cs typeface="Tahoma"/>
                <a:sym typeface="Tahoma"/>
              </a:rPr>
              <a:t>and scope</a:t>
            </a:r>
            <a:endParaRPr/>
          </a:p>
        </p:txBody>
      </p:sp>
      <p:sp>
        <p:nvSpPr>
          <p:cNvPr id="472" name="Google Shape;472;p67"/>
          <p:cNvSpPr txBox="1"/>
          <p:nvPr>
            <p:ph idx="4294967295" type="subTitle"/>
          </p:nvPr>
        </p:nvSpPr>
        <p:spPr>
          <a:xfrm>
            <a:off x="539750" y="3016250"/>
            <a:ext cx="7905750" cy="1851025"/>
          </a:xfrm>
          <a:prstGeom prst="rect">
            <a:avLst/>
          </a:prstGeom>
          <a:noFill/>
          <a:ln>
            <a:noFill/>
          </a:ln>
        </p:spPr>
        <p:txBody>
          <a:bodyPr anchorCtr="0" anchor="t" bIns="45700" lIns="91425" spcFirstLastPara="1" rIns="91425" wrap="square" tIns="45700">
            <a:noAutofit/>
          </a:bodyPr>
          <a:lstStyle/>
          <a:p>
            <a:pPr indent="-79375" lvl="0" marL="231775"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6" name="Shape 476"/>
        <p:cNvGrpSpPr/>
        <p:nvPr/>
      </p:nvGrpSpPr>
      <p:grpSpPr>
        <a:xfrm>
          <a:off x="0" y="0"/>
          <a:ext cx="0" cy="0"/>
          <a:chOff x="0" y="0"/>
          <a:chExt cx="0" cy="0"/>
        </a:xfrm>
      </p:grpSpPr>
      <p:sp>
        <p:nvSpPr>
          <p:cNvPr id="477" name="Google Shape;477;p68"/>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Scaling the mirror</a:t>
            </a:r>
            <a:endParaRPr/>
          </a:p>
        </p:txBody>
      </p:sp>
      <p:sp>
        <p:nvSpPr>
          <p:cNvPr id="478" name="Google Shape;478;p68"/>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Let's modify our Mirror program so that it can scale.</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current mirror (left) is at size 4; the right is at size 3.</a:t>
            </a:r>
            <a:endParaRPr/>
          </a:p>
          <a:p>
            <a:pPr indent="-18891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We'd like to structure the code so we can scale the figure by changing the code in just one place.</a:t>
            </a:r>
            <a:endParaRPr/>
          </a:p>
        </p:txBody>
      </p:sp>
      <p:sp>
        <p:nvSpPr>
          <p:cNvPr id="479" name="Google Shape;479;p68"/>
          <p:cNvSpPr txBox="1"/>
          <p:nvPr/>
        </p:nvSpPr>
        <p:spPr>
          <a:xfrm>
            <a:off x="844550" y="3216275"/>
            <a:ext cx="3041650" cy="3381375"/>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
        <p:nvSpPr>
          <p:cNvPr id="480" name="Google Shape;480;p68"/>
          <p:cNvSpPr txBox="1"/>
          <p:nvPr/>
        </p:nvSpPr>
        <p:spPr>
          <a:xfrm>
            <a:off x="5802312" y="3200400"/>
            <a:ext cx="2579687" cy="2711450"/>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5" name="Shape 485"/>
        <p:cNvGrpSpPr/>
        <p:nvPr/>
      </p:nvGrpSpPr>
      <p:grpSpPr>
        <a:xfrm>
          <a:off x="0" y="0"/>
          <a:ext cx="0" cy="0"/>
          <a:chOff x="0" y="0"/>
          <a:chExt cx="0" cy="0"/>
        </a:xfrm>
      </p:grpSpPr>
      <p:sp>
        <p:nvSpPr>
          <p:cNvPr id="486" name="Google Shape;486;p6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Limitations of variables</a:t>
            </a:r>
            <a:endParaRPr/>
          </a:p>
        </p:txBody>
      </p:sp>
      <p:sp>
        <p:nvSpPr>
          <p:cNvPr id="487" name="Google Shape;487;p6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Idea: Make a variable to represent the size.</a:t>
            </a:r>
            <a:endParaRPr/>
          </a:p>
          <a:p>
            <a:pPr indent="-246062" lvl="1" marL="639762"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Use the variable's value in the methods.</a:t>
            </a:r>
            <a:endParaRPr/>
          </a:p>
          <a:p>
            <a:pPr indent="-1063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Problem: A variable in one method can't be seen in others.</a:t>
            </a:r>
            <a:endParaRPr b="0" i="0" sz="3100" u="none">
              <a:solidFill>
                <a:schemeClr val="dk1"/>
              </a:solidFill>
              <a:latin typeface="Tahoma"/>
              <a:ea typeface="Tahoma"/>
              <a:cs typeface="Tahoma"/>
              <a:sym typeface="Tahoma"/>
            </a:endParaRPr>
          </a:p>
          <a:p>
            <a:pPr indent="-195262" lvl="1" marL="639762" marR="0" rtl="0" algn="l">
              <a:lnSpc>
                <a:spcPct val="80000"/>
              </a:lnSpc>
              <a:spcBef>
                <a:spcPts val="30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public static void main(String[] args) {</a:t>
            </a:r>
            <a:endParaRPr/>
          </a:p>
          <a:p>
            <a:pPr indent="-246062" lvl="1" marL="639762" marR="0" rtl="0" algn="l">
              <a:lnSpc>
                <a:spcPct val="60000"/>
              </a:lnSpc>
              <a:spcBef>
                <a:spcPts val="40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int size = 4;</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topHalf();</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printBottom();</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t>
            </a:r>
            <a:endParaRPr/>
          </a:p>
          <a:p>
            <a:pPr indent="-246062" lvl="1" marL="639762" marR="0" rtl="0" algn="l">
              <a:lnSpc>
                <a:spcPct val="60000"/>
              </a:lnSpc>
              <a:spcBef>
                <a:spcPts val="40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public static void topHalf() {</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i = 1; i &lt;= </a:t>
            </a:r>
            <a:r>
              <a:rPr b="1" i="0" lang="en-US" sz="1600" u="none" cap="none" strike="noStrike">
                <a:solidFill>
                  <a:srgbClr val="800000"/>
                </a:solidFill>
                <a:latin typeface="Courier New"/>
                <a:ea typeface="Courier New"/>
                <a:cs typeface="Courier New"/>
                <a:sym typeface="Courier New"/>
              </a:rPr>
              <a:t>size</a:t>
            </a:r>
            <a:r>
              <a:rPr b="0" i="0" lang="en-US" sz="1600" u="none" cap="none" strike="noStrike">
                <a:solidFill>
                  <a:schemeClr val="dk1"/>
                </a:solidFill>
                <a:latin typeface="Courier New"/>
                <a:ea typeface="Courier New"/>
                <a:cs typeface="Courier New"/>
                <a:sym typeface="Courier New"/>
              </a:rPr>
              <a:t>; i++) {    </a:t>
            </a:r>
            <a:r>
              <a:rPr b="1" i="0" lang="en-US" sz="1600" u="none" cap="none" strike="noStrike">
                <a:solidFill>
                  <a:srgbClr val="A50021"/>
                </a:solidFill>
                <a:latin typeface="Courier New"/>
                <a:ea typeface="Courier New"/>
                <a:cs typeface="Courier New"/>
                <a:sym typeface="Courier New"/>
              </a:rPr>
              <a:t>// ERROR: size not found</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t>
            </a:r>
            <a:endParaRPr/>
          </a:p>
          <a:p>
            <a:pPr indent="-246062" lvl="1" marL="639762" marR="0" rtl="0" algn="l">
              <a:lnSpc>
                <a:spcPct val="60000"/>
              </a:lnSpc>
              <a:spcBef>
                <a:spcPts val="40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public static void bottomHalf() {</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i = </a:t>
            </a:r>
            <a:r>
              <a:rPr b="1" i="0" lang="en-US" sz="1600" u="none" cap="none" strike="noStrike">
                <a:solidFill>
                  <a:srgbClr val="800000"/>
                </a:solidFill>
                <a:latin typeface="Courier New"/>
                <a:ea typeface="Courier New"/>
                <a:cs typeface="Courier New"/>
                <a:sym typeface="Courier New"/>
              </a:rPr>
              <a:t>size</a:t>
            </a:r>
            <a:r>
              <a:rPr b="0" i="0" lang="en-US" sz="1600" u="none" cap="none" strike="noStrike">
                <a:solidFill>
                  <a:schemeClr val="dk1"/>
                </a:solidFill>
                <a:latin typeface="Courier New"/>
                <a:ea typeface="Courier New"/>
                <a:cs typeface="Courier New"/>
                <a:sym typeface="Courier New"/>
              </a:rPr>
              <a:t>; i &gt;= 1; i--) {    </a:t>
            </a:r>
            <a:r>
              <a:rPr b="1" i="0" lang="en-US" sz="1600" u="none" cap="none" strike="noStrike">
                <a:solidFill>
                  <a:srgbClr val="A50021"/>
                </a:solidFill>
                <a:latin typeface="Courier New"/>
                <a:ea typeface="Courier New"/>
                <a:cs typeface="Courier New"/>
                <a:sym typeface="Courier New"/>
              </a:rPr>
              <a:t>// ERROR: size not found</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70"/>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Scope</a:t>
            </a:r>
            <a:endParaRPr/>
          </a:p>
        </p:txBody>
      </p:sp>
      <p:sp>
        <p:nvSpPr>
          <p:cNvPr id="493" name="Google Shape;493;p70"/>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scope</a:t>
            </a:r>
            <a:r>
              <a:rPr b="0" i="0" lang="en-US" sz="2400" u="none">
                <a:solidFill>
                  <a:schemeClr val="dk1"/>
                </a:solidFill>
                <a:latin typeface="Tahoma"/>
                <a:ea typeface="Tahoma"/>
                <a:cs typeface="Tahoma"/>
                <a:sym typeface="Tahoma"/>
              </a:rPr>
              <a:t>: The part of a program where a variable exists.</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From its declaration to the end of the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braces</a:t>
            </a:r>
            <a:endParaRPr/>
          </a:p>
          <a:p>
            <a:pPr indent="-246062" lvl="2" marL="9144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variable declared in a </a:t>
            </a:r>
            <a:r>
              <a:rPr b="0" i="0" lang="en-US" sz="2000" u="none" cap="none" strike="noStrike">
                <a:solidFill>
                  <a:schemeClr val="dk1"/>
                </a:solidFill>
                <a:latin typeface="Courier New"/>
                <a:ea typeface="Courier New"/>
                <a:cs typeface="Courier New"/>
                <a:sym typeface="Courier New"/>
              </a:rPr>
              <a:t>for</a:t>
            </a:r>
            <a:r>
              <a:rPr b="0" i="0" lang="en-US" sz="2000" u="none" cap="none" strike="noStrike">
                <a:solidFill>
                  <a:schemeClr val="dk1"/>
                </a:solidFill>
                <a:latin typeface="Tahoma"/>
                <a:ea typeface="Tahoma"/>
                <a:cs typeface="Tahoma"/>
                <a:sym typeface="Tahoma"/>
              </a:rPr>
              <a:t> loop exists only in that loop.</a:t>
            </a:r>
            <a:endParaRPr/>
          </a:p>
          <a:p>
            <a:pPr indent="-246062" lvl="2" marL="9144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variable declared in a method exists only in that method.</a:t>
            </a:r>
            <a:endParaRPr/>
          </a:p>
          <a:p>
            <a:pPr indent="-119062" lvl="2" marL="9144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19062" lvl="2" marL="9144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public static void example()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int x = 3;</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for (int i = 1; i &lt;= 10; i++)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System.out.println(x);</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8080"/>
                </a:solidFill>
                <a:latin typeface="Courier New"/>
                <a:ea typeface="Courier New"/>
                <a:cs typeface="Courier New"/>
                <a:sym typeface="Courier New"/>
              </a:rPr>
              <a:t>// i no longer exists here</a:t>
            </a:r>
            <a:endParaRPr/>
          </a:p>
          <a:p>
            <a:pPr indent="-246062" lvl="1" marL="639762"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8080"/>
                </a:solidFill>
                <a:latin typeface="Courier New"/>
                <a:ea typeface="Courier New"/>
                <a:cs typeface="Courier New"/>
                <a:sym typeface="Courier New"/>
              </a:rPr>
              <a:t>// x ceases to exist here</a:t>
            </a:r>
            <a:endParaRPr/>
          </a:p>
        </p:txBody>
      </p:sp>
      <p:sp>
        <p:nvSpPr>
          <p:cNvPr id="494" name="Google Shape;494;p70"/>
          <p:cNvSpPr/>
          <p:nvPr/>
        </p:nvSpPr>
        <p:spPr>
          <a:xfrm>
            <a:off x="6096000" y="3886200"/>
            <a:ext cx="838200" cy="1447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x's scope</a:t>
            </a:r>
            <a:endParaRPr/>
          </a:p>
        </p:txBody>
      </p:sp>
      <p:sp>
        <p:nvSpPr>
          <p:cNvPr id="495" name="Google Shape;495;p70"/>
          <p:cNvSpPr/>
          <p:nvPr/>
        </p:nvSpPr>
        <p:spPr>
          <a:xfrm flipH="1">
            <a:off x="762000" y="4114800"/>
            <a:ext cx="533400" cy="1066800"/>
          </a:xfrm>
          <a:prstGeom prst="rightBrace">
            <a:avLst>
              <a:gd fmla="val 25000" name="adj1"/>
              <a:gd fmla="val 51148" name="adj2"/>
            </a:avLst>
          </a:prstGeom>
          <a:no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0"/>
          <p:cNvSpPr txBox="1"/>
          <p:nvPr/>
        </p:nvSpPr>
        <p:spPr>
          <a:xfrm flipH="1" rot="-5400000">
            <a:off x="706765" y="4553907"/>
            <a:ext cx="988685" cy="188585"/>
          </a:xfrm>
          <a:prstGeom prst="rect">
            <a:avLst/>
          </a:prstGeom>
          <a:noFill/>
          <a:ln>
            <a:noFill/>
          </a:ln>
        </p:spPr>
        <p:txBody>
          <a:bodyPr anchorCtr="0" anchor="t" bIns="0" lIns="0" spcFirstLastPara="1" rIns="2468875" wrap="square" tIns="64007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i's scope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0" name="Shape 500"/>
        <p:cNvGrpSpPr/>
        <p:nvPr/>
      </p:nvGrpSpPr>
      <p:grpSpPr>
        <a:xfrm>
          <a:off x="0" y="0"/>
          <a:ext cx="0" cy="0"/>
          <a:chOff x="0" y="0"/>
          <a:chExt cx="0" cy="0"/>
        </a:xfrm>
      </p:grpSpPr>
      <p:sp>
        <p:nvSpPr>
          <p:cNvPr id="501" name="Google Shape;501;p71"/>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Scope implications</a:t>
            </a:r>
            <a:endParaRPr/>
          </a:p>
        </p:txBody>
      </p:sp>
      <p:sp>
        <p:nvSpPr>
          <p:cNvPr id="502" name="Google Shape;502;p71"/>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Variables without overlapping scope can have same name.</a:t>
            </a:r>
            <a:endParaRPr/>
          </a:p>
          <a:p>
            <a:pPr indent="-246062" lvl="1" marL="639762" marR="0" rtl="0" algn="l">
              <a:lnSpc>
                <a:spcPct val="100000"/>
              </a:lnSpc>
              <a:spcBef>
                <a:spcPts val="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for (int i = 1; i &lt;= 100; i++) {</a:t>
            </a:r>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for (</a:t>
            </a:r>
            <a:r>
              <a:rPr b="1" i="0" lang="en-US" sz="1800" u="none" cap="none" strike="noStrike">
                <a:solidFill>
                  <a:srgbClr val="003399"/>
                </a:solidFill>
                <a:latin typeface="Courier New"/>
                <a:ea typeface="Courier New"/>
                <a:cs typeface="Courier New"/>
                <a:sym typeface="Courier New"/>
              </a:rPr>
              <a:t>int i = 1</a:t>
            </a:r>
            <a:r>
              <a:rPr b="0" i="0" lang="en-US" sz="1800" u="none" cap="none" strike="noStrike">
                <a:solidFill>
                  <a:schemeClr val="dk1"/>
                </a:solidFill>
                <a:latin typeface="Courier New"/>
                <a:ea typeface="Courier New"/>
                <a:cs typeface="Courier New"/>
                <a:sym typeface="Courier New"/>
              </a:rPr>
              <a:t>; i &lt;= 100; i++) {   </a:t>
            </a:r>
            <a:r>
              <a:rPr b="1" i="0" lang="en-US" sz="1800" u="none" cap="none" strike="noStrike">
                <a:solidFill>
                  <a:srgbClr val="003399"/>
                </a:solidFill>
                <a:latin typeface="Courier New"/>
                <a:ea typeface="Courier New"/>
                <a:cs typeface="Courier New"/>
                <a:sym typeface="Courier New"/>
              </a:rPr>
              <a:t>// OK</a:t>
            </a:r>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246062" lvl="1" marL="639762" marR="0" rtl="0" algn="l">
              <a:lnSpc>
                <a:spcPct val="100000"/>
              </a:lnSpc>
              <a:spcBef>
                <a:spcPts val="0"/>
              </a:spcBef>
              <a:spcAft>
                <a:spcPts val="0"/>
              </a:spcAft>
              <a:buClr>
                <a:srgbClr val="003399"/>
              </a:buClr>
              <a:buSzPts val="1800"/>
              <a:buFont typeface="Courier New"/>
              <a:buNone/>
            </a:pPr>
            <a:r>
              <a:rPr b="1" i="0" lang="en-US" sz="1800" u="none" cap="none" strike="noStrike">
                <a:solidFill>
                  <a:srgbClr val="003399"/>
                </a:solidFill>
                <a:latin typeface="Courier New"/>
                <a:ea typeface="Courier New"/>
                <a:cs typeface="Courier New"/>
                <a:sym typeface="Courier New"/>
              </a:rPr>
              <a:t>int i = 5;                  // OK: outside of loop's scope</a:t>
            </a:r>
            <a:endParaRPr/>
          </a:p>
          <a:p>
            <a:pPr indent="-246062" lvl="1" marL="639762" marR="0" rtl="0" algn="l">
              <a:lnSpc>
                <a:spcPct val="100000"/>
              </a:lnSpc>
              <a:spcBef>
                <a:spcPts val="0"/>
              </a:spcBef>
              <a:spcAft>
                <a:spcPts val="0"/>
              </a:spcAft>
              <a:buClr>
                <a:schemeClr val="dk1"/>
              </a:buClr>
              <a:buSzPts val="1800"/>
              <a:buFont typeface="Tahoma"/>
              <a:buNone/>
            </a:pPr>
            <a:r>
              <a:t/>
            </a:r>
            <a:endParaRPr b="1" i="0" sz="1800" u="none" cap="none" strike="noStrike">
              <a:solidFill>
                <a:srgbClr val="003399"/>
              </a:solidFill>
              <a:latin typeface="Courier New"/>
              <a:ea typeface="Courier New"/>
              <a:cs typeface="Courier New"/>
              <a:sym typeface="Courier New"/>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variable can't be declared twice or used out of its scope.</a:t>
            </a:r>
            <a:endParaRPr b="0" i="0" sz="1800" u="none">
              <a:solidFill>
                <a:schemeClr val="dk1"/>
              </a:solidFill>
              <a:latin typeface="Courier New"/>
              <a:ea typeface="Courier New"/>
              <a:cs typeface="Courier New"/>
              <a:sym typeface="Courier New"/>
            </a:endParaRPr>
          </a:p>
          <a:p>
            <a:pPr indent="-246062" lvl="1" marL="639762" marR="0" rtl="0" algn="l">
              <a:lnSpc>
                <a:spcPct val="100000"/>
              </a:lnSpc>
              <a:spcBef>
                <a:spcPts val="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for (</a:t>
            </a:r>
            <a:r>
              <a:rPr b="1" i="0" lang="en-US" sz="1800" u="none" cap="none" strike="noStrike">
                <a:solidFill>
                  <a:schemeClr val="dk1"/>
                </a:solidFill>
                <a:latin typeface="Courier New"/>
                <a:ea typeface="Courier New"/>
                <a:cs typeface="Courier New"/>
                <a:sym typeface="Courier New"/>
              </a:rPr>
              <a:t>int i = 1</a:t>
            </a:r>
            <a:r>
              <a:rPr b="0" i="0" lang="en-US" sz="1800" u="none" cap="none" strike="noStrike">
                <a:solidFill>
                  <a:schemeClr val="dk1"/>
                </a:solidFill>
                <a:latin typeface="Courier New"/>
                <a:ea typeface="Courier New"/>
                <a:cs typeface="Courier New"/>
                <a:sym typeface="Courier New"/>
              </a:rPr>
              <a:t>; i &lt;= 100 * line; i++) {</a:t>
            </a:r>
            <a:endParaRPr/>
          </a:p>
          <a:p>
            <a:pPr indent="-246062" lvl="1" marL="639762" marR="0" rtl="0" algn="l">
              <a:lnSpc>
                <a:spcPct val="100000"/>
              </a:lnSpc>
              <a:spcBef>
                <a:spcPts val="0"/>
              </a:spcBef>
              <a:spcAft>
                <a:spcPts val="0"/>
              </a:spcAft>
              <a:buClr>
                <a:srgbClr val="800000"/>
              </a:buClr>
              <a:buSzPts val="1800"/>
              <a:buFont typeface="Courier New"/>
              <a:buNone/>
            </a:pPr>
            <a:r>
              <a:rPr b="1" i="0" lang="en-US" sz="1800" u="none" cap="none" strike="noStrike">
                <a:solidFill>
                  <a:srgbClr val="800000"/>
                </a:solidFill>
                <a:latin typeface="Courier New"/>
                <a:ea typeface="Courier New"/>
                <a:cs typeface="Courier New"/>
                <a:sym typeface="Courier New"/>
              </a:rPr>
              <a:t>    int i = 2;              // ERROR: overlapping scope</a:t>
            </a:r>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246062" lvl="1" marL="639762" marR="0" rtl="0" algn="l">
              <a:lnSpc>
                <a:spcPct val="100000"/>
              </a:lnSpc>
              <a:spcBef>
                <a:spcPts val="0"/>
              </a:spcBef>
              <a:spcAft>
                <a:spcPts val="0"/>
              </a:spcAft>
              <a:buClr>
                <a:srgbClr val="800000"/>
              </a:buClr>
              <a:buSzPts val="1800"/>
              <a:buFont typeface="Courier New"/>
              <a:buNone/>
            </a:pPr>
            <a:r>
              <a:rPr b="1" i="0" lang="en-US" sz="1800" u="none" cap="none" strike="noStrike">
                <a:solidFill>
                  <a:srgbClr val="800000"/>
                </a:solidFill>
                <a:latin typeface="Courier New"/>
                <a:ea typeface="Courier New"/>
                <a:cs typeface="Courier New"/>
                <a:sym typeface="Courier New"/>
              </a:rPr>
              <a:t>i = 4;                      // ERROR: outside scope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6" name="Shape 506"/>
        <p:cNvGrpSpPr/>
        <p:nvPr/>
      </p:nvGrpSpPr>
      <p:grpSpPr>
        <a:xfrm>
          <a:off x="0" y="0"/>
          <a:ext cx="0" cy="0"/>
          <a:chOff x="0" y="0"/>
          <a:chExt cx="0" cy="0"/>
        </a:xfrm>
      </p:grpSpPr>
      <p:sp>
        <p:nvSpPr>
          <p:cNvPr id="507" name="Google Shape;507;p7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Class constants</a:t>
            </a:r>
            <a:endParaRPr/>
          </a:p>
        </p:txBody>
      </p:sp>
      <p:sp>
        <p:nvSpPr>
          <p:cNvPr id="508" name="Google Shape;508;p72"/>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class constant</a:t>
            </a:r>
            <a:r>
              <a:rPr b="0" i="0" lang="en-US" sz="2400" u="none">
                <a:solidFill>
                  <a:schemeClr val="dk1"/>
                </a:solidFill>
                <a:latin typeface="Tahoma"/>
                <a:ea typeface="Tahoma"/>
                <a:cs typeface="Tahoma"/>
                <a:sym typeface="Tahoma"/>
              </a:rPr>
              <a:t>: </a:t>
            </a:r>
            <a:r>
              <a:rPr b="0" i="0" lang="en-US" sz="2200" u="none">
                <a:solidFill>
                  <a:schemeClr val="dk1"/>
                </a:solidFill>
                <a:latin typeface="Tahoma"/>
                <a:ea typeface="Tahoma"/>
                <a:cs typeface="Tahoma"/>
                <a:sym typeface="Tahoma"/>
              </a:rPr>
              <a:t>A fixed value visible to the whole program.</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value can be set only at declaration;  cannot be reassigned</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Syntax:</a:t>
            </a:r>
            <a:endParaRPr/>
          </a:p>
          <a:p>
            <a:pPr indent="-231775" lvl="0" marL="231775" marR="0" rtl="0" algn="l">
              <a:lnSpc>
                <a:spcPct val="100000"/>
              </a:lnSpc>
              <a:spcBef>
                <a:spcPts val="500"/>
              </a:spcBef>
              <a:spcAft>
                <a:spcPts val="0"/>
              </a:spcAft>
              <a:buClr>
                <a:schemeClr val="dk1"/>
              </a:buClr>
              <a:buSzPts val="800"/>
              <a:buFont typeface="Tahoma"/>
              <a:buNone/>
            </a:pPr>
            <a:r>
              <a:rPr b="0" i="0" lang="en-US" sz="800" u="none">
                <a:solidFill>
                  <a:schemeClr val="dk1"/>
                </a:solidFill>
                <a:latin typeface="Tahoma"/>
                <a:ea typeface="Tahoma"/>
                <a:cs typeface="Tahoma"/>
                <a:sym typeface="Tahoma"/>
              </a:rPr>
              <a:t>	</a:t>
            </a:r>
            <a:r>
              <a:rPr b="0" i="0" lang="en-US" sz="2500" u="none">
                <a:solidFill>
                  <a:schemeClr val="dk1"/>
                </a:solidFill>
                <a:latin typeface="Courier New"/>
                <a:ea typeface="Courier New"/>
                <a:cs typeface="Courier New"/>
                <a:sym typeface="Courier New"/>
              </a:rPr>
              <a:t>public static final </a:t>
            </a:r>
            <a:r>
              <a:rPr b="1" i="0" lang="en-US" sz="2500" u="none">
                <a:solidFill>
                  <a:schemeClr val="dk1"/>
                </a:solidFill>
                <a:latin typeface="Tahoma"/>
                <a:ea typeface="Tahoma"/>
                <a:cs typeface="Tahoma"/>
                <a:sym typeface="Tahoma"/>
              </a:rPr>
              <a:t>type</a:t>
            </a:r>
            <a:r>
              <a:rPr b="0" i="0" lang="en-US" sz="2500" u="none">
                <a:solidFill>
                  <a:schemeClr val="dk1"/>
                </a:solidFill>
                <a:latin typeface="Courier New"/>
                <a:ea typeface="Courier New"/>
                <a:cs typeface="Courier New"/>
                <a:sym typeface="Courier New"/>
              </a:rPr>
              <a:t> </a:t>
            </a:r>
            <a:r>
              <a:rPr b="1" i="0" lang="en-US" sz="2500" u="none">
                <a:solidFill>
                  <a:schemeClr val="dk1"/>
                </a:solidFill>
                <a:latin typeface="Tahoma"/>
                <a:ea typeface="Tahoma"/>
                <a:cs typeface="Tahoma"/>
                <a:sym typeface="Tahoma"/>
              </a:rPr>
              <a:t>name</a:t>
            </a:r>
            <a:r>
              <a:rPr b="0" i="0" lang="en-US" sz="2500" u="none">
                <a:solidFill>
                  <a:schemeClr val="dk1"/>
                </a:solidFill>
                <a:latin typeface="Courier New"/>
                <a:ea typeface="Courier New"/>
                <a:cs typeface="Courier New"/>
                <a:sym typeface="Courier New"/>
              </a:rPr>
              <a:t> = </a:t>
            </a:r>
            <a:r>
              <a:rPr b="1" i="0" lang="en-US" sz="2500" u="none">
                <a:solidFill>
                  <a:schemeClr val="dk1"/>
                </a:solidFill>
                <a:latin typeface="Tahoma"/>
                <a:ea typeface="Tahoma"/>
                <a:cs typeface="Tahoma"/>
                <a:sym typeface="Tahoma"/>
              </a:rPr>
              <a:t>value</a:t>
            </a:r>
            <a:r>
              <a:rPr b="0" i="0" lang="en-US" sz="2500" u="none">
                <a:solidFill>
                  <a:schemeClr val="dk1"/>
                </a:solidFill>
                <a:latin typeface="Courier New"/>
                <a:ea typeface="Courier New"/>
                <a:cs typeface="Courier New"/>
                <a:sym typeface="Courier New"/>
              </a:rPr>
              <a:t>;</a:t>
            </a:r>
            <a:endParaRPr b="0" i="0" sz="2700" u="none">
              <a:solidFill>
                <a:schemeClr val="dk1"/>
              </a:solidFill>
              <a:latin typeface="Courier New"/>
              <a:ea typeface="Courier New"/>
              <a:cs typeface="Courier New"/>
              <a:sym typeface="Courier New"/>
            </a:endParaRPr>
          </a:p>
          <a:p>
            <a:pPr indent="-222250" lvl="1" marL="625475"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name is usually in ALL_UPPER_CASE</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Examples:</a:t>
            </a:r>
            <a:endParaRPr/>
          </a:p>
          <a:p>
            <a:pPr indent="-279400" lvl="1" marL="625475" marR="0" rtl="0" algn="l">
              <a:lnSpc>
                <a:spcPct val="100000"/>
              </a:lnSpc>
              <a:spcBef>
                <a:spcPts val="20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public static final int DAYS_IN_WEEK = 7;</a:t>
            </a:r>
            <a:endParaRPr/>
          </a:p>
          <a:p>
            <a:pPr indent="-279400" lvl="1" marL="625475" marR="0" rtl="0" algn="l">
              <a:lnSpc>
                <a:spcPct val="100000"/>
              </a:lnSpc>
              <a:spcBef>
                <a:spcPts val="20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public static final double INTEREST_RATE = 3.5;</a:t>
            </a:r>
            <a:endParaRPr/>
          </a:p>
          <a:p>
            <a:pPr indent="-279400" lvl="1" marL="625475" marR="0" rtl="0" algn="l">
              <a:lnSpc>
                <a:spcPct val="100000"/>
              </a:lnSpc>
              <a:spcBef>
                <a:spcPts val="20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public static final int SSN = 658234569;</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3" name="Shape 513"/>
        <p:cNvGrpSpPr/>
        <p:nvPr/>
      </p:nvGrpSpPr>
      <p:grpSpPr>
        <a:xfrm>
          <a:off x="0" y="0"/>
          <a:ext cx="0" cy="0"/>
          <a:chOff x="0" y="0"/>
          <a:chExt cx="0" cy="0"/>
        </a:xfrm>
      </p:grpSpPr>
      <p:sp>
        <p:nvSpPr>
          <p:cNvPr id="514" name="Google Shape;514;p73"/>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Constants and figures</a:t>
            </a:r>
            <a:endParaRPr/>
          </a:p>
        </p:txBody>
      </p:sp>
      <p:sp>
        <p:nvSpPr>
          <p:cNvPr id="515" name="Google Shape;515;p73"/>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Consider the task of drawing the following scalable figure:</a:t>
            </a:r>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	</a:t>
            </a:r>
            <a:r>
              <a:rPr b="0" i="0" lang="en-US" sz="2000" u="none" cap="none" strike="noStrike">
                <a:solidFill>
                  <a:schemeClr val="dk1"/>
                </a:solidFill>
                <a:latin typeface="Tahoma"/>
                <a:ea typeface="Tahoma"/>
                <a:cs typeface="Tahoma"/>
                <a:sym typeface="Tahoma"/>
              </a:rPr>
              <a:t>Multiples of 5 occur many times</a:t>
            </a:r>
            <a:endParaRPr b="0" i="0" sz="20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	</a:t>
            </a:r>
            <a:r>
              <a:rPr b="0" i="0" lang="en-US" sz="2000" u="none" cap="none" strike="noStrike">
                <a:solidFill>
                  <a:schemeClr val="dk1"/>
                </a:solidFill>
                <a:latin typeface="Tahoma"/>
                <a:ea typeface="Tahoma"/>
                <a:cs typeface="Tahoma"/>
                <a:sym typeface="Tahoma"/>
              </a:rPr>
              <a:t>The same figure at size 2</a:t>
            </a:r>
            <a:endParaRPr/>
          </a:p>
          <a:p>
            <a:pPr indent="-246062" lvl="1" marL="639762"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1"/>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Integer remainder with </a:t>
            </a:r>
            <a:r>
              <a:rPr b="1" i="0" lang="en-US" sz="4400" u="none" cap="none" strike="noStrike">
                <a:solidFill>
                  <a:schemeClr val="lt1"/>
                </a:solidFill>
                <a:latin typeface="Courier New"/>
                <a:ea typeface="Courier New"/>
                <a:cs typeface="Courier New"/>
                <a:sym typeface="Courier New"/>
              </a:rPr>
              <a:t>%</a:t>
            </a:r>
            <a:endParaRPr/>
          </a:p>
        </p:txBody>
      </p:sp>
      <p:sp>
        <p:nvSpPr>
          <p:cNvPr id="71" name="Google Shape;71;p11"/>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operator computes the remainder from integer division.</a:t>
            </a:r>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14 % 4</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2</a:t>
            </a:r>
            <a:endParaRPr/>
          </a:p>
          <a:p>
            <a:pPr indent="-246062" lvl="1" marL="639762" marR="0" rtl="0" algn="l">
              <a:lnSpc>
                <a:spcPct val="100000"/>
              </a:lnSpc>
              <a:spcBef>
                <a:spcPts val="44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218 % 5</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3</a:t>
            </a:r>
            <a:br>
              <a:rPr b="0" i="0" lang="en-US" sz="800" u="none" cap="none" strike="noStrike">
                <a:solidFill>
                  <a:schemeClr val="dk1"/>
                </a:solidFill>
                <a:latin typeface="Courier New"/>
                <a:ea typeface="Courier New"/>
                <a:cs typeface="Courier New"/>
                <a:sym typeface="Courier New"/>
              </a:rPr>
            </a:br>
            <a:r>
              <a:rPr b="0" i="0" lang="en-US" sz="800" u="none" cap="none" strike="noStrike">
                <a:solidFill>
                  <a:schemeClr val="dk1"/>
                </a:solidFill>
                <a:latin typeface="Courier New"/>
                <a:ea typeface="Courier New"/>
                <a:cs typeface="Courier New"/>
                <a:sym typeface="Courier New"/>
              </a:rPr>
              <a:t> </a:t>
            </a:r>
            <a:br>
              <a:rPr b="0" i="0" lang="en-US" sz="8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0" i="0" lang="en-US" sz="2000" u="sng" cap="none" strike="noStrike">
                <a:solidFill>
                  <a:schemeClr val="dk1"/>
                </a:solidFill>
                <a:latin typeface="Courier New"/>
                <a:ea typeface="Courier New"/>
                <a:cs typeface="Courier New"/>
                <a:sym typeface="Courier New"/>
              </a:rPr>
              <a:t>   3</a:t>
            </a:r>
            <a:r>
              <a:rPr b="0" i="0" lang="en-US" sz="2000" u="none" cap="none" strike="noStrike">
                <a:solidFill>
                  <a:schemeClr val="dk1"/>
                </a:solidFill>
                <a:latin typeface="Courier New"/>
                <a:ea typeface="Courier New"/>
                <a:cs typeface="Courier New"/>
                <a:sym typeface="Courier New"/>
              </a:rPr>
              <a:t>                </a:t>
            </a:r>
            <a:r>
              <a:rPr b="0" i="0" lang="en-US" sz="2000" u="sng" cap="none" strike="noStrike">
                <a:solidFill>
                  <a:schemeClr val="dk1"/>
                </a:solidFill>
                <a:latin typeface="Courier New"/>
                <a:ea typeface="Courier New"/>
                <a:cs typeface="Courier New"/>
                <a:sym typeface="Courier New"/>
              </a:rPr>
              <a:t>   43</a:t>
            </a:r>
            <a:br>
              <a:rPr b="0" i="0" lang="en-US" sz="2000" u="sng"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4 ) 14              5 ) 218</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0" i="0" lang="en-US" sz="2000" u="sng" cap="none" strike="noStrike">
                <a:solidFill>
                  <a:schemeClr val="dk1"/>
                </a:solidFill>
                <a:latin typeface="Courier New"/>
                <a:ea typeface="Courier New"/>
                <a:cs typeface="Courier New"/>
                <a:sym typeface="Courier New"/>
              </a:rPr>
              <a:t>12</a:t>
            </a:r>
            <a:r>
              <a:rPr b="0" i="0" lang="en-US" sz="2000" u="none" cap="none" strike="noStrike">
                <a:solidFill>
                  <a:schemeClr val="dk1"/>
                </a:solidFill>
                <a:latin typeface="Courier New"/>
                <a:ea typeface="Courier New"/>
                <a:cs typeface="Courier New"/>
                <a:sym typeface="Courier New"/>
              </a:rPr>
              <a:t>                  </a:t>
            </a:r>
            <a:r>
              <a:rPr b="0" i="0" lang="en-US" sz="2000" u="sng" cap="none" strike="noStrike">
                <a:solidFill>
                  <a:schemeClr val="dk1"/>
                </a:solidFill>
                <a:latin typeface="Courier New"/>
                <a:ea typeface="Courier New"/>
                <a:cs typeface="Courier New"/>
                <a:sym typeface="Courier New"/>
              </a:rPr>
              <a:t>20</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2</a:t>
            </a:r>
            <a:r>
              <a:rPr b="0" i="0" lang="en-US" sz="2000" u="none" cap="none" strike="noStrike">
                <a:solidFill>
                  <a:schemeClr val="dk1"/>
                </a:solidFill>
                <a:latin typeface="Courier New"/>
                <a:ea typeface="Courier New"/>
                <a:cs typeface="Courier New"/>
                <a:sym typeface="Courier New"/>
              </a:rPr>
              <a:t>                   18</a:t>
            </a:r>
            <a:br>
              <a:rPr b="0" i="0" lang="en-US" sz="20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0" i="0" lang="en-US" sz="2000" u="sng" cap="none" strike="noStrike">
                <a:solidFill>
                  <a:schemeClr val="dk1"/>
                </a:solidFill>
                <a:latin typeface="Courier New"/>
                <a:ea typeface="Courier New"/>
                <a:cs typeface="Courier New"/>
                <a:sym typeface="Courier New"/>
              </a:rPr>
              <a:t>15</a:t>
            </a:r>
            <a:br>
              <a:rPr b="0" i="0" lang="en-US" sz="2000" u="sng"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3</a:t>
            </a:r>
            <a:endParaRPr/>
          </a:p>
          <a:p>
            <a:pPr indent="-273050" lvl="0" marL="273050" marR="0" rtl="0" algn="l">
              <a:lnSpc>
                <a:spcPct val="9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73050" lvl="0" marL="273050" marR="0" rtl="0" algn="l">
              <a:lnSpc>
                <a:spcPct val="9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73050" lvl="0" marL="273050" marR="0" rtl="0" algn="l">
              <a:lnSpc>
                <a:spcPct val="11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Applications of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operator:</a:t>
            </a:r>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Obtain last digit of a number:</a:t>
            </a:r>
            <a:r>
              <a:rPr b="0" i="1"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230857 % 10</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7</a:t>
            </a:r>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Obtain last 4 digits:	</a:t>
            </a:r>
            <a:r>
              <a:rPr b="0" i="0" lang="en-US" sz="2200" u="none" cap="none" strike="noStrike">
                <a:solidFill>
                  <a:schemeClr val="dk1"/>
                </a:solidFill>
                <a:latin typeface="Courier New"/>
                <a:ea typeface="Courier New"/>
                <a:cs typeface="Courier New"/>
                <a:sym typeface="Courier New"/>
              </a:rPr>
              <a:t>658236489 % 10000</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6489</a:t>
            </a:r>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See whether a number is odd:	</a:t>
            </a:r>
            <a:r>
              <a:rPr b="0" i="0" lang="en-US" sz="2200" u="none" cap="none" strike="noStrike">
                <a:solidFill>
                  <a:schemeClr val="dk1"/>
                </a:solidFill>
                <a:latin typeface="Courier New"/>
                <a:ea typeface="Courier New"/>
                <a:cs typeface="Courier New"/>
                <a:sym typeface="Courier New"/>
              </a:rPr>
              <a:t>7 % 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42 % 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0</a:t>
            </a:r>
            <a:endParaRPr/>
          </a:p>
        </p:txBody>
      </p:sp>
      <p:sp>
        <p:nvSpPr>
          <p:cNvPr id="72" name="Google Shape;72;p11"/>
          <p:cNvSpPr txBox="1"/>
          <p:nvPr/>
        </p:nvSpPr>
        <p:spPr>
          <a:xfrm>
            <a:off x="6096000" y="2006600"/>
            <a:ext cx="2819400" cy="18796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What is the result?</a:t>
            </a:r>
            <a:endParaRPr/>
          </a:p>
          <a:p>
            <a:pPr indent="-228600" lvl="0" marL="228600" marR="0" rtl="0" algn="l">
              <a:lnSpc>
                <a:spcPct val="100000"/>
              </a:lnSpc>
              <a:spcBef>
                <a:spcPts val="5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45 % 6</a:t>
            </a:r>
            <a:endParaRPr/>
          </a:p>
          <a:p>
            <a:pPr indent="-228600" lvl="0" marL="228600" marR="0" rtl="0" algn="l">
              <a:lnSpc>
                <a:spcPct val="100000"/>
              </a:lnSpc>
              <a:spcBef>
                <a:spcPts val="5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2 % 2</a:t>
            </a:r>
            <a:endParaRPr/>
          </a:p>
          <a:p>
            <a:pPr indent="-228600" lvl="0" marL="228600" marR="0" rtl="0" algn="l">
              <a:lnSpc>
                <a:spcPct val="100000"/>
              </a:lnSpc>
              <a:spcBef>
                <a:spcPts val="5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8 % 20</a:t>
            </a:r>
            <a:endParaRPr/>
          </a:p>
          <a:p>
            <a:pPr indent="-228600" lvl="0" marL="228600" marR="0" rtl="0" algn="l">
              <a:lnSpc>
                <a:spcPct val="100000"/>
              </a:lnSpc>
              <a:spcBef>
                <a:spcPts val="5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11 %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0" name="Shape 520"/>
        <p:cNvGrpSpPr/>
        <p:nvPr/>
      </p:nvGrpSpPr>
      <p:grpSpPr>
        <a:xfrm>
          <a:off x="0" y="0"/>
          <a:ext cx="0" cy="0"/>
          <a:chOff x="0" y="0"/>
          <a:chExt cx="0" cy="0"/>
        </a:xfrm>
      </p:grpSpPr>
      <p:sp>
        <p:nvSpPr>
          <p:cNvPr id="521" name="Google Shape;521;p74"/>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Repetitive figure code</a:t>
            </a:r>
            <a:endParaRPr/>
          </a:p>
        </p:txBody>
      </p:sp>
      <p:sp>
        <p:nvSpPr>
          <p:cNvPr id="522" name="Google Shape;522;p74"/>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6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public class Sign {</a:t>
            </a:r>
            <a:endParaRPr/>
          </a:p>
          <a:p>
            <a:pPr indent="-246062" lvl="1" marL="639762" marR="0" rtl="0" algn="l">
              <a:lnSpc>
                <a:spcPct val="60000"/>
              </a:lnSpc>
              <a:spcBef>
                <a:spcPts val="320"/>
              </a:spcBef>
              <a:spcAft>
                <a:spcPts val="0"/>
              </a:spcAft>
              <a:buClr>
                <a:schemeClr val="dk1"/>
              </a:buClr>
              <a:buSzPts val="1600"/>
              <a:buFont typeface="Tahoma"/>
              <a:buNone/>
            </a:pPr>
            <a:r>
              <a:t/>
            </a:r>
            <a:endParaRPr b="0" i="0" sz="1600" u="none" cap="none" strike="noStrike">
              <a:solidFill>
                <a:schemeClr val="dk1"/>
              </a:solidFill>
              <a:latin typeface="Courier New"/>
              <a:ea typeface="Courier New"/>
              <a:cs typeface="Courier New"/>
              <a:sym typeface="Courier New"/>
            </a:endParaRPr>
          </a:p>
          <a:p>
            <a:pPr indent="-246062" lvl="1" marL="639762" marR="0" rtl="0" algn="l">
              <a:lnSpc>
                <a:spcPct val="60000"/>
              </a:lnSpc>
              <a:spcBef>
                <a:spcPts val="320"/>
              </a:spcBef>
              <a:spcAft>
                <a:spcPts val="0"/>
              </a:spcAft>
              <a:buClr>
                <a:schemeClr val="dk1"/>
              </a:buClr>
              <a:buSzPts val="1600"/>
              <a:buFont typeface="Tahoma"/>
              <a:buNone/>
            </a:pPr>
            <a:r>
              <a:t/>
            </a:r>
            <a:endParaRPr b="0" i="0" sz="1600" u="none" cap="none" strike="noStrike">
              <a:solidFill>
                <a:schemeClr val="dk1"/>
              </a:solidFill>
              <a:latin typeface="Courier New"/>
              <a:ea typeface="Courier New"/>
              <a:cs typeface="Courier New"/>
              <a:sym typeface="Courier New"/>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static void main(String[] args)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drawLine();</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drawBody();</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drawLine();</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static void drawLine()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i = 1; i &lt;= </a:t>
            </a:r>
            <a:r>
              <a:rPr b="1" i="0" lang="en-US" sz="1600" u="none" cap="none" strike="noStrike">
                <a:solidFill>
                  <a:schemeClr val="dk1"/>
                </a:solidFill>
                <a:latin typeface="Courier New"/>
                <a:ea typeface="Courier New"/>
                <a:cs typeface="Courier New"/>
                <a:sym typeface="Courier New"/>
              </a:rPr>
              <a:t>10</a:t>
            </a:r>
            <a:r>
              <a:rPr b="0" i="0" lang="en-US" sz="1600" u="none" cap="none" strike="noStrike">
                <a:solidFill>
                  <a:schemeClr val="dk1"/>
                </a:solidFill>
                <a:latin typeface="Courier New"/>
                <a:ea typeface="Courier New"/>
                <a:cs typeface="Courier New"/>
                <a:sym typeface="Courier New"/>
              </a:rPr>
              <a:t>; i++)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static void drawBody()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line = 1; line &lt;= </a:t>
            </a:r>
            <a:r>
              <a:rPr b="1" i="0" lang="en-US" sz="1600" u="none" cap="none" strike="noStrike">
                <a:solidFill>
                  <a:schemeClr val="dk1"/>
                </a:solidFill>
                <a:latin typeface="Courier New"/>
                <a:ea typeface="Courier New"/>
                <a:cs typeface="Courier New"/>
                <a:sym typeface="Courier New"/>
              </a:rPr>
              <a:t>5</a:t>
            </a:r>
            <a:r>
              <a:rPr b="0" i="0" lang="en-US" sz="1600" u="none" cap="none" strike="noStrike">
                <a:solidFill>
                  <a:schemeClr val="dk1"/>
                </a:solidFill>
                <a:latin typeface="Courier New"/>
                <a:ea typeface="Courier New"/>
                <a:cs typeface="Courier New"/>
                <a:sym typeface="Courier New"/>
              </a:rPr>
              <a:t>; line++)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spaces = 1; spaces &lt;= </a:t>
            </a:r>
            <a:r>
              <a:rPr b="1" i="0" lang="en-US" sz="1600" u="none" cap="none" strike="noStrike">
                <a:solidFill>
                  <a:schemeClr val="dk1"/>
                </a:solidFill>
                <a:latin typeface="Courier New"/>
                <a:ea typeface="Courier New"/>
                <a:cs typeface="Courier New"/>
                <a:sym typeface="Courier New"/>
              </a:rPr>
              <a:t>20</a:t>
            </a:r>
            <a:r>
              <a:rPr b="0" i="0" lang="en-US" sz="1600" u="none" cap="none" strike="noStrike">
                <a:solidFill>
                  <a:schemeClr val="dk1"/>
                </a:solidFill>
                <a:latin typeface="Courier New"/>
                <a:ea typeface="Courier New"/>
                <a:cs typeface="Courier New"/>
                <a:sym typeface="Courier New"/>
              </a:rPr>
              <a:t>; spaces++)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System.out.println("|");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75"/>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Adding a constant</a:t>
            </a:r>
            <a:endParaRPr/>
          </a:p>
        </p:txBody>
      </p:sp>
      <p:sp>
        <p:nvSpPr>
          <p:cNvPr id="529" name="Google Shape;529;p75"/>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46062" lvl="1" marL="639762" marR="0" rtl="0" algn="l">
              <a:lnSpc>
                <a:spcPct val="6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public class Sign {</a:t>
            </a:r>
            <a:endParaRPr/>
          </a:p>
          <a:p>
            <a:pPr indent="-246062" lvl="1" marL="639762" marR="0" rtl="0" algn="l">
              <a:lnSpc>
                <a:spcPct val="60000"/>
              </a:lnSpc>
              <a:spcBef>
                <a:spcPts val="320"/>
              </a:spcBef>
              <a:spcAft>
                <a:spcPts val="0"/>
              </a:spcAft>
              <a:buClr>
                <a:srgbClr val="003399"/>
              </a:buClr>
              <a:buSzPts val="1600"/>
              <a:buFont typeface="Courier New"/>
              <a:buNone/>
            </a:pPr>
            <a:r>
              <a:rPr b="1" i="0" lang="en-US" sz="1600" u="none" cap="none" strike="noStrike">
                <a:solidFill>
                  <a:srgbClr val="003399"/>
                </a:solidFill>
                <a:latin typeface="Courier New"/>
                <a:ea typeface="Courier New"/>
                <a:cs typeface="Courier New"/>
                <a:sym typeface="Courier New"/>
              </a:rPr>
              <a:t>    public static final int HEIGHT = 5;</a:t>
            </a:r>
            <a:endParaRPr/>
          </a:p>
          <a:p>
            <a:pPr indent="-246062" lvl="1" marL="639762" marR="0" rtl="0" algn="l">
              <a:lnSpc>
                <a:spcPct val="60000"/>
              </a:lnSpc>
              <a:spcBef>
                <a:spcPts val="320"/>
              </a:spcBef>
              <a:spcAft>
                <a:spcPts val="0"/>
              </a:spcAft>
              <a:buClr>
                <a:schemeClr val="dk1"/>
              </a:buClr>
              <a:buSzPts val="1600"/>
              <a:buFont typeface="Tahoma"/>
              <a:buNone/>
            </a:pPr>
            <a:r>
              <a:t/>
            </a:r>
            <a:endParaRPr b="1" i="0" sz="1600" u="none" cap="none" strike="noStrike">
              <a:solidFill>
                <a:srgbClr val="003399"/>
              </a:solidFill>
              <a:latin typeface="Courier New"/>
              <a:ea typeface="Courier New"/>
              <a:cs typeface="Courier New"/>
              <a:sym typeface="Courier New"/>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static void main(String[] args)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drawLine();</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drawBody();</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drawLine();</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static void drawLine()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i = 1; i &lt;= </a:t>
            </a:r>
            <a:r>
              <a:rPr b="1" i="0" lang="en-US" sz="1600" u="none" cap="none" strike="noStrike">
                <a:solidFill>
                  <a:srgbClr val="003399"/>
                </a:solidFill>
                <a:latin typeface="Courier New"/>
                <a:ea typeface="Courier New"/>
                <a:cs typeface="Courier New"/>
                <a:sym typeface="Courier New"/>
              </a:rPr>
              <a:t>HEIGHT * 2</a:t>
            </a:r>
            <a:r>
              <a:rPr b="0" i="0" lang="en-US" sz="1600" u="none" cap="none" strike="noStrike">
                <a:solidFill>
                  <a:schemeClr val="dk1"/>
                </a:solidFill>
                <a:latin typeface="Courier New"/>
                <a:ea typeface="Courier New"/>
                <a:cs typeface="Courier New"/>
                <a:sym typeface="Courier New"/>
              </a:rPr>
              <a:t>; i++)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System.out.println("+");</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static void drawBody()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line = 1; line &lt;= </a:t>
            </a:r>
            <a:r>
              <a:rPr b="1" i="0" lang="en-US" sz="1600" u="none" cap="none" strike="noStrike">
                <a:solidFill>
                  <a:srgbClr val="003399"/>
                </a:solidFill>
                <a:latin typeface="Courier New"/>
                <a:ea typeface="Courier New"/>
                <a:cs typeface="Courier New"/>
                <a:sym typeface="Courier New"/>
              </a:rPr>
              <a:t>HEIGHT</a:t>
            </a:r>
            <a:r>
              <a:rPr b="0" i="0" lang="en-US" sz="1600" u="none" cap="none" strike="noStrike">
                <a:solidFill>
                  <a:schemeClr val="dk1"/>
                </a:solidFill>
                <a:latin typeface="Courier New"/>
                <a:ea typeface="Courier New"/>
                <a:cs typeface="Courier New"/>
                <a:sym typeface="Courier New"/>
              </a:rPr>
              <a:t>; line++)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for (int spaces = 1; spaces &lt;= </a:t>
            </a:r>
            <a:r>
              <a:rPr b="1" i="0" lang="en-US" sz="1600" u="none" cap="none" strike="noStrike">
                <a:solidFill>
                  <a:srgbClr val="003399"/>
                </a:solidFill>
                <a:latin typeface="Courier New"/>
                <a:ea typeface="Courier New"/>
                <a:cs typeface="Courier New"/>
                <a:sym typeface="Courier New"/>
              </a:rPr>
              <a:t>HEIGHT * 4</a:t>
            </a:r>
            <a:r>
              <a:rPr b="0" i="0" lang="en-US" sz="1600" u="none" cap="none" strike="noStrike">
                <a:solidFill>
                  <a:schemeClr val="dk1"/>
                </a:solidFill>
                <a:latin typeface="Courier New"/>
                <a:ea typeface="Courier New"/>
                <a:cs typeface="Courier New"/>
                <a:sym typeface="Courier New"/>
              </a:rPr>
              <a:t>; spaces++)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System.out.println("|");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76"/>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Complex figure w/ constant</a:t>
            </a:r>
            <a:endParaRPr/>
          </a:p>
        </p:txBody>
      </p:sp>
      <p:sp>
        <p:nvSpPr>
          <p:cNvPr id="535" name="Google Shape;535;p76"/>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Modify the Mirror code to be resizable using a constant.</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A mirror of size 4:</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&lt;&gt;&lt;&gt;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&lt;&gt;....&lt;&gt;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&lt;&gt;........&lt;&gt;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|&lt;&gt;............&lt;&gt;|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|&lt;&gt;............&lt;&gt;|</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&lt;&gt;........&lt;&gt;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&lt;&gt;....&lt;&gt;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&lt;&gt;&lt;&gt;      |</a:t>
            </a:r>
            <a:endParaRPr/>
          </a:p>
          <a:p>
            <a:pPr indent="-246062" lvl="1" marL="639762"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p:txBody>
      </p:sp>
      <p:sp>
        <p:nvSpPr>
          <p:cNvPr id="536" name="Google Shape;536;p76"/>
          <p:cNvSpPr txBox="1"/>
          <p:nvPr/>
        </p:nvSpPr>
        <p:spPr>
          <a:xfrm>
            <a:off x="4887912" y="2211387"/>
            <a:ext cx="2808287" cy="3046412"/>
          </a:xfrm>
          <a:prstGeom prst="rect">
            <a:avLst/>
          </a:prstGeom>
          <a:noFill/>
          <a:ln>
            <a:noFill/>
          </a:ln>
        </p:spPr>
        <p:txBody>
          <a:bodyPr anchorCtr="0" anchor="t" bIns="45700" lIns="91425" spcFirstLastPara="1" rIns="91425" wrap="square" tIns="45700">
            <a:noAutofit/>
          </a:bodyPr>
          <a:lstStyle/>
          <a:p>
            <a:pPr indent="0" lvl="1" marL="114300" marR="0" rtl="0" algn="l">
              <a:lnSpc>
                <a:spcPct val="9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A mirror of size 3:</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|&lt;&gt;........&lt;&gt;|</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&lt;&gt;&lt;&gt;    |</a:t>
            </a:r>
            <a:endParaRPr/>
          </a:p>
          <a:p>
            <a:pPr indent="0" lvl="1" marL="114300"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1" name="Shape 541"/>
        <p:cNvGrpSpPr/>
        <p:nvPr/>
      </p:nvGrpSpPr>
      <p:grpSpPr>
        <a:xfrm>
          <a:off x="0" y="0"/>
          <a:ext cx="0" cy="0"/>
          <a:chOff x="0" y="0"/>
          <a:chExt cx="0" cy="0"/>
        </a:xfrm>
      </p:grpSpPr>
      <p:sp>
        <p:nvSpPr>
          <p:cNvPr id="542" name="Google Shape;542;p77"/>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Using a constant</a:t>
            </a:r>
            <a:endParaRPr/>
          </a:p>
        </p:txBody>
      </p:sp>
      <p:sp>
        <p:nvSpPr>
          <p:cNvPr id="543" name="Google Shape;543;p77"/>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Constant allows many methods to refer to same value:</a:t>
            </a:r>
            <a:endParaRPr b="0" i="0" sz="3100" u="none">
              <a:solidFill>
                <a:schemeClr val="dk1"/>
              </a:solidFill>
              <a:latin typeface="Tahoma"/>
              <a:ea typeface="Tahoma"/>
              <a:cs typeface="Tahoma"/>
              <a:sym typeface="Tahoma"/>
            </a:endParaRPr>
          </a:p>
          <a:p>
            <a:pPr indent="-246062" lvl="1" marL="639762" marR="0" rtl="0" algn="l">
              <a:lnSpc>
                <a:spcPct val="80000"/>
              </a:lnSpc>
              <a:spcBef>
                <a:spcPts val="30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46062" lvl="1" marL="639762" marR="0" rtl="0" algn="l">
              <a:lnSpc>
                <a:spcPct val="60000"/>
              </a:lnSpc>
              <a:spcBef>
                <a:spcPts val="400"/>
              </a:spcBef>
              <a:spcAft>
                <a:spcPts val="0"/>
              </a:spcAft>
              <a:buClr>
                <a:schemeClr val="dk1"/>
              </a:buClr>
              <a:buSzPts val="1800"/>
              <a:buFont typeface="Courier New"/>
              <a:buNone/>
            </a:pPr>
            <a:r>
              <a:rPr b="1" i="0" lang="en-US" sz="1800" u="none" cap="none" strike="noStrike">
                <a:solidFill>
                  <a:schemeClr val="dk1"/>
                </a:solidFill>
                <a:latin typeface="Courier New"/>
                <a:ea typeface="Courier New"/>
                <a:cs typeface="Courier New"/>
                <a:sym typeface="Courier New"/>
              </a:rPr>
              <a:t>public static final int SIZE = 4;</a:t>
            </a:r>
            <a:endParaRPr/>
          </a:p>
          <a:p>
            <a:pPr indent="-246062" lvl="1" marL="639762" marR="0" rtl="0" algn="l">
              <a:lnSpc>
                <a:spcPct val="60000"/>
              </a:lnSpc>
              <a:spcBef>
                <a:spcPts val="400"/>
              </a:spcBef>
              <a:spcAft>
                <a:spcPts val="0"/>
              </a:spcAft>
              <a:buClr>
                <a:schemeClr val="dk1"/>
              </a:buClr>
              <a:buSzPts val="1800"/>
              <a:buFont typeface="Tahoma"/>
              <a:buNone/>
            </a:pPr>
            <a:r>
              <a:t/>
            </a:r>
            <a:endParaRPr b="1" i="0" sz="1800" u="none" cap="none" strike="noStrike">
              <a:solidFill>
                <a:schemeClr val="dk1"/>
              </a:solidFill>
              <a:latin typeface="Courier New"/>
              <a:ea typeface="Courier New"/>
              <a:cs typeface="Courier New"/>
              <a:sym typeface="Courier New"/>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static void main(String[] args) {</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topHalf();</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printBottom();</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246062" lvl="1" marL="639762" marR="0" rtl="0" algn="l">
              <a:lnSpc>
                <a:spcPct val="60000"/>
              </a:lnSpc>
              <a:spcBef>
                <a:spcPts val="40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static void topHalf() {</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for (int i = 1; i &lt;= </a:t>
            </a:r>
            <a:r>
              <a:rPr b="1" i="0" lang="en-US" sz="1800" u="none" cap="none" strike="noStrike">
                <a:solidFill>
                  <a:schemeClr val="dk1"/>
                </a:solidFill>
                <a:latin typeface="Courier New"/>
                <a:ea typeface="Courier New"/>
                <a:cs typeface="Courier New"/>
                <a:sym typeface="Courier New"/>
              </a:rPr>
              <a:t>SIZE</a:t>
            </a:r>
            <a:r>
              <a:rPr b="0" i="0" lang="en-US" sz="1800" u="none" cap="none" strike="noStrike">
                <a:solidFill>
                  <a:schemeClr val="dk1"/>
                </a:solidFill>
                <a:latin typeface="Courier New"/>
                <a:ea typeface="Courier New"/>
                <a:cs typeface="Courier New"/>
                <a:sym typeface="Courier New"/>
              </a:rPr>
              <a:t>; i++) {    </a:t>
            </a:r>
            <a:r>
              <a:rPr b="1" i="0" lang="en-US" sz="1800" u="none" cap="none" strike="noStrike">
                <a:solidFill>
                  <a:schemeClr val="accent1"/>
                </a:solidFill>
                <a:latin typeface="Courier New"/>
                <a:ea typeface="Courier New"/>
                <a:cs typeface="Courier New"/>
                <a:sym typeface="Courier New"/>
              </a:rPr>
              <a:t>// OK</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246062" lvl="1" marL="639762" marR="0" rtl="0" algn="l">
              <a:lnSpc>
                <a:spcPct val="60000"/>
              </a:lnSpc>
              <a:spcBef>
                <a:spcPts val="40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static void bottomHalf() {</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for (int i = </a:t>
            </a:r>
            <a:r>
              <a:rPr b="1" i="0" lang="en-US" sz="1800" u="none" cap="none" strike="noStrike">
                <a:solidFill>
                  <a:schemeClr val="dk1"/>
                </a:solidFill>
                <a:latin typeface="Courier New"/>
                <a:ea typeface="Courier New"/>
                <a:cs typeface="Courier New"/>
                <a:sym typeface="Courier New"/>
              </a:rPr>
              <a:t>SIZE</a:t>
            </a:r>
            <a:r>
              <a:rPr b="0" i="0" lang="en-US" sz="1800" u="none" cap="none" strike="noStrike">
                <a:solidFill>
                  <a:schemeClr val="dk1"/>
                </a:solidFill>
                <a:latin typeface="Courier New"/>
                <a:ea typeface="Courier New"/>
                <a:cs typeface="Courier New"/>
                <a:sym typeface="Courier New"/>
              </a:rPr>
              <a:t>; i &gt;= 1; i--) {    </a:t>
            </a:r>
            <a:r>
              <a:rPr b="1" i="0" lang="en-US" sz="1800" u="none" cap="none" strike="noStrike">
                <a:solidFill>
                  <a:schemeClr val="accent1"/>
                </a:solidFill>
                <a:latin typeface="Courier New"/>
                <a:ea typeface="Courier New"/>
                <a:cs typeface="Courier New"/>
                <a:sym typeface="Courier New"/>
              </a:rPr>
              <a:t>// OK</a:t>
            </a:r>
            <a:endParaRPr b="0" i="0" sz="1800" u="none" cap="none" strike="noStrike">
              <a:solidFill>
                <a:schemeClr val="accent1"/>
              </a:solidFill>
              <a:latin typeface="Courier New"/>
              <a:ea typeface="Courier New"/>
              <a:cs typeface="Courier New"/>
              <a:sym typeface="Courier New"/>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46062" lvl="1" marL="639762" marR="0" rtl="0" algn="l">
              <a:lnSpc>
                <a:spcPct val="60000"/>
              </a:lnSpc>
              <a:spcBef>
                <a:spcPts val="40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7" name="Shape 547"/>
        <p:cNvGrpSpPr/>
        <p:nvPr/>
      </p:nvGrpSpPr>
      <p:grpSpPr>
        <a:xfrm>
          <a:off x="0" y="0"/>
          <a:ext cx="0" cy="0"/>
          <a:chOff x="0" y="0"/>
          <a:chExt cx="0" cy="0"/>
        </a:xfrm>
      </p:grpSpPr>
      <p:sp>
        <p:nvSpPr>
          <p:cNvPr id="548" name="Google Shape;548;p78"/>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Loop tables and constant</a:t>
            </a:r>
            <a:endParaRPr/>
          </a:p>
        </p:txBody>
      </p:sp>
      <p:sp>
        <p:nvSpPr>
          <p:cNvPr id="549" name="Google Shape;549;p78"/>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Let's modify our loop table to use </a:t>
            </a:r>
            <a:r>
              <a:rPr b="0" i="0" lang="en-US" sz="2400" u="none">
                <a:solidFill>
                  <a:schemeClr val="dk1"/>
                </a:solidFill>
                <a:latin typeface="Courier New"/>
                <a:ea typeface="Courier New"/>
                <a:cs typeface="Courier New"/>
                <a:sym typeface="Courier New"/>
              </a:rPr>
              <a:t>SIZE</a:t>
            </a:r>
            <a:endParaRPr b="0" i="0" sz="2400" u="non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This can change the amount added in the loop expression</a:t>
            </a:r>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063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70000"/>
              </a:lnSpc>
              <a:spcBef>
                <a:spcPts val="440"/>
              </a:spcBef>
              <a:spcAft>
                <a:spcPts val="0"/>
              </a:spcAft>
              <a:buClr>
                <a:schemeClr val="dk1"/>
              </a:buClr>
              <a:buSzPts val="2200"/>
              <a:buFont typeface="Tahoma"/>
              <a:buNone/>
            </a:pPr>
            <a:r>
              <a:t/>
            </a:r>
            <a:endParaRPr b="0" i="0" sz="2200" u="none">
              <a:solidFill>
                <a:schemeClr val="dk1"/>
              </a:solidFill>
              <a:latin typeface="Courier New"/>
              <a:ea typeface="Courier New"/>
              <a:cs typeface="Courier New"/>
              <a:sym typeface="Courier New"/>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&lt;&gt;&lt;&gt;      |      |    &lt;&gt;&lt;&gt;    |</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&lt;&gt;....&lt;&gt;    |      |  &lt;&gt;....&lt;&gt;  |</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&lt;&gt;........&lt;&gt;  |      |&lt;&gt;........&lt;&gt;|</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|&lt;&gt;............&lt;&gt;|      |&lt;&gt;........&lt;&gt;|</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|&lt;&gt;............&lt;&gt;|      |  &lt;&gt;....&lt;&gt;  |</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&lt;&gt;........&lt;&gt;  |      |    &lt;&gt;&lt;&gt;    |</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&lt;&gt;....&lt;&gt;    |      #============#</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&lt;&gt;&lt;&gt;      |</a:t>
            </a:r>
            <a:endParaRPr/>
          </a:p>
          <a:p>
            <a:pPr indent="-273050" lvl="0" marL="273050" marR="0" rtl="0" algn="l">
              <a:lnSpc>
                <a:spcPct val="65000"/>
              </a:lnSpc>
              <a:spcBef>
                <a:spcPts val="44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a:t>
            </a:r>
            <a:endParaRPr/>
          </a:p>
        </p:txBody>
      </p:sp>
      <p:graphicFrame>
        <p:nvGraphicFramePr>
          <p:cNvPr id="550" name="Google Shape;550;p78"/>
          <p:cNvGraphicFramePr/>
          <p:nvPr/>
        </p:nvGraphicFramePr>
        <p:xfrm>
          <a:off x="533400" y="2286000"/>
          <a:ext cx="3000000" cy="3000000"/>
        </p:xfrm>
        <a:graphic>
          <a:graphicData uri="http://schemas.openxmlformats.org/drawingml/2006/table">
            <a:tbl>
              <a:tblPr>
                <a:noFill/>
                <a:tableStyleId>{7C996722-60B8-4583-945C-F0CB3C9029D1}</a:tableStyleId>
              </a:tblPr>
              <a:tblGrid>
                <a:gridCol w="738175"/>
                <a:gridCol w="1016000"/>
                <a:gridCol w="1179500"/>
                <a:gridCol w="2384425"/>
                <a:gridCol w="1162050"/>
                <a:gridCol w="1549400"/>
              </a:tblGrid>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SIZE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line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spaces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600"/>
                        <a:buFont typeface="Courier New"/>
                        <a:buNone/>
                      </a:pPr>
                      <a:r>
                        <a:rPr b="1" i="0" lang="en-US" sz="1600" u="none">
                          <a:solidFill>
                            <a:srgbClr val="003399"/>
                          </a:solidFill>
                          <a:latin typeface="Courier New"/>
                          <a:ea typeface="Courier New"/>
                          <a:cs typeface="Courier New"/>
                          <a:sym typeface="Courier New"/>
                        </a:rPr>
                        <a:t>-2*line + </a:t>
                      </a:r>
                      <a:r>
                        <a:rPr b="1" i="0" lang="en-US" sz="1600" u="none">
                          <a:solidFill>
                            <a:srgbClr val="800000"/>
                          </a:solidFill>
                          <a:latin typeface="Courier New"/>
                          <a:ea typeface="Courier New"/>
                          <a:cs typeface="Courier New"/>
                          <a:sym typeface="Courier New"/>
                        </a:rPr>
                        <a:t>(2*SIZE)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dots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4*line - </a:t>
                      </a:r>
                      <a:r>
                        <a:rPr b="1" i="0" lang="en-US" sz="1800" u="none">
                          <a:solidFill>
                            <a:srgbClr val="800000"/>
                          </a:solidFill>
                          <a:latin typeface="Courier New"/>
                          <a:ea typeface="Courier New"/>
                          <a:cs typeface="Courier New"/>
                          <a:sym typeface="Courier New"/>
                        </a:rPr>
                        <a:t>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6,4,2,0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-2*line + </a:t>
                      </a:r>
                      <a:r>
                        <a:rPr b="1" i="0" lang="en-US" sz="1800" u="non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0,4,8,12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4*line - 4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735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-2*line + </a:t>
                      </a:r>
                      <a:r>
                        <a:rPr b="1" i="0" lang="en-US" sz="1800" u="none">
                          <a:solidFill>
                            <a:schemeClr val="dk1"/>
                          </a:solidFill>
                          <a:latin typeface="Tahoma"/>
                          <a:ea typeface="Tahoma"/>
                          <a:cs typeface="Tahoma"/>
                          <a:sym typeface="Tahoma"/>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4*line - 4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51" name="Google Shape;551;p78"/>
          <p:cNvGraphicFramePr/>
          <p:nvPr/>
        </p:nvGraphicFramePr>
        <p:xfrm>
          <a:off x="533400" y="2286000"/>
          <a:ext cx="3000000" cy="3000000"/>
        </p:xfrm>
        <a:graphic>
          <a:graphicData uri="http://schemas.openxmlformats.org/drawingml/2006/table">
            <a:tbl>
              <a:tblPr>
                <a:noFill/>
                <a:tableStyleId>{7C996722-60B8-4583-945C-F0CB3C9029D1}</a:tableStyleId>
              </a:tblPr>
              <a:tblGrid>
                <a:gridCol w="738175"/>
                <a:gridCol w="1016000"/>
                <a:gridCol w="1179500"/>
                <a:gridCol w="2384425"/>
                <a:gridCol w="1162050"/>
                <a:gridCol w="1549400"/>
              </a:tblGrid>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SIZE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line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spaces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dots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6,4,2,0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0,4,8,12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735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52" name="Google Shape;552;p78"/>
          <p:cNvGraphicFramePr/>
          <p:nvPr/>
        </p:nvGraphicFramePr>
        <p:xfrm>
          <a:off x="533400" y="2286000"/>
          <a:ext cx="3000000" cy="3000000"/>
        </p:xfrm>
        <a:graphic>
          <a:graphicData uri="http://schemas.openxmlformats.org/drawingml/2006/table">
            <a:tbl>
              <a:tblPr>
                <a:noFill/>
                <a:tableStyleId>{7C996722-60B8-4583-945C-F0CB3C9029D1}</a:tableStyleId>
              </a:tblPr>
              <a:tblGrid>
                <a:gridCol w="738175"/>
                <a:gridCol w="1016000"/>
                <a:gridCol w="1179500"/>
                <a:gridCol w="2384425"/>
                <a:gridCol w="1162050"/>
                <a:gridCol w="1549400"/>
              </a:tblGrid>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SIZE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line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spaces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dots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6,4,2,0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-2*line + </a:t>
                      </a:r>
                      <a:r>
                        <a:rPr b="1" i="0" lang="en-US" sz="1800" u="non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0,4,8,12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4*line - 4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735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-2*line + </a:t>
                      </a:r>
                      <a:r>
                        <a:rPr b="1" i="0" lang="en-US" sz="1800" u="none">
                          <a:solidFill>
                            <a:schemeClr val="dk1"/>
                          </a:solidFill>
                          <a:latin typeface="Tahoma"/>
                          <a:ea typeface="Tahoma"/>
                          <a:cs typeface="Tahoma"/>
                          <a:sym typeface="Tahoma"/>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4*line - 4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sp>
        <p:nvSpPr>
          <p:cNvPr id="557" name="Google Shape;557;p7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Partial solution</a:t>
            </a:r>
            <a:endParaRPr/>
          </a:p>
        </p:txBody>
      </p:sp>
      <p:sp>
        <p:nvSpPr>
          <p:cNvPr id="558" name="Google Shape;558;p7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public static final int SIZE = 4;</a:t>
            </a:r>
            <a:endParaRPr/>
          </a:p>
          <a:p>
            <a:pPr indent="-273050" lvl="0" marL="273050" marR="0" rtl="0" algn="l">
              <a:lnSpc>
                <a:spcPct val="90000"/>
              </a:lnSpc>
              <a:spcBef>
                <a:spcPts val="0"/>
              </a:spcBef>
              <a:spcAft>
                <a:spcPts val="0"/>
              </a:spcAft>
              <a:buClr>
                <a:schemeClr val="dk1"/>
              </a:buClr>
              <a:buSzPts val="800"/>
              <a:buFont typeface="Tahoma"/>
              <a:buNone/>
            </a:pPr>
            <a:r>
              <a:t/>
            </a:r>
            <a:endParaRPr b="1" i="0" sz="800" u="none">
              <a:solidFill>
                <a:schemeClr val="dk1"/>
              </a:solidFill>
              <a:latin typeface="Courier New"/>
              <a:ea typeface="Courier New"/>
              <a:cs typeface="Courier New"/>
              <a:sym typeface="Courier New"/>
            </a:endParaRPr>
          </a:p>
          <a:p>
            <a:pPr indent="-273050" lvl="0" marL="273050" marR="0" rtl="0" algn="l">
              <a:lnSpc>
                <a:spcPct val="90000"/>
              </a:lnSpc>
              <a:spcBef>
                <a:spcPts val="0"/>
              </a:spcBef>
              <a:spcAft>
                <a:spcPts val="0"/>
              </a:spcAft>
              <a:buClr>
                <a:srgbClr val="008080"/>
              </a:buClr>
              <a:buSzPts val="1600"/>
              <a:buFont typeface="Courier New"/>
              <a:buNone/>
            </a:pPr>
            <a:r>
              <a:rPr b="1" i="0" lang="en-US" sz="1600" u="none">
                <a:solidFill>
                  <a:srgbClr val="008080"/>
                </a:solidFill>
                <a:latin typeface="Courier New"/>
                <a:ea typeface="Courier New"/>
                <a:cs typeface="Courier New"/>
                <a:sym typeface="Courier New"/>
              </a:rPr>
              <a:t>// Prints the expanding pattern of &lt;&gt; for the top half of the figure.</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static void topHalf()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line = 1; line &lt;= </a:t>
            </a:r>
            <a:r>
              <a:rPr b="1" i="0" lang="en-US" sz="1600" u="none">
                <a:solidFill>
                  <a:schemeClr val="dk1"/>
                </a:solidFill>
                <a:latin typeface="Courier New"/>
                <a:ea typeface="Courier New"/>
                <a:cs typeface="Courier New"/>
                <a:sym typeface="Courier New"/>
              </a:rPr>
              <a:t>SIZE</a:t>
            </a:r>
            <a:r>
              <a:rPr b="0" i="0" lang="en-US" sz="1600" u="none">
                <a:solidFill>
                  <a:schemeClr val="dk1"/>
                </a:solidFill>
                <a:latin typeface="Courier New"/>
                <a:ea typeface="Courier New"/>
                <a:cs typeface="Courier New"/>
                <a:sym typeface="Courier New"/>
              </a:rPr>
              <a:t>; line++)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a:t>
            </a:r>
            <a:endParaRPr/>
          </a:p>
          <a:p>
            <a:pPr indent="-273050" lvl="0" marL="273050"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space = 1; space &lt;= (line * -2 + </a:t>
            </a:r>
            <a:r>
              <a:rPr b="1" i="0" lang="en-US" sz="1600" u="none">
                <a:solidFill>
                  <a:schemeClr val="dk1"/>
                </a:solidFill>
                <a:latin typeface="Courier New"/>
                <a:ea typeface="Courier New"/>
                <a:cs typeface="Courier New"/>
                <a:sym typeface="Courier New"/>
              </a:rPr>
              <a:t>(2*SIZE)</a:t>
            </a:r>
            <a:r>
              <a:rPr b="0" i="0" lang="en-US" sz="1600" u="none">
                <a:solidFill>
                  <a:schemeClr val="dk1"/>
                </a:solidFill>
                <a:latin typeface="Courier New"/>
                <a:ea typeface="Courier New"/>
                <a:cs typeface="Courier New"/>
                <a:sym typeface="Courier New"/>
              </a:rPr>
              <a:t>); space++)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System.out.print("&lt;&gt;");</a:t>
            </a:r>
            <a:endParaRPr/>
          </a:p>
          <a:p>
            <a:pPr indent="-273050" lvl="0" marL="273050"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dot = 1; dot &lt;= (line * 4 - </a:t>
            </a:r>
            <a:r>
              <a:rPr b="1" i="0" lang="en-US" sz="1600" u="none">
                <a:solidFill>
                  <a:schemeClr val="dk1"/>
                </a:solidFill>
                <a:latin typeface="Courier New"/>
                <a:ea typeface="Courier New"/>
                <a:cs typeface="Courier New"/>
                <a:sym typeface="Courier New"/>
              </a:rPr>
              <a:t>4</a:t>
            </a:r>
            <a:r>
              <a:rPr b="0" i="0" lang="en-US" sz="1600" u="none">
                <a:solidFill>
                  <a:schemeClr val="dk1"/>
                </a:solidFill>
                <a:latin typeface="Courier New"/>
                <a:ea typeface="Courier New"/>
                <a:cs typeface="Courier New"/>
                <a:sym typeface="Courier New"/>
              </a:rPr>
              <a:t>); dot++)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System.out.print("&lt;&gt;");</a:t>
            </a:r>
            <a:endParaRPr/>
          </a:p>
          <a:p>
            <a:pPr indent="-273050" lvl="0" marL="273050"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space = 1; space &lt;= (line * -2 + </a:t>
            </a:r>
            <a:r>
              <a:rPr b="1" i="0" lang="en-US" sz="1600" u="none">
                <a:solidFill>
                  <a:schemeClr val="dk1"/>
                </a:solidFill>
                <a:latin typeface="Courier New"/>
                <a:ea typeface="Courier New"/>
                <a:cs typeface="Courier New"/>
                <a:sym typeface="Courier New"/>
              </a:rPr>
              <a:t>(2*SIZE)</a:t>
            </a:r>
            <a:r>
              <a:rPr b="0" i="0" lang="en-US" sz="1600" u="none">
                <a:solidFill>
                  <a:schemeClr val="dk1"/>
                </a:solidFill>
                <a:latin typeface="Courier New"/>
                <a:ea typeface="Courier New"/>
                <a:cs typeface="Courier New"/>
                <a:sym typeface="Courier New"/>
              </a:rPr>
              <a:t>); space++)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90000"/>
              </a:lnSpc>
              <a:spcBef>
                <a:spcPts val="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273050" lvl="0" marL="273050" marR="0" rtl="0" algn="l">
              <a:lnSpc>
                <a:spcPct val="9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2" name="Shape 562"/>
        <p:cNvGrpSpPr/>
        <p:nvPr/>
      </p:nvGrpSpPr>
      <p:grpSpPr>
        <a:xfrm>
          <a:off x="0" y="0"/>
          <a:ext cx="0" cy="0"/>
          <a:chOff x="0" y="0"/>
          <a:chExt cx="0" cy="0"/>
        </a:xfrm>
      </p:grpSpPr>
      <p:sp>
        <p:nvSpPr>
          <p:cNvPr id="563" name="Google Shape;563;p80"/>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Observations about constant</a:t>
            </a:r>
            <a:endParaRPr/>
          </a:p>
        </p:txBody>
      </p:sp>
      <p:sp>
        <p:nvSpPr>
          <p:cNvPr id="564" name="Google Shape;564;p80"/>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constant can change the "intercept" in an expression.</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Usually the "slope" is unchanged.</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static final int SIZE = 4;</a:t>
            </a:r>
            <a:endParaRPr/>
          </a:p>
          <a:p>
            <a:pPr indent="-246062" lvl="1" marL="639762" marR="0" rtl="0" algn="l">
              <a:lnSpc>
                <a:spcPct val="100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for (int space = 1; space &lt;= (line * </a:t>
            </a:r>
            <a:r>
              <a:rPr b="0" i="0" lang="en-US" sz="1800" u="none" cap="none" strike="noStrike">
                <a:solidFill>
                  <a:srgbClr val="808080"/>
                </a:solidFill>
                <a:latin typeface="Courier New"/>
                <a:ea typeface="Courier New"/>
                <a:cs typeface="Courier New"/>
                <a:sym typeface="Courier New"/>
              </a:rPr>
              <a:t>-2</a:t>
            </a:r>
            <a:r>
              <a:rPr b="0" i="0" lang="en-US" sz="1800" u="none" cap="none" strike="noStrike">
                <a:solidFill>
                  <a:schemeClr val="dk1"/>
                </a:solidFill>
                <a:latin typeface="Courier New"/>
                <a:ea typeface="Courier New"/>
                <a:cs typeface="Courier New"/>
                <a:sym typeface="Courier New"/>
              </a:rPr>
              <a:t> + </a:t>
            </a:r>
            <a:r>
              <a:rPr b="1" i="0" lang="en-US" sz="1800" u="none" cap="none" strike="noStrike">
                <a:solidFill>
                  <a:srgbClr val="003399"/>
                </a:solidFill>
                <a:latin typeface="Courier New"/>
                <a:ea typeface="Courier New"/>
                <a:cs typeface="Courier New"/>
                <a:sym typeface="Courier New"/>
              </a:rPr>
              <a:t>(2 * SIZE)</a:t>
            </a:r>
            <a:r>
              <a:rPr b="0" i="0" lang="en-US" sz="1800" u="none" cap="none" strike="noStrike">
                <a:solidFill>
                  <a:schemeClr val="dk1"/>
                </a:solidFill>
                <a:latin typeface="Courier New"/>
                <a:ea typeface="Courier New"/>
                <a:cs typeface="Courier New"/>
                <a:sym typeface="Courier New"/>
              </a:rPr>
              <a:t>); space++) {</a:t>
            </a:r>
            <a:endParaRPr/>
          </a:p>
          <a:p>
            <a:pPr indent="-246062" lvl="1" marL="639762"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 ");</a:t>
            </a:r>
            <a:endParaRPr/>
          </a:p>
          <a:p>
            <a:pPr indent="-246062" lvl="1" marL="639762" marR="0" rtl="0" algn="l">
              <a:lnSpc>
                <a:spcPct val="10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125412" lvl="1" marL="639762" marR="0" rtl="0" algn="l">
              <a:lnSpc>
                <a:spcPct val="100000"/>
              </a:lnSpc>
              <a:spcBef>
                <a:spcPts val="380"/>
              </a:spcBef>
              <a:spcAft>
                <a:spcPts val="0"/>
              </a:spcAft>
              <a:buClr>
                <a:schemeClr val="dk1"/>
              </a:buClr>
              <a:buSzPts val="1900"/>
              <a:buFont typeface="Tahoma"/>
              <a:buNone/>
            </a:pPr>
            <a:r>
              <a:t/>
            </a:r>
            <a:endParaRPr b="0" i="0" sz="1900" u="none" cap="none" strike="noStrike">
              <a:solidFill>
                <a:schemeClr val="dk1"/>
              </a:solidFill>
              <a:latin typeface="Courier New"/>
              <a:ea typeface="Courier New"/>
              <a:cs typeface="Courier New"/>
              <a:sym typeface="Courier New"/>
            </a:endParaRPr>
          </a:p>
          <a:p>
            <a:pPr indent="-273050" lvl="0" marL="27305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It doesn't replace </a:t>
            </a:r>
            <a:r>
              <a:rPr b="0" i="1" lang="en-US" sz="2400" u="none">
                <a:solidFill>
                  <a:schemeClr val="dk1"/>
                </a:solidFill>
                <a:latin typeface="Tahoma"/>
                <a:ea typeface="Tahoma"/>
                <a:cs typeface="Tahoma"/>
                <a:sym typeface="Tahoma"/>
              </a:rPr>
              <a:t>every </a:t>
            </a:r>
            <a:r>
              <a:rPr b="0" i="0" lang="en-US" sz="2400" u="none">
                <a:solidFill>
                  <a:schemeClr val="dk1"/>
                </a:solidFill>
                <a:latin typeface="Tahoma"/>
                <a:ea typeface="Tahoma"/>
                <a:cs typeface="Tahoma"/>
                <a:sym typeface="Tahoma"/>
              </a:rPr>
              <a:t>occurrence of the original value.</a:t>
            </a:r>
            <a:endParaRPr/>
          </a:p>
          <a:p>
            <a:pPr indent="-246062" lvl="1" marL="639762"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for (int dot = 1; dot &lt;= (line * </a:t>
            </a:r>
            <a:r>
              <a:rPr b="1" i="0" lang="en-US" sz="2000" u="none" cap="none" strike="noStrike">
                <a:solidFill>
                  <a:srgbClr val="808080"/>
                </a:solidFill>
                <a:latin typeface="Courier New"/>
                <a:ea typeface="Courier New"/>
                <a:cs typeface="Courier New"/>
                <a:sym typeface="Courier New"/>
              </a:rPr>
              <a:t>4</a:t>
            </a:r>
            <a:r>
              <a:rPr b="0" i="0" lang="en-US" sz="2000" u="none" cap="none" strike="noStrike">
                <a:solidFill>
                  <a:schemeClr val="dk1"/>
                </a:solidFill>
                <a:latin typeface="Courier New"/>
                <a:ea typeface="Courier New"/>
                <a:cs typeface="Courier New"/>
                <a:sym typeface="Courier New"/>
              </a:rPr>
              <a:t> - </a:t>
            </a:r>
            <a:r>
              <a:rPr b="1" i="0" lang="en-US" sz="2000" u="none" cap="none" strike="noStrike">
                <a:solidFill>
                  <a:srgbClr val="808080"/>
                </a:solidFill>
                <a:latin typeface="Courier New"/>
                <a:ea typeface="Courier New"/>
                <a:cs typeface="Courier New"/>
                <a:sym typeface="Courier New"/>
              </a:rPr>
              <a:t>4</a:t>
            </a:r>
            <a:r>
              <a:rPr b="0" i="0" lang="en-US" sz="2000" u="none" cap="none" strike="noStrike">
                <a:solidFill>
                  <a:schemeClr val="dk1"/>
                </a:solidFill>
                <a:latin typeface="Courier New"/>
                <a:ea typeface="Courier New"/>
                <a:cs typeface="Courier New"/>
                <a:sym typeface="Courier New"/>
              </a:rPr>
              <a:t>); dot++) {</a:t>
            </a:r>
            <a:endParaRPr/>
          </a:p>
          <a:p>
            <a:pPr indent="-246062" lvl="1" marL="639762"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System.out.print(".");</a:t>
            </a:r>
            <a:endParaRPr/>
          </a:p>
          <a:p>
            <a:pPr indent="-246062" lvl="1" marL="639762"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2"/>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Precedence</a:t>
            </a:r>
            <a:endParaRPr/>
          </a:p>
        </p:txBody>
      </p:sp>
      <p:sp>
        <p:nvSpPr>
          <p:cNvPr id="78" name="Google Shape;78;p12"/>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precedence</a:t>
            </a:r>
            <a:r>
              <a:rPr b="0" i="0" lang="en-US" sz="2400" u="none" cap="none" strike="noStrike">
                <a:solidFill>
                  <a:schemeClr val="dk1"/>
                </a:solidFill>
                <a:latin typeface="Tahoma"/>
                <a:ea typeface="Tahoma"/>
                <a:cs typeface="Tahoma"/>
                <a:sym typeface="Tahoma"/>
              </a:rPr>
              <a:t>: Order in which operators are evaluated.</a:t>
            </a:r>
            <a:endParaRPr b="0" i="0" sz="9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Generally operators evaluate left-to-right.</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Courier New"/>
                <a:ea typeface="Courier New"/>
                <a:cs typeface="Courier New"/>
                <a:sym typeface="Courier New"/>
              </a:rPr>
              <a:t>1 - 2 - 3</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(1 - 2) - 3</a:t>
            </a:r>
            <a:r>
              <a:rPr b="0" i="0" lang="en-US" sz="2200" u="none" cap="none" strike="noStrike">
                <a:solidFill>
                  <a:schemeClr val="dk1"/>
                </a:solidFill>
                <a:latin typeface="Tahoma"/>
                <a:ea typeface="Tahoma"/>
                <a:cs typeface="Tahoma"/>
                <a:sym typeface="Tahoma"/>
              </a:rPr>
              <a:t>  which is  </a:t>
            </a:r>
            <a:r>
              <a:rPr b="0" i="0" lang="en-US" sz="2200" u="none" cap="none" strike="noStrike">
                <a:solidFill>
                  <a:schemeClr val="dk1"/>
                </a:solidFill>
                <a:latin typeface="Courier New"/>
                <a:ea typeface="Courier New"/>
                <a:cs typeface="Courier New"/>
                <a:sym typeface="Courier New"/>
              </a:rPr>
              <a:t>-4</a:t>
            </a:r>
            <a:endParaRPr b="0" i="0" sz="2200" u="none" cap="none" strike="noStrike">
              <a:solidFill>
                <a:schemeClr val="dk1"/>
              </a:solidFill>
              <a:latin typeface="Tahoma"/>
              <a:ea typeface="Tahoma"/>
              <a:cs typeface="Tahoma"/>
              <a:sym typeface="Tahoma"/>
            </a:endParaRPr>
          </a:p>
          <a:p>
            <a:pPr indent="-106362" lvl="1" marL="639762"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46062" lvl="1" marL="639762" marR="0" rtl="0" algn="l">
              <a:lnSpc>
                <a:spcPct val="7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But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have a higher level of precedence than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a:t>
            </a:r>
            <a:br>
              <a:rPr b="0" i="0" lang="en-US" sz="2200" u="none" cap="none" strike="noStrike">
                <a:solidFill>
                  <a:schemeClr val="dk1"/>
                </a:solidFill>
                <a:latin typeface="Tahoma"/>
                <a:ea typeface="Tahoma"/>
                <a:cs typeface="Tahoma"/>
                <a:sym typeface="Tahoma"/>
              </a:rPr>
            </a:br>
            <a:br>
              <a:rPr b="0" i="0" lang="en-US" sz="900" u="none" cap="none" strike="noStrike">
                <a:solidFill>
                  <a:schemeClr val="dk1"/>
                </a:solidFill>
                <a:latin typeface="Tahoma"/>
                <a:ea typeface="Tahoma"/>
                <a:cs typeface="Tahoma"/>
                <a:sym typeface="Tahoma"/>
              </a:rPr>
            </a:br>
            <a:br>
              <a:rPr b="0" i="0" lang="en-US" sz="900" u="none" cap="none" strike="noStrike">
                <a:solidFill>
                  <a:schemeClr val="dk1"/>
                </a:solidFill>
                <a:latin typeface="Tahoma"/>
                <a:ea typeface="Tahoma"/>
                <a:cs typeface="Tahoma"/>
                <a:sym typeface="Tahoma"/>
              </a:rPr>
            </a:br>
            <a:r>
              <a:rPr b="0" i="0" lang="en-US" sz="2200" u="none" cap="none" strike="noStrike">
                <a:solidFill>
                  <a:schemeClr val="dk1"/>
                </a:solidFill>
                <a:latin typeface="Courier New"/>
                <a:ea typeface="Courier New"/>
                <a:cs typeface="Courier New"/>
                <a:sym typeface="Courier New"/>
              </a:rPr>
              <a:t>1 + </a:t>
            </a:r>
            <a:r>
              <a:rPr b="1" i="0" lang="en-US" sz="2200" u="none" cap="none" strike="noStrike">
                <a:solidFill>
                  <a:schemeClr val="dk1"/>
                </a:solidFill>
                <a:latin typeface="Courier New"/>
                <a:ea typeface="Courier New"/>
                <a:cs typeface="Courier New"/>
                <a:sym typeface="Courier New"/>
              </a:rPr>
              <a:t>3 * 4</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13</a:t>
            </a:r>
            <a:endParaRPr/>
          </a:p>
          <a:p>
            <a:pPr indent="-246062" lvl="1" marL="639762" marR="0" rtl="0" algn="l">
              <a:lnSpc>
                <a:spcPct val="7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7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70000"/>
              </a:lnSpc>
              <a:spcBef>
                <a:spcPts val="440"/>
              </a:spcBef>
              <a:spcAft>
                <a:spcPts val="0"/>
              </a:spcAft>
              <a:buClr>
                <a:schemeClr val="dk1"/>
              </a:buClr>
              <a:buSzPts val="900"/>
              <a:buFont typeface="Tahoma"/>
              <a:buNone/>
            </a:pPr>
            <a:r>
              <a:rPr b="0" i="0" lang="en-US" sz="9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6 + </a:t>
            </a:r>
            <a:r>
              <a:rPr b="1" i="0" lang="en-US" sz="2200" u="none" cap="none" strike="noStrike">
                <a:solidFill>
                  <a:schemeClr val="dk1"/>
                </a:solidFill>
                <a:latin typeface="Courier New"/>
                <a:ea typeface="Courier New"/>
                <a:cs typeface="Courier New"/>
                <a:sym typeface="Courier New"/>
              </a:rPr>
              <a:t>8 / 2</a:t>
            </a:r>
            <a:r>
              <a:rPr b="0" i="0" lang="en-US" sz="2200" u="none" cap="none" strike="noStrike">
                <a:solidFill>
                  <a:schemeClr val="dk1"/>
                </a:solidFill>
                <a:latin typeface="Courier New"/>
                <a:ea typeface="Courier New"/>
                <a:cs typeface="Courier New"/>
                <a:sym typeface="Courier New"/>
              </a:rPr>
              <a:t> * 3</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6 +   </a:t>
            </a:r>
            <a:r>
              <a:rPr b="1" i="0" lang="en-US" sz="2200" u="none" cap="none" strike="noStrike">
                <a:solidFill>
                  <a:schemeClr val="dk1"/>
                </a:solidFill>
                <a:latin typeface="Courier New"/>
                <a:ea typeface="Courier New"/>
                <a:cs typeface="Courier New"/>
                <a:sym typeface="Courier New"/>
              </a:rPr>
              <a:t>4   * 3</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6 +     12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18</a:t>
            </a:r>
            <a:endParaRPr/>
          </a:p>
          <a:p>
            <a:pPr indent="-106362" lvl="1" marL="639762" marR="0" rtl="0" algn="l">
              <a:lnSpc>
                <a:spcPct val="7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Parentheses can force a certain order of evaluation:</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Courier New"/>
                <a:ea typeface="Courier New"/>
                <a:cs typeface="Courier New"/>
                <a:sym typeface="Courier New"/>
              </a:rPr>
              <a:t>(1 + 3) * 4</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16</a:t>
            </a:r>
            <a:endParaRPr b="0" i="0" sz="2200" u="none" cap="none" strike="noStrike">
              <a:solidFill>
                <a:schemeClr val="dk1"/>
              </a:solidFill>
              <a:latin typeface="Tahoma"/>
              <a:ea typeface="Tahoma"/>
              <a:cs typeface="Tahoma"/>
              <a:sym typeface="Tahoma"/>
            </a:endParaRPr>
          </a:p>
          <a:p>
            <a:pPr indent="-246062" lvl="1" marL="639762"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Spacing does not affect order of evaluation</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Courier New"/>
                <a:ea typeface="Courier New"/>
                <a:cs typeface="Courier New"/>
                <a:sym typeface="Courier New"/>
              </a:rPr>
              <a:t>1+3 * 4-2</a:t>
            </a:r>
            <a:r>
              <a:rPr b="0" i="0" lang="en-US" sz="2200" u="none" cap="none" strike="noStrike">
                <a:solidFill>
                  <a:schemeClr val="dk1"/>
                </a:solidFill>
                <a:latin typeface="Tahoma"/>
                <a:ea typeface="Tahoma"/>
                <a:cs typeface="Tahoma"/>
                <a:sym typeface="Tahoma"/>
              </a:rPr>
              <a:t>	is </a:t>
            </a:r>
            <a:r>
              <a:rPr b="0" i="0" lang="en-US" sz="2200" u="none" cap="none" strike="noStrike">
                <a:solidFill>
                  <a:schemeClr val="dk1"/>
                </a:solidFill>
                <a:latin typeface="Courier New"/>
                <a:ea typeface="Courier New"/>
                <a:cs typeface="Courier New"/>
                <a:sym typeface="Courier New"/>
              </a:rPr>
              <a:t>11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Precedence examples</a:t>
            </a:r>
            <a:endParaRPr/>
          </a:p>
        </p:txBody>
      </p:sp>
      <p:sp>
        <p:nvSpPr>
          <p:cNvPr id="84" name="Google Shape;84;p13"/>
          <p:cNvSpPr txBox="1"/>
          <p:nvPr>
            <p:ph idx="4294967295" type="body"/>
          </p:nvPr>
        </p:nvSpPr>
        <p:spPr>
          <a:xfrm>
            <a:off x="0" y="1752600"/>
            <a:ext cx="4343400" cy="4343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lt1"/>
              </a:buClr>
              <a:buSzPts val="2500"/>
              <a:buFont typeface="Courier New"/>
              <a:buChar char="•"/>
            </a:pPr>
            <a:r>
              <a:rPr b="0" i="0" lang="en-US" sz="2500" u="none" cap="none" strike="noStrike">
                <a:solidFill>
                  <a:schemeClr val="dk1"/>
                </a:solidFill>
                <a:latin typeface="Courier New"/>
                <a:ea typeface="Courier New"/>
                <a:cs typeface="Courier New"/>
                <a:sym typeface="Courier New"/>
              </a:rPr>
              <a:t>1 * 2 + 3 * 5 % 4</a:t>
            </a:r>
            <a:endParaRPr/>
          </a:p>
          <a:p>
            <a:pPr indent="-273050" lvl="0" marL="273050" marR="0" rtl="0" algn="l">
              <a:lnSpc>
                <a:spcPct val="8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a:t>
            </a:r>
            <a:r>
              <a:rPr b="1" i="0" lang="en-US" sz="2500" u="none" cap="none" strike="noStrike">
                <a:solidFill>
                  <a:srgbClr val="800000"/>
                </a:solidFill>
                <a:latin typeface="Courier New"/>
                <a:ea typeface="Courier New"/>
                <a:cs typeface="Courier New"/>
                <a:sym typeface="Courier New"/>
              </a:rPr>
              <a:t>2</a:t>
            </a:r>
            <a:r>
              <a:rPr b="0" i="0" lang="en-US" sz="2500" u="none" cap="none" strike="noStrike">
                <a:solidFill>
                  <a:schemeClr val="dk1"/>
                </a:solidFill>
                <a:latin typeface="Courier New"/>
                <a:ea typeface="Courier New"/>
                <a:cs typeface="Courier New"/>
                <a:sym typeface="Courier New"/>
              </a:rPr>
              <a:t>   + 3 * 5 % 4</a:t>
            </a:r>
            <a:endParaRPr/>
          </a:p>
          <a:p>
            <a:pPr indent="-273050" lvl="0" marL="273050" marR="0" rtl="0" algn="l">
              <a:lnSpc>
                <a:spcPct val="8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2   +  </a:t>
            </a:r>
            <a:r>
              <a:rPr b="1" i="0" lang="en-US" sz="2500" u="none" cap="none" strike="noStrike">
                <a:solidFill>
                  <a:srgbClr val="800000"/>
                </a:solidFill>
                <a:latin typeface="Courier New"/>
                <a:ea typeface="Courier New"/>
                <a:cs typeface="Courier New"/>
                <a:sym typeface="Courier New"/>
              </a:rPr>
              <a:t>15</a:t>
            </a:r>
            <a:r>
              <a:rPr b="0" i="0" lang="en-US" sz="2500" u="none" cap="none" strike="noStrike">
                <a:solidFill>
                  <a:schemeClr val="dk1"/>
                </a:solidFill>
                <a:latin typeface="Courier New"/>
                <a:ea typeface="Courier New"/>
                <a:cs typeface="Courier New"/>
                <a:sym typeface="Courier New"/>
              </a:rPr>
              <a:t>   % 4</a:t>
            </a:r>
            <a:endParaRPr/>
          </a:p>
          <a:p>
            <a:pPr indent="-273050" lvl="0" marL="273050" marR="0" rtl="0" algn="l">
              <a:lnSpc>
                <a:spcPct val="8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\___/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2   +      </a:t>
            </a:r>
            <a:r>
              <a:rPr b="1" i="0" lang="en-US" sz="2500" u="none" cap="none" strike="noStrike">
                <a:solidFill>
                  <a:srgbClr val="800000"/>
                </a:solidFill>
                <a:latin typeface="Courier New"/>
                <a:ea typeface="Courier New"/>
                <a:cs typeface="Courier New"/>
                <a:sym typeface="Courier New"/>
              </a:rPr>
              <a:t>3</a:t>
            </a:r>
            <a:endParaRPr/>
          </a:p>
          <a:p>
            <a:pPr indent="-273050" lvl="0" marL="273050" marR="0" rtl="0" algn="l">
              <a:lnSpc>
                <a:spcPct val="80000"/>
              </a:lnSpc>
              <a:spcBef>
                <a:spcPts val="500"/>
              </a:spcBef>
              <a:spcAft>
                <a:spcPts val="0"/>
              </a:spcAft>
              <a:buClr>
                <a:schemeClr val="lt1"/>
              </a:buClr>
              <a:buSzPts val="2500"/>
              <a:buFont typeface="Courier New"/>
              <a:buChar char="•"/>
            </a:pPr>
            <a:r>
              <a:rPr b="0" i="0" lang="en-US" sz="2500" u="none" cap="none" strike="noStrike">
                <a:solidFill>
                  <a:srgbClr val="808080"/>
                </a:solidFill>
                <a:latin typeface="Courier New"/>
                <a:ea typeface="Courier New"/>
                <a:cs typeface="Courier New"/>
                <a:sym typeface="Courier New"/>
              </a:rPr>
              <a:t>   \________/</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rgbClr val="808080"/>
                </a:solidFill>
                <a:latin typeface="Courier New"/>
                <a:ea typeface="Courier New"/>
                <a:cs typeface="Courier New"/>
                <a:sym typeface="Courier New"/>
              </a:rPr>
              <a:t>       | </a:t>
            </a:r>
            <a:br>
              <a:rPr b="0" i="0" lang="en-US" sz="2500" u="none" cap="none" strike="noStrike">
                <a:solidFill>
                  <a:srgbClr val="808080"/>
                </a:solidFill>
                <a:latin typeface="Courier New"/>
                <a:ea typeface="Courier New"/>
                <a:cs typeface="Courier New"/>
                <a:sym typeface="Courier New"/>
              </a:rPr>
            </a:br>
            <a:r>
              <a:rPr b="0" i="0" lang="en-US" sz="2500" u="none" cap="none" strike="noStrike">
                <a:solidFill>
                  <a:schemeClr val="dk1"/>
                </a:solidFill>
                <a:latin typeface="Courier New"/>
                <a:ea typeface="Courier New"/>
                <a:cs typeface="Courier New"/>
                <a:sym typeface="Courier New"/>
              </a:rPr>
              <a:t>       </a:t>
            </a:r>
            <a:r>
              <a:rPr b="1" i="0" lang="en-US" sz="2500" u="none" cap="none" strike="noStrike">
                <a:solidFill>
                  <a:srgbClr val="800000"/>
                </a:solidFill>
                <a:latin typeface="Courier New"/>
                <a:ea typeface="Courier New"/>
                <a:cs typeface="Courier New"/>
                <a:sym typeface="Courier New"/>
              </a:rPr>
              <a:t>5</a:t>
            </a:r>
            <a:endParaRPr/>
          </a:p>
        </p:txBody>
      </p:sp>
      <p:sp>
        <p:nvSpPr>
          <p:cNvPr id="85" name="Google Shape;85;p13"/>
          <p:cNvSpPr txBox="1"/>
          <p:nvPr/>
        </p:nvSpPr>
        <p:spPr>
          <a:xfrm>
            <a:off x="4800600" y="1752600"/>
            <a:ext cx="4343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1440"/>
              <a:buFont typeface="Noto Sans Symbols"/>
              <a:buChar char="■"/>
            </a:pPr>
            <a:r>
              <a:rPr b="0" i="0" lang="en-US" sz="2400" u="none">
                <a:solidFill>
                  <a:schemeClr val="dk1"/>
                </a:solidFill>
                <a:latin typeface="Courier New"/>
                <a:ea typeface="Courier New"/>
                <a:cs typeface="Courier New"/>
                <a:sym typeface="Courier New"/>
              </a:rPr>
              <a:t>1 + 8 % 3 * 2 - 9</a:t>
            </a:r>
            <a:endParaRPr/>
          </a:p>
          <a:p>
            <a:pPr indent="-342900" lvl="0" marL="342900" marR="0" rtl="0" algn="l">
              <a:lnSpc>
                <a:spcPct val="80000"/>
              </a:lnSpc>
              <a:spcBef>
                <a:spcPts val="480"/>
              </a:spcBef>
              <a:spcAft>
                <a:spcPts val="0"/>
              </a:spcAft>
              <a:buClr>
                <a:schemeClr val="lt1"/>
              </a:buClr>
              <a:buSzPts val="1440"/>
              <a:buFont typeface="Noto Sans Symbols"/>
              <a:buChar char="■"/>
            </a:pPr>
            <a:r>
              <a:rPr b="0" i="0" lang="en-US" sz="2400" u="none">
                <a:solidFill>
                  <a:srgbClr val="808080"/>
                </a:solidFill>
                <a:latin typeface="Courier New"/>
                <a:ea typeface="Courier New"/>
                <a:cs typeface="Courier New"/>
                <a:sym typeface="Courier New"/>
              </a:rPr>
              <a:t>     \_/</a:t>
            </a:r>
            <a:br>
              <a:rPr b="0" i="0" lang="en-US" sz="2400" u="none">
                <a:solidFill>
                  <a:srgbClr val="808080"/>
                </a:solidFill>
                <a:latin typeface="Courier New"/>
                <a:ea typeface="Courier New"/>
                <a:cs typeface="Courier New"/>
                <a:sym typeface="Courier New"/>
              </a:rPr>
            </a:br>
            <a:r>
              <a:rPr b="0" i="0" lang="en-US" sz="2400" u="none">
                <a:solidFill>
                  <a:srgbClr val="808080"/>
                </a:solidFill>
                <a:latin typeface="Courier New"/>
                <a:ea typeface="Courier New"/>
                <a:cs typeface="Courier New"/>
                <a:sym typeface="Courier New"/>
              </a:rPr>
              <a:t>      |</a:t>
            </a:r>
            <a:br>
              <a:rPr b="0" i="0" lang="en-US" sz="2400" u="none">
                <a:solidFill>
                  <a:srgbClr val="808080"/>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1 +   </a:t>
            </a:r>
            <a:r>
              <a:rPr b="1" i="0" lang="en-US" sz="2400" u="none">
                <a:solidFill>
                  <a:srgbClr val="800000"/>
                </a:solidFill>
                <a:latin typeface="Courier New"/>
                <a:ea typeface="Courier New"/>
                <a:cs typeface="Courier New"/>
                <a:sym typeface="Courier New"/>
              </a:rPr>
              <a:t>2</a:t>
            </a:r>
            <a:r>
              <a:rPr b="0" i="0" lang="en-US" sz="2400" u="none">
                <a:solidFill>
                  <a:schemeClr val="dk1"/>
                </a:solidFill>
                <a:latin typeface="Courier New"/>
                <a:ea typeface="Courier New"/>
                <a:cs typeface="Courier New"/>
                <a:sym typeface="Courier New"/>
              </a:rPr>
              <a:t>   * 2 - 9</a:t>
            </a:r>
            <a:endParaRPr/>
          </a:p>
          <a:p>
            <a:pPr indent="-342900" lvl="0" marL="342900" marR="0" rtl="0" algn="l">
              <a:lnSpc>
                <a:spcPct val="80000"/>
              </a:lnSpc>
              <a:spcBef>
                <a:spcPts val="480"/>
              </a:spcBef>
              <a:spcAft>
                <a:spcPts val="0"/>
              </a:spcAft>
              <a:buClr>
                <a:schemeClr val="lt1"/>
              </a:buClr>
              <a:buSzPts val="1440"/>
              <a:buFont typeface="Noto Sans Symbols"/>
              <a:buChar char="■"/>
            </a:pPr>
            <a:r>
              <a:rPr b="0" i="0" lang="en-US" sz="2400" u="none">
                <a:solidFill>
                  <a:srgbClr val="808080"/>
                </a:solidFill>
                <a:latin typeface="Courier New"/>
                <a:ea typeface="Courier New"/>
                <a:cs typeface="Courier New"/>
                <a:sym typeface="Courier New"/>
              </a:rPr>
              <a:t>       \___/</a:t>
            </a:r>
            <a:br>
              <a:rPr b="0" i="0" lang="en-US" sz="2400" u="none">
                <a:solidFill>
                  <a:srgbClr val="808080"/>
                </a:solidFill>
                <a:latin typeface="Courier New"/>
                <a:ea typeface="Courier New"/>
                <a:cs typeface="Courier New"/>
                <a:sym typeface="Courier New"/>
              </a:rPr>
            </a:br>
            <a:r>
              <a:rPr b="0" i="0" lang="en-US" sz="2400" u="none">
                <a:solidFill>
                  <a:srgbClr val="808080"/>
                </a:solidFill>
                <a:latin typeface="Courier New"/>
                <a:ea typeface="Courier New"/>
                <a:cs typeface="Courier New"/>
                <a:sym typeface="Courier New"/>
              </a:rPr>
              <a:t>         |</a:t>
            </a:r>
            <a:br>
              <a:rPr b="0" i="0" lang="en-US" sz="2400" u="none">
                <a:solidFill>
                  <a:srgbClr val="808080"/>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1 +     </a:t>
            </a:r>
            <a:r>
              <a:rPr b="1" i="0" lang="en-US" sz="2400" u="none">
                <a:solidFill>
                  <a:srgbClr val="800000"/>
                </a:solidFill>
                <a:latin typeface="Courier New"/>
                <a:ea typeface="Courier New"/>
                <a:cs typeface="Courier New"/>
                <a:sym typeface="Courier New"/>
              </a:rPr>
              <a:t> 4</a:t>
            </a:r>
            <a:r>
              <a:rPr b="0" i="0" lang="en-US" sz="2400" u="none">
                <a:solidFill>
                  <a:schemeClr val="dk1"/>
                </a:solidFill>
                <a:latin typeface="Courier New"/>
                <a:ea typeface="Courier New"/>
                <a:cs typeface="Courier New"/>
                <a:sym typeface="Courier New"/>
              </a:rPr>
              <a:t>    - 9</a:t>
            </a:r>
            <a:endParaRPr/>
          </a:p>
          <a:p>
            <a:pPr indent="-342900" lvl="0" marL="342900" marR="0" rtl="0" algn="l">
              <a:lnSpc>
                <a:spcPct val="80000"/>
              </a:lnSpc>
              <a:spcBef>
                <a:spcPts val="480"/>
              </a:spcBef>
              <a:spcAft>
                <a:spcPts val="0"/>
              </a:spcAft>
              <a:buClr>
                <a:schemeClr val="lt1"/>
              </a:buClr>
              <a:buSzPts val="1440"/>
              <a:buFont typeface="Noto Sans Symbols"/>
              <a:buChar char="■"/>
            </a:pPr>
            <a:r>
              <a:rPr b="0" i="0" lang="en-US" sz="2400" u="none">
                <a:solidFill>
                  <a:srgbClr val="808080"/>
                </a:solidFill>
                <a:latin typeface="Courier New"/>
                <a:ea typeface="Courier New"/>
                <a:cs typeface="Courier New"/>
                <a:sym typeface="Courier New"/>
              </a:rPr>
              <a:t> \______/</a:t>
            </a:r>
            <a:br>
              <a:rPr b="0" i="0" lang="en-US" sz="2400" u="none">
                <a:solidFill>
                  <a:srgbClr val="808080"/>
                </a:solidFill>
                <a:latin typeface="Courier New"/>
                <a:ea typeface="Courier New"/>
                <a:cs typeface="Courier New"/>
                <a:sym typeface="Courier New"/>
              </a:rPr>
            </a:br>
            <a:r>
              <a:rPr b="0" i="0" lang="en-US" sz="2400" u="none">
                <a:solidFill>
                  <a:srgbClr val="808080"/>
                </a:solidFill>
                <a:latin typeface="Courier New"/>
                <a:ea typeface="Courier New"/>
                <a:cs typeface="Courier New"/>
                <a:sym typeface="Courier New"/>
              </a:rPr>
              <a:t>    |</a:t>
            </a:r>
            <a:br>
              <a:rPr b="0" i="0" lang="en-US" sz="2400" u="none">
                <a:solidFill>
                  <a:srgbClr val="808080"/>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a:t>
            </a:r>
            <a:r>
              <a:rPr b="1" i="0" lang="en-US" sz="2400" u="none">
                <a:solidFill>
                  <a:srgbClr val="800000"/>
                </a:solidFill>
                <a:latin typeface="Courier New"/>
                <a:ea typeface="Courier New"/>
                <a:cs typeface="Courier New"/>
                <a:sym typeface="Courier New"/>
              </a:rPr>
              <a:t>5</a:t>
            </a:r>
            <a:r>
              <a:rPr b="0" i="0" lang="en-US" sz="2400" u="none">
                <a:solidFill>
                  <a:schemeClr val="dk1"/>
                </a:solidFill>
                <a:latin typeface="Courier New"/>
                <a:ea typeface="Courier New"/>
                <a:cs typeface="Courier New"/>
                <a:sym typeface="Courier New"/>
              </a:rPr>
              <a:t>         - 9</a:t>
            </a:r>
            <a:endParaRPr/>
          </a:p>
          <a:p>
            <a:pPr indent="-342900" lvl="0" marL="342900" marR="0" rtl="0" algn="l">
              <a:lnSpc>
                <a:spcPct val="80000"/>
              </a:lnSpc>
              <a:spcBef>
                <a:spcPts val="480"/>
              </a:spcBef>
              <a:spcAft>
                <a:spcPts val="0"/>
              </a:spcAft>
              <a:buClr>
                <a:schemeClr val="lt1"/>
              </a:buClr>
              <a:buSzPts val="1440"/>
              <a:buFont typeface="Noto Sans Symbols"/>
              <a:buChar char="■"/>
            </a:pPr>
            <a:r>
              <a:rPr b="0" i="0" lang="en-US" sz="2400" u="none">
                <a:solidFill>
                  <a:srgbClr val="808080"/>
                </a:solidFill>
                <a:latin typeface="Courier New"/>
                <a:ea typeface="Courier New"/>
                <a:cs typeface="Courier New"/>
                <a:sym typeface="Courier New"/>
              </a:rPr>
              <a:t>     \_________/</a:t>
            </a:r>
            <a:br>
              <a:rPr b="0" i="0" lang="en-US" sz="2400" u="none">
                <a:solidFill>
                  <a:srgbClr val="808080"/>
                </a:solidFill>
                <a:latin typeface="Courier New"/>
                <a:ea typeface="Courier New"/>
                <a:cs typeface="Courier New"/>
                <a:sym typeface="Courier New"/>
              </a:rPr>
            </a:br>
            <a:r>
              <a:rPr b="0" i="0" lang="en-US" sz="2400" u="none">
                <a:solidFill>
                  <a:srgbClr val="808080"/>
                </a:solidFill>
                <a:latin typeface="Courier New"/>
                <a:ea typeface="Courier New"/>
                <a:cs typeface="Courier New"/>
                <a:sym typeface="Courier New"/>
              </a:rPr>
              <a:t>          | </a:t>
            </a:r>
            <a:br>
              <a:rPr b="0" i="0" lang="en-US" sz="2400" u="none">
                <a:solidFill>
                  <a:srgbClr val="808080"/>
                </a:solidFill>
                <a:latin typeface="Courier New"/>
                <a:ea typeface="Courier New"/>
                <a:cs typeface="Courier New"/>
                <a:sym typeface="Courier New"/>
              </a:rPr>
            </a:br>
            <a:r>
              <a:rPr b="0" i="0" lang="en-US" sz="2400" u="none">
                <a:solidFill>
                  <a:schemeClr val="dk1"/>
                </a:solidFill>
                <a:latin typeface="Courier New"/>
                <a:ea typeface="Courier New"/>
                <a:cs typeface="Courier New"/>
                <a:sym typeface="Courier New"/>
              </a:rPr>
              <a:t>          </a:t>
            </a:r>
            <a:r>
              <a:rPr b="1" i="0" lang="en-US" sz="2400" u="none">
                <a:solidFill>
                  <a:srgbClr val="800000"/>
                </a:solidFill>
                <a:latin typeface="Courier New"/>
                <a:ea typeface="Courier New"/>
                <a:cs typeface="Courier New"/>
                <a:sym typeface="Courier New"/>
              </a:rPr>
              <a:t>-4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