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Tahom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2B2849-67E6-4C21-BE53-FE943A5A847C}">
  <a:tblStyle styleId="{6F2B2849-67E6-4C21-BE53-FE943A5A84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Tahom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3" name="Google Shape;15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2 and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9 and 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3" name="Google Shape;16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3" name="Google Shape;19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8" name="Google Shape;24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1" name="Google Shape;31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7" name="Google Shape;31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4" name="Google Shape;32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1" name="Google Shape;33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Google Shape;34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It's also useful to write a program that prompts for multiple values, both on the same line or each on its own line.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7" name="Google Shape;38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It's also useful to write a program that prompts for multiple values, both on the same line or each on its own line.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have already called System.out.println and passed parameters to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139065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066800"/>
          </a:xfrm>
          <a:prstGeom prst="roundRect">
            <a:avLst>
              <a:gd fmla="val 24" name="adj"/>
            </a:avLst>
          </a:prstGeom>
          <a:gradFill>
            <a:gsLst>
              <a:gs pos="0">
                <a:srgbClr val="244E72"/>
              </a:gs>
              <a:gs pos="100000">
                <a:srgbClr val="5A9FD4"/>
              </a:gs>
            </a:gsLst>
            <a:lin ang="4500000" scaled="0"/>
          </a:gra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  <a:defRPr b="0" i="0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Building Java Programs</a:t>
            </a:r>
            <a:b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3</a:t>
            </a:r>
            <a:endParaRPr/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 and Objects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Copyright (c) Pearson 2013.</a:t>
            </a:r>
            <a:b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rights reserved.</a:t>
            </a:r>
            <a:endParaRPr/>
          </a:p>
          <a:p>
            <a:pPr indent="-155575" lvl="0" marL="231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How parameters are passed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method is called: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is stored into the parameter variable.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method's code executes using that value.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chant(3);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chant(7);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chant(int times)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times; i++)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System.out.println("Just a salad...");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2651125" y="3328987"/>
            <a:ext cx="3200400" cy="1066800"/>
            <a:chOff x="2064" y="2112"/>
            <a:chExt cx="2106" cy="624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2064" y="2112"/>
              <a:ext cx="16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4" name="Google Shape;104;p14"/>
            <p:cNvSpPr txBox="1"/>
            <p:nvPr/>
          </p:nvSpPr>
          <p:spPr>
            <a:xfrm>
              <a:off x="3786" y="2352"/>
              <a:ext cx="38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2651125" y="3657600"/>
            <a:ext cx="3209925" cy="738187"/>
            <a:chOff x="2064" y="2304"/>
            <a:chExt cx="2112" cy="432"/>
          </a:xfrm>
        </p:grpSpPr>
        <p:sp>
          <p:nvSpPr>
            <p:cNvPr id="106" name="Google Shape;106;p14"/>
            <p:cNvSpPr txBox="1"/>
            <p:nvPr/>
          </p:nvSpPr>
          <p:spPr>
            <a:xfrm>
              <a:off x="3792" y="2352"/>
              <a:ext cx="38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2064" y="2304"/>
              <a:ext cx="16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Common errors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method accepts a parameter, it is illegal to call it without passing any value for that parameter.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chant();      </a:t>
            </a:r>
            <a:r>
              <a:rPr b="1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// ERROR: parameter value required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passed to a method must be of the correct type.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chant(3.7);   </a:t>
            </a:r>
            <a:r>
              <a:rPr b="1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// ERROR: must be of type int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rgbClr val="A5002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Exercise: Change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use a parameterized method for drawing lines of stars.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Stars solution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several lines of stars.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Uses a parameterized method to remove redundancy.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Stars2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line(13);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line(7);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line(35);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the given number of stars plus a line break.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line(int count)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Multiple parameters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method can accept multiple parameters. (separate by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calling it, you must pass values for each parameter.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Declaration: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Multiple params example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printNumber(4, 9);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printNumber(17, 6);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printNumber(8, 0);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printNumber(0, 8);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printNumber(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444444444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171717171717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draw boxes with parameters.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Stars solution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several lines and boxes made of stars.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Third version with multiple parameterized methods.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Stars3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line(13);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line(7);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line(35);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box(10, 3);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box(5, 4);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box(20, 7);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the given number of stars plus a line break.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line(int count)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count;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Stars solution, cont'd.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a box of stars of the given size.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box(int width, int height)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line(width);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line = 1; line &lt;=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- 2; line++)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 (int space = 1; space &lt;=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- 2; space++)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System.out.print(" 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System.out.println("*");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line(width);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Value semantics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semantics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When primitive variables (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are passed as parameters, their values are copied.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Modifying the parameter will not affect the variable passed in.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strange(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x + 1;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System.out.println("1. x =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x = 23;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strange(x);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System.out.println("2. x = "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7162800" y="5033962"/>
            <a:ext cx="1590675" cy="1138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 x = 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 x = 23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"Parameter Mystery" problem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ParameterMystery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x = 9;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y = 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z = 5;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mystery(z, y, x);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mystery(y, x, z);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mystery(int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" and " +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486400" y="4572000"/>
            <a:ext cx="2590800" cy="609600"/>
            <a:chOff x="3024" y="2448"/>
            <a:chExt cx="1632" cy="384"/>
          </a:xfrm>
        </p:grpSpPr>
        <p:sp>
          <p:nvSpPr>
            <p:cNvPr id="158" name="Google Shape;158;p22"/>
            <p:cNvSpPr/>
            <p:nvPr/>
          </p:nvSpPr>
          <p:spPr>
            <a:xfrm>
              <a:off x="3024" y="2448"/>
              <a:ext cx="384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648" y="2448"/>
              <a:ext cx="384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4272" y="2448"/>
              <a:ext cx="384" cy="38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sequence of text characters.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expression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"Marla Singer";</a:t>
            </a:r>
            <a:b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3;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5;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point = "(" + x + ", " + y + ")";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recipes</a:t>
            </a:r>
            <a:endParaRPr/>
          </a:p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Recipe for baking </a:t>
            </a:r>
            <a:r>
              <a:rPr b="1" i="0" lang="en-US" sz="24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cookies: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Mix the following ingredients in a bowl: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flour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 butter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 sugar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eggs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pounds chocolate chips 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on sheet and Bake for about </a:t>
            </a:r>
            <a:r>
              <a:rPr b="0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minutes.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Recipe for baking </a:t>
            </a:r>
            <a:r>
              <a:rPr b="1" i="0" lang="en-US" sz="24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cookies: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Mix the following ingredients in a bowl: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flour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butter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sugar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eggs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pounds chocolate chips 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on sheet and Bake for about </a:t>
            </a:r>
            <a:r>
              <a:rPr b="0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minutes.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 as parameters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class StringParameters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static void main(String[] args)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sayHello("Marty");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String teacher = "Bictolia";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sayHello(teacher);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public static void sayHello(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System.out.println("Welcome, " + name);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Welcome, Marty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Welcome, Bictolia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Modify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 to use string parameters. Use a method named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prints a string many times.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Stars solution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Prints several lines and boxes made of stars.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Fourth version with String parameters.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1" i="0" sz="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Stars4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line(13);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line(7);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line(35);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box(10, 3);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box(5, 4);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box(20, 7);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the given number of stars plus a line break.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line(int count)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repeat("*", count);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Stars solution, cont'd.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a box of stars of the given size.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box(int width, int height)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line(width);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line = 1; line &lt;= height - 2; line++)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repeat(" ", width - 2);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System.out.println("*");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line(width);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// Prints the given String the given number of times.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repeat(String s, int times)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times; i++) {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System.out.print(s);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/>
          </a:p>
          <a:p>
            <a:pPr indent="-231775" lvl="0" marL="231775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values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Java's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class</a:t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4572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3082925"/>
                <a:gridCol w="3560750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absolute value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Math.ceil(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rounds up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rounds down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Math.log10(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logarithm, base 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Math.max(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value1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value2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larger of two values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Math.min(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value1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value2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smaller of two values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base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to the 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power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Math.random()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random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between 0 and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Math.round(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nearest whole number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square root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Math.sin(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Math.cos(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Math.tan(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sine/cosine/tangent of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an angle in radians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Math.toDegrees(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Math.toRadians(</a:t>
                      </a:r>
                      <a:r>
                        <a:rPr b="0" i="1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convert degrees to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radians and back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8"/>
          <p:cNvGraphicFramePr/>
          <p:nvPr/>
        </p:nvGraphicFramePr>
        <p:xfrm>
          <a:off x="6172200" y="5243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1219200"/>
                <a:gridCol w="1552575"/>
              </a:tblGrid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Constant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2.7182818...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ahoma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3.1415926...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Calling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methods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Math.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squareRoot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Math.sqrt(121.0)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System.out.println(squareRoot);  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11.0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absoluteValue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Math.abs(-50)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System.out.println(absoluteValue);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50</a:t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Math.min(3, 7)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+ 2);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5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 do not print to the console.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method produces ("returns") a numeric result.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results are used as expressions (printed, stored, etc.).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To send out a value as the result of a method.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opposite of a parameter: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 send information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the caller to the method.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values send information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a method to its caller.</a:t>
            </a:r>
            <a:endParaRPr/>
          </a:p>
          <a:p>
            <a:pPr indent="-173037" lvl="3" marL="120332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call to the method can be used as part of an expression.</a:t>
            </a:r>
            <a:endParaRPr/>
          </a:p>
        </p:txBody>
      </p:sp>
      <p:grpSp>
        <p:nvGrpSpPr>
          <p:cNvPr id="210" name="Google Shape;210;p30"/>
          <p:cNvGrpSpPr/>
          <p:nvPr/>
        </p:nvGrpSpPr>
        <p:grpSpPr>
          <a:xfrm>
            <a:off x="2133600" y="3581400"/>
            <a:ext cx="4927600" cy="2438400"/>
            <a:chOff x="1360" y="1968"/>
            <a:chExt cx="3104" cy="1536"/>
          </a:xfrm>
        </p:grpSpPr>
        <p:sp>
          <p:nvSpPr>
            <p:cNvPr id="211" name="Google Shape;211;p30"/>
            <p:cNvSpPr txBox="1"/>
            <p:nvPr/>
          </p:nvSpPr>
          <p:spPr>
            <a:xfrm>
              <a:off x="1360" y="2520"/>
              <a:ext cx="512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</p:txBody>
        </p:sp>
        <p:cxnSp>
          <p:nvCxnSpPr>
            <p:cNvPr id="212" name="Google Shape;212;p30"/>
            <p:cNvCxnSpPr/>
            <p:nvPr/>
          </p:nvCxnSpPr>
          <p:spPr>
            <a:xfrm flipH="1" rot="10800000">
              <a:off x="1885" y="2018"/>
              <a:ext cx="912" cy="62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3" name="Google Shape;213;p30"/>
            <p:cNvSpPr txBox="1"/>
            <p:nvPr/>
          </p:nvSpPr>
          <p:spPr>
            <a:xfrm>
              <a:off x="2800" y="1968"/>
              <a:ext cx="1376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Math.abs(-42)</a:t>
              </a:r>
              <a:endParaRPr/>
            </a:p>
          </p:txBody>
        </p:sp>
        <p:sp>
          <p:nvSpPr>
            <p:cNvPr id="214" name="Google Shape;214;p30"/>
            <p:cNvSpPr txBox="1"/>
            <p:nvPr/>
          </p:nvSpPr>
          <p:spPr>
            <a:xfrm>
              <a:off x="2051" y="2008"/>
              <a:ext cx="41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-42</a:t>
              </a:r>
              <a:endParaRPr/>
            </a:p>
          </p:txBody>
        </p:sp>
        <p:cxnSp>
          <p:nvCxnSpPr>
            <p:cNvPr id="215" name="Google Shape;215;p30"/>
            <p:cNvCxnSpPr/>
            <p:nvPr/>
          </p:nvCxnSpPr>
          <p:spPr>
            <a:xfrm>
              <a:off x="1868" y="2771"/>
              <a:ext cx="929" cy="44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6" name="Google Shape;216;p30"/>
            <p:cNvSpPr txBox="1"/>
            <p:nvPr/>
          </p:nvSpPr>
          <p:spPr>
            <a:xfrm>
              <a:off x="2800" y="3248"/>
              <a:ext cx="1664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Math.round(2.71)</a:t>
              </a:r>
              <a:endParaRPr/>
            </a:p>
          </p:txBody>
        </p:sp>
        <p:cxnSp>
          <p:nvCxnSpPr>
            <p:cNvPr id="217" name="Google Shape;217;p30"/>
            <p:cNvCxnSpPr/>
            <p:nvPr/>
          </p:nvCxnSpPr>
          <p:spPr>
            <a:xfrm rot="10800000">
              <a:off x="1837" y="2832"/>
              <a:ext cx="960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8" name="Google Shape;218;p30"/>
            <p:cNvSpPr txBox="1"/>
            <p:nvPr/>
          </p:nvSpPr>
          <p:spPr>
            <a:xfrm>
              <a:off x="2326" y="2786"/>
              <a:ext cx="50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2.71</a:t>
              </a:r>
              <a:endParaRPr/>
            </a:p>
          </p:txBody>
        </p:sp>
        <p:cxnSp>
          <p:nvCxnSpPr>
            <p:cNvPr id="219" name="Google Shape;219;p30"/>
            <p:cNvCxnSpPr/>
            <p:nvPr/>
          </p:nvCxnSpPr>
          <p:spPr>
            <a:xfrm flipH="1">
              <a:off x="1981" y="2210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0" name="Google Shape;220;p30"/>
            <p:cNvSpPr txBox="1"/>
            <p:nvPr/>
          </p:nvSpPr>
          <p:spPr>
            <a:xfrm>
              <a:off x="2400" y="2344"/>
              <a:ext cx="3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00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42</a:t>
              </a:r>
              <a:endParaRPr/>
            </a:p>
          </p:txBody>
        </p:sp>
        <p:sp>
          <p:nvSpPr>
            <p:cNvPr id="221" name="Google Shape;221;p30"/>
            <p:cNvSpPr txBox="1"/>
            <p:nvPr/>
          </p:nvSpPr>
          <p:spPr>
            <a:xfrm>
              <a:off x="2160" y="3112"/>
              <a:ext cx="21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rgbClr val="00339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questions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the following expressions:</a:t>
            </a:r>
            <a:endParaRPr/>
          </a:p>
          <a:p>
            <a:pPr indent="-22225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Math.abs(-1.23)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Math.pow(3, 2)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Math.pow(10, -2)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Math.sqrt(121.0) - Math.sqrt(256.0)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Math.round(Math.PI) + Math.round(Math.E)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Math.ceil(6.022) + Math.floor(15.9994)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Math.abs(Math.min(-3, -5))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Math.max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Math.min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used to bound numbers.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variable named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statement would replace negative ages with 0?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statement would cap the maximum age to 40?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Quirks of real numbers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methods 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other non-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types.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int x = Math.pow(10, 3);  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incompat. types</a:t>
            </a:r>
            <a:endParaRPr/>
          </a:p>
          <a:p>
            <a:pPr indent="-152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values print poorly (too many digits).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1.0 / 3.0;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System.out.println(result);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0.3333333333333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computer represents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in an imprecise way.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System.out.println(0.1 + 0.2);</a:t>
            </a:r>
            <a:endParaRPr/>
          </a:p>
          <a:p>
            <a:pPr indent="-279400" lvl="1" marL="625475" marR="0" rtl="0" algn="l">
              <a:lnSpc>
                <a:spcPct val="11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of 0.3, the output is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0.30000000000000004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Type casting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 cast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conversion from one type to another.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promote an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into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get exact division from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truncate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a real number to an integer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Syntax: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expression</a:t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Examples: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result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19 / 5;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3.8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result2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result;   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x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Math.pow(10, 3);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1000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Parameterized recipe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Recipe for baking </a:t>
            </a:r>
            <a:r>
              <a:rPr b="1" i="0" lang="en-US" sz="24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r>
              <a:rPr b="0" i="0" lang="en-US" sz="24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 cookies: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808080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Mix the following ingredients in a bowl: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 cups flour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 cup sugar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 eggs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8080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8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Recipe for baking </a:t>
            </a:r>
            <a:r>
              <a:rPr b="1" i="0" lang="en-US" sz="24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cookies: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Mix the following ingredients in a bowl: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N/5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cups flour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N/20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butter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N/20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cups sugar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N/10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eggs</a:t>
            </a:r>
            <a:endParaRPr/>
          </a:p>
          <a:p>
            <a:pPr indent="-174625" lvl="2" marL="914400" marR="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Tahoma"/>
              <a:buChar char="•"/>
            </a:pPr>
            <a:r>
              <a:rPr b="1" i="0" lang="en-US" sz="2000" u="none" cap="none" strike="noStrike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2N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bags chocolate chips ...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on sheet and Bake for about 10 minutes.</a:t>
            </a:r>
            <a:endParaRPr/>
          </a:p>
          <a:p>
            <a:pPr indent="-1397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value that distinguishes similar tasks.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More about type casting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 casting has high precedence and only casts the item immediately next to it.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+ 1 / 2;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y = 1 +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 / 2;    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1.5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use parentheses to force evaluation order.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(double)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+ b + c) / 3;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conversion 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be achieved in other ways.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1.0 * (a + b + c) / 3;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Returning a value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...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expression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the slope of the line between the given points.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slope(int x1, int y1, int x2, int y2)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dy = y2 - y1;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dx = x2 - x1;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dy / dx;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slope(1, 3, 5, 11)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returns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2.0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Return examples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Converts degrees Fahrenheit to Celsius.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fToC(double degreesF)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degreesC = 5.0 / 9.0 * (degreesF - 32);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degreesC;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Computes triangle hypotenuse length given its side lengths.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hypotenuse(int a, int b)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c = Math.sqrt(a * a + b * b);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c;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shorten the examples by returning an expression: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fToC(double degreesF)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5.0 / 9.0 * (degreesF - 32);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Common error: Not storing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students incorrectly think that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statement sends a variable's name back to the calling method.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slope(0, 0, 6, 3);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System.out.println("The slope is " + </a:t>
            </a:r>
            <a:r>
              <a:rPr b="1" i="0" lang="en-US" sz="18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ERROR: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                              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result not defined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slope(int x1, int x2, int y1, int y2)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dy = y2 - y1;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dx = x2 - x1;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result = dy / dx;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Fixing the common error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Instead, returning sends the variable's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back.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returned value must be stored into a variable or used in an expression to be useful to the caller.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double s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slope(0, 0, 6, 3);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System.out.println("The slope is " + </a:t>
            </a: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double slope(int x1, int x2, int y1, int y2)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dy = y2 - y1;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dx = x2 - x1;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result = dy / dx;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result;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 and Classes; Strings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Classes and objects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program entity that represents either: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1.	A program / module,  or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2.	A type of objects.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ahom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class is a blueprint or template for constructing objects.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(type) is a template for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creating many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DrawingPanel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objects (windows).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has 1000s of classes.  Later (Ch.8) we will write our own.</a:t>
            </a:r>
            <a:endParaRPr/>
          </a:p>
          <a:p>
            <a:pPr indent="-9525" lvl="2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entity that combines data and behavior.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programming (OOP)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Programs that perform their behavior as interactions between objects.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Objects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 entity that contains data and behavior.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variables inside the object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behavior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	methods inside the object</a:t>
            </a:r>
            <a:endParaRPr/>
          </a:p>
          <a:p>
            <a:pPr indent="-117475" lvl="2" marL="914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interact with the methods;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data is hidden in the object.</a:t>
            </a:r>
            <a:endParaRPr/>
          </a:p>
          <a:p>
            <a:pPr indent="-174625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4150" lvl="1" marL="6254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4150" lvl="1" marL="6254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Constructing (creating) an object: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Calling an object's method: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133600"/>
            <a:ext cx="2819400" cy="17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Blueprint analogy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1600200" y="1358900"/>
            <a:ext cx="4876800" cy="2190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iPod blueprint/factory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state:</a:t>
            </a:r>
            <a:b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current song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volume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battery life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behavior:</a:t>
            </a:r>
            <a:br>
              <a:rPr b="1" i="0" lang="en-US" sz="14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on/off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change station/song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change volume</a:t>
            </a:r>
            <a:b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choose random song</a:t>
            </a:r>
            <a:endParaRPr/>
          </a:p>
        </p:txBody>
      </p:sp>
      <p:grpSp>
        <p:nvGrpSpPr>
          <p:cNvPr id="295" name="Google Shape;295;p42"/>
          <p:cNvGrpSpPr/>
          <p:nvPr/>
        </p:nvGrpSpPr>
        <p:grpSpPr>
          <a:xfrm>
            <a:off x="304800" y="4387850"/>
            <a:ext cx="8077200" cy="2012950"/>
            <a:chOff x="192" y="2967"/>
            <a:chExt cx="5088" cy="1268"/>
          </a:xfrm>
        </p:grpSpPr>
        <p:sp>
          <p:nvSpPr>
            <p:cNvPr id="296" name="Google Shape;296;p42"/>
            <p:cNvSpPr txBox="1"/>
            <p:nvPr/>
          </p:nvSpPr>
          <p:spPr>
            <a:xfrm>
              <a:off x="192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#1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</a:t>
              </a:r>
              <a:r>
                <a:rPr b="0" i="0" lang="en-US" sz="12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1,000,000 Miles</a:t>
              </a: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17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2.5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  <p:sp>
          <p:nvSpPr>
            <p:cNvPr id="297" name="Google Shape;297;p42"/>
            <p:cNvSpPr txBox="1"/>
            <p:nvPr/>
          </p:nvSpPr>
          <p:spPr>
            <a:xfrm>
              <a:off x="2016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#2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"Letting You"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9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3.41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  <p:sp>
          <p:nvSpPr>
            <p:cNvPr id="298" name="Google Shape;298;p42"/>
            <p:cNvSpPr txBox="1"/>
            <p:nvPr/>
          </p:nvSpPr>
          <p:spPr>
            <a:xfrm>
              <a:off x="3936" y="2967"/>
              <a:ext cx="1344" cy="12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iPod #3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song = "Discipline"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volume = 24</a:t>
              </a:r>
              <a:b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rgbClr val="003399"/>
                  </a:solidFill>
                  <a:latin typeface="Tahoma"/>
                  <a:ea typeface="Tahoma"/>
                  <a:cs typeface="Tahoma"/>
                  <a:sym typeface="Tahoma"/>
                </a:rPr>
                <a:t>  battery life = 1.8 hrs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behavior:</a:t>
              </a:r>
              <a:br>
                <a:rPr b="1" i="0" lang="en-US" sz="1400" u="sng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power on/off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station/song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change volume</a:t>
              </a:r>
              <a:b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b="0" i="0" lang="en-US" sz="1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choose random song</a:t>
              </a:r>
              <a:endParaRPr/>
            </a:p>
          </p:txBody>
        </p:sp>
      </p:grpSp>
      <p:grpSp>
        <p:nvGrpSpPr>
          <p:cNvPr id="299" name="Google Shape;299;p42"/>
          <p:cNvGrpSpPr/>
          <p:nvPr/>
        </p:nvGrpSpPr>
        <p:grpSpPr>
          <a:xfrm>
            <a:off x="2286000" y="3563937"/>
            <a:ext cx="4419600" cy="823912"/>
            <a:chOff x="1440" y="2313"/>
            <a:chExt cx="2784" cy="519"/>
          </a:xfrm>
        </p:grpSpPr>
        <p:grpSp>
          <p:nvGrpSpPr>
            <p:cNvPr id="300" name="Google Shape;300;p42"/>
            <p:cNvGrpSpPr/>
            <p:nvPr/>
          </p:nvGrpSpPr>
          <p:grpSpPr>
            <a:xfrm>
              <a:off x="1440" y="2313"/>
              <a:ext cx="2640" cy="519"/>
              <a:chOff x="1440" y="2304"/>
              <a:chExt cx="2640" cy="519"/>
            </a:xfrm>
          </p:grpSpPr>
          <p:cxnSp>
            <p:nvCxnSpPr>
              <p:cNvPr id="301" name="Google Shape;301;p42"/>
              <p:cNvCxnSpPr/>
              <p:nvPr/>
            </p:nvCxnSpPr>
            <p:spPr>
              <a:xfrm flipH="1">
                <a:off x="1440" y="2304"/>
                <a:ext cx="1152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2" name="Google Shape;302;p42"/>
              <p:cNvCxnSpPr/>
              <p:nvPr/>
            </p:nvCxnSpPr>
            <p:spPr>
              <a:xfrm>
                <a:off x="2592" y="2304"/>
                <a:ext cx="96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3" name="Google Shape;303;p42"/>
              <p:cNvCxnSpPr/>
              <p:nvPr/>
            </p:nvCxnSpPr>
            <p:spPr>
              <a:xfrm>
                <a:off x="2592" y="2304"/>
                <a:ext cx="1488" cy="51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04" name="Google Shape;304;p42"/>
            <p:cNvSpPr txBox="1"/>
            <p:nvPr/>
          </p:nvSpPr>
          <p:spPr>
            <a:xfrm>
              <a:off x="3590" y="2352"/>
              <a:ext cx="63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creates</a:t>
              </a:r>
              <a:endParaRPr/>
            </a:p>
          </p:txBody>
        </p:sp>
      </p:grpSp>
      <p:pic>
        <p:nvPicPr>
          <p:cNvPr id="305" name="Google Shape;30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492250"/>
            <a:ext cx="2209800" cy="168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22098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2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51816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 rotWithShape="1">
          <a:blip r:embed="rId4">
            <a:alphaModFix/>
          </a:blip>
          <a:srcRect b="3210" l="5755" r="10790" t="5926"/>
          <a:stretch/>
        </p:blipFill>
        <p:spPr>
          <a:xfrm>
            <a:off x="8229600" y="5378450"/>
            <a:ext cx="623887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object storing a sequence of text characters.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Unlike most other objects, a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not created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expression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"Marla Singer";</a:t>
            </a:r>
            <a:b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3;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y = 5;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point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"(" + x + ", " + y + ")";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Redundant figures</a:t>
            </a:r>
            <a:endParaRPr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task of printing the following lines/boxes: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     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  *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Indexes</a:t>
            </a:r>
            <a:endParaRPr/>
          </a:p>
        </p:txBody>
      </p:sp>
      <p:sp>
        <p:nvSpPr>
          <p:cNvPr id="320" name="Google Shape;320;p44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Characters of a string are numbered with 0-based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indexes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name = "R. Kelly";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character's index :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character's index : 1 less than the string's length</a:t>
            </a:r>
            <a:endParaRPr/>
          </a:p>
          <a:p>
            <a:pPr indent="-1460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individual characters are values of type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(seen later)</a:t>
            </a:r>
            <a:endParaRPr/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1397000" y="2446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1379525"/>
                <a:gridCol w="644525"/>
                <a:gridCol w="646100"/>
                <a:gridCol w="642925"/>
                <a:gridCol w="644525"/>
                <a:gridCol w="644525"/>
                <a:gridCol w="644525"/>
                <a:gridCol w="644525"/>
                <a:gridCol w="644525"/>
              </a:tblGrid>
              <a:tr h="4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character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methods</a:t>
            </a:r>
            <a:endParaRPr/>
          </a:p>
        </p:txBody>
      </p:sp>
      <p:sp>
        <p:nvSpPr>
          <p:cNvPr id="327" name="Google Shape;327;p4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63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8891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methods are called using the dot notation: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gangsta = "Dr. Dre";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gangsta.length()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/>
          </a:p>
        </p:txBody>
      </p:sp>
      <p:graphicFrame>
        <p:nvGraphicFramePr>
          <p:cNvPr id="328" name="Google Shape;328;p45"/>
          <p:cNvGraphicFramePr/>
          <p:nvPr/>
        </p:nvGraphicFramePr>
        <p:xfrm>
          <a:off x="1524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3695700"/>
                <a:gridCol w="51435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 name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str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 where the start of the given string appears in this string (-1 if not found)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number of characters in this 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index1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index2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7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substring(</a:t>
                      </a: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index1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the characters in this string from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index1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(inclusive) to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index2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(</a:t>
                      </a:r>
                      <a:r>
                        <a:rPr b="0" i="0" lang="en-US" sz="1800" u="sng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exclusive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if 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index2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is omitted, grabs till end of string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toLowerCase()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new string with all lowercase letters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toUpperCase()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 new string with all uppercase letters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 examples</a:t>
            </a:r>
            <a:endParaRPr/>
          </a:p>
        </p:txBody>
      </p:sp>
      <p:sp>
        <p:nvSpPr>
          <p:cNvPr id="334" name="Google Shape;334;p46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062" lvl="1" marL="6397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index     012345678901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s1 = "Stuart Reges";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s2 = "Marty Stepp";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s1.length()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12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s1.indexOf("e")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s1.substring(7, 10)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"Reg"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s3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s2.substring(1, 7);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s3.toLowerCase()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"arty s"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the following string: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8080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// index       0123456789012345678901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book = "Building Java Programs";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would you extract the word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4294967295"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Modifying strings</a:t>
            </a:r>
            <a:endParaRPr/>
          </a:p>
        </p:txBody>
      </p:sp>
      <p:sp>
        <p:nvSpPr>
          <p:cNvPr id="340" name="Google Shape;340;p47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 like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build and return a new string, rather than modifying the current string.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 = "lil bow wow";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A5002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	s.toUpperCase();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lil bow wow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0" sz="22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modify a variable's value, you must reassign it: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s = "lil bow wow";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	s = 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s.toUpperCase();</a:t>
            </a:r>
            <a:endParaRPr/>
          </a:p>
          <a:p>
            <a:pPr indent="-246062" lvl="1" marL="6397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System.out.println(s);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LIL BOW WOW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ctrTitle"/>
          </p:nvPr>
        </p:nvSpPr>
        <p:spPr>
          <a:xfrm>
            <a:off x="685800" y="1600200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Programs with 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endParaRPr/>
          </a:p>
        </p:txBody>
      </p:sp>
      <p:sp>
        <p:nvSpPr>
          <p:cNvPr id="346" name="Google Shape;346;p48"/>
          <p:cNvSpPr txBox="1"/>
          <p:nvPr>
            <p:ph idx="1" type="subTitle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3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Input and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endParaRPr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Reads input from the console.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the program runs, it asks the user to type input.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input typed by the user is stored in variables in the code.</a:t>
            </a:r>
            <a:endParaRPr/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tricky; users are unpredictable and misbehave.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interactive programs have more interesting behavior.</a:t>
            </a:r>
            <a:endParaRPr/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An object that can read input from many sources.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225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Communicates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(the opposite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also read from files (Ch. 6), web sites, databases, 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syntax</a:t>
            </a:r>
            <a:endParaRPr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class is found in the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package.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   </a:t>
            </a:r>
            <a:r>
              <a:rPr b="1" i="0" lang="en-US" sz="22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so you can use Scanner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Constructing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object to read console input: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Scanner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Scanner(System.in);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Scanner console = new Scanner(System.in);</a:t>
            </a:r>
            <a:endParaRPr/>
          </a:p>
          <a:p>
            <a:pPr indent="-92075" lvl="0" marL="2317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methods</a:t>
            </a:r>
            <a:endParaRPr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1" marL="6254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1" marL="625475" marR="0" rtl="0" algn="l">
              <a:lnSpc>
                <a:spcPct val="8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method waits until the user presses Enter.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value typed by the user is returned.</a:t>
            </a:r>
            <a:endParaRPr/>
          </a:p>
          <a:p>
            <a:pPr indent="-22225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System.out.print("How old are you? ");  </a:t>
            </a:r>
            <a:r>
              <a:rPr b="1" i="0" lang="en-US" sz="20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prompt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 age = </a:t>
            </a:r>
            <a:r>
              <a:rPr b="1" i="0" lang="en-US" sz="20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System.out.println("You typed " + age);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4625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message telling the user what input to type.</a:t>
            </a:r>
            <a:endParaRPr/>
          </a:p>
          <a:p>
            <a:pPr indent="-793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65" name="Google Shape;365;p51"/>
          <p:cNvGraphicFramePr/>
          <p:nvPr/>
        </p:nvGraphicFramePr>
        <p:xfrm>
          <a:off x="569912" y="133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2133600"/>
                <a:gridCol w="58674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 an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from the user and returns 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 a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from the user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 a one-word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from the user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nextLine()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reads a one-</a:t>
                      </a:r>
                      <a:r>
                        <a:rPr b="0" i="1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line</a:t>
                      </a: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0" i="0" lang="en-US" sz="2000" u="none" cap="none" strike="noStrike">
                          <a:solidFill>
                            <a:srgbClr val="80808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from the user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so that I can use Scanner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UserInputExample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System.out.print("How old are you? ");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age = </a:t>
            </a:r>
            <a:r>
              <a:rPr b="1" i="0" lang="en-US" sz="18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years = 65 - age;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System.out.println(years + " years to retirement!");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0975" lvl="0" marL="231775" marR="0" rtl="0" algn="l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Console (user input underlined):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old are you? </a:t>
            </a:r>
            <a:endParaRPr b="1" i="0" sz="18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36 years until retirement!</a:t>
            </a:r>
            <a:endParaRPr/>
          </a:p>
        </p:txBody>
      </p:sp>
      <p:cxnSp>
        <p:nvCxnSpPr>
          <p:cNvPr id="372" name="Google Shape;372;p52"/>
          <p:cNvCxnSpPr/>
          <p:nvPr/>
        </p:nvCxnSpPr>
        <p:spPr>
          <a:xfrm>
            <a:off x="1408112" y="2971800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73" name="Google Shape;373;p52"/>
          <p:cNvCxnSpPr/>
          <p:nvPr/>
        </p:nvCxnSpPr>
        <p:spPr>
          <a:xfrm>
            <a:off x="1408112" y="3224212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374" name="Google Shape;374;p52"/>
          <p:cNvCxnSpPr/>
          <p:nvPr/>
        </p:nvCxnSpPr>
        <p:spPr>
          <a:xfrm>
            <a:off x="1408112" y="3886200"/>
            <a:ext cx="228600" cy="0"/>
          </a:xfrm>
          <a:prstGeom prst="straightConnector1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375" name="Google Shape;375;p52"/>
          <p:cNvSpPr txBox="1"/>
          <p:nvPr/>
        </p:nvSpPr>
        <p:spPr>
          <a:xfrm>
            <a:off x="2819400" y="5765800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/>
          </a:p>
        </p:txBody>
      </p:sp>
      <p:grpSp>
        <p:nvGrpSpPr>
          <p:cNvPr id="376" name="Google Shape;376;p52"/>
          <p:cNvGrpSpPr/>
          <p:nvPr/>
        </p:nvGrpSpPr>
        <p:grpSpPr>
          <a:xfrm>
            <a:off x="3276600" y="5867400"/>
            <a:ext cx="2366962" cy="962025"/>
            <a:chOff x="2016" y="3216"/>
            <a:chExt cx="1491" cy="606"/>
          </a:xfrm>
        </p:grpSpPr>
        <p:pic>
          <p:nvPicPr>
            <p:cNvPr id="377" name="Google Shape;377;p52"/>
            <p:cNvPicPr preferRelativeResize="0"/>
            <p:nvPr/>
          </p:nvPicPr>
          <p:blipFill rotWithShape="1">
            <a:blip r:embed="rId3">
              <a:alphaModFix/>
            </a:blip>
            <a:srcRect b="0" l="0" r="5000" t="0"/>
            <a:stretch/>
          </p:blipFill>
          <p:spPr>
            <a:xfrm>
              <a:off x="2880" y="3216"/>
              <a:ext cx="627" cy="60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8" name="Google Shape;378;p52"/>
            <p:cNvCxnSpPr/>
            <p:nvPr/>
          </p:nvCxnSpPr>
          <p:spPr>
            <a:xfrm rot="10800000">
              <a:off x="2016" y="3254"/>
              <a:ext cx="864" cy="19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379" name="Google Shape;379;p52"/>
          <p:cNvCxnSpPr/>
          <p:nvPr/>
        </p:nvCxnSpPr>
        <p:spPr>
          <a:xfrm flipH="1" rot="10800000">
            <a:off x="3076575" y="3352800"/>
            <a:ext cx="962025" cy="236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80" name="Google Shape;380;p52"/>
          <p:cNvGrpSpPr/>
          <p:nvPr/>
        </p:nvGrpSpPr>
        <p:grpSpPr>
          <a:xfrm>
            <a:off x="5672137" y="3200400"/>
            <a:ext cx="576262" cy="474662"/>
            <a:chOff x="4017" y="1728"/>
            <a:chExt cx="515" cy="423"/>
          </a:xfrm>
        </p:grpSpPr>
        <p:pic>
          <p:nvPicPr>
            <p:cNvPr id="381" name="Google Shape;381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17" y="1728"/>
              <a:ext cx="351" cy="4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52"/>
            <p:cNvSpPr txBox="1"/>
            <p:nvPr/>
          </p:nvSpPr>
          <p:spPr>
            <a:xfrm>
              <a:off x="4368" y="1851"/>
              <a:ext cx="164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83" name="Google Shape;383;p52"/>
          <p:cNvGraphicFramePr/>
          <p:nvPr/>
        </p:nvGraphicFramePr>
        <p:xfrm>
          <a:off x="75438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647700"/>
                <a:gridCol w="6477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4" name="Google Shape;384;p52"/>
          <p:cNvGraphicFramePr/>
          <p:nvPr/>
        </p:nvGraphicFramePr>
        <p:xfrm>
          <a:off x="7239000" y="3262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{6F2B2849-67E6-4C21-BE53-FE943A5A847C}</a:tableStyleId>
              </a:tblPr>
              <a:tblGrid>
                <a:gridCol w="946150"/>
                <a:gridCol w="647700"/>
              </a:tblGrid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example 2</a:t>
            </a:r>
            <a:endParaRPr/>
          </a:p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6254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so that I can use Scanner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ScannerMultiply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System.out.print("Please type two numbers: 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num2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product = num1 * num2;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System.out.println("The product is " + product);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ahom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(user input underlined):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 type two numbers: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8 6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product is 48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can read multiple values from one 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redundant solution</a:t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Stars1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lineOf13();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lineOf7();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lineOf35();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box10x3();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box5x4();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lineOf13()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</a:t>
            </a:r>
            <a:r>
              <a:rPr b="1" i="0" lang="en-US" sz="15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lineOf7()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</a:t>
            </a:r>
            <a:r>
              <a:rPr b="1" i="0" lang="en-US" sz="15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lineOf35()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(int i = 1; i &lt;= </a:t>
            </a:r>
            <a:r>
              <a:rPr b="1" i="0" lang="en-US" sz="1500" u="none" cap="none" strike="noStrik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System.out.print("*");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System.out.println();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181600" y="1600200"/>
            <a:ext cx="3810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code is redundant.</a:t>
            </a:r>
            <a:endParaRPr/>
          </a:p>
          <a:p>
            <a:pPr indent="-234950" lvl="1" marL="74295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0" marL="2825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Would variables help?</a:t>
            </a:r>
            <a:b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Would constants help?</a:t>
            </a:r>
            <a:endParaRPr/>
          </a:p>
          <a:p>
            <a:pPr indent="-234950" lvl="1" marL="74295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0" marL="2825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 better solution?</a:t>
            </a:r>
            <a:endParaRPr/>
          </a:p>
        </p:txBody>
      </p:sp>
      <p:sp>
        <p:nvSpPr>
          <p:cNvPr id="59" name="Google Shape;59;p9"/>
          <p:cNvSpPr txBox="1"/>
          <p:nvPr/>
        </p:nvSpPr>
        <p:spPr>
          <a:xfrm>
            <a:off x="4953000" y="3429000"/>
            <a:ext cx="419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A method to draw a line of any number of stars.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- A method to draw a box of any size.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Input tokens</a:t>
            </a:r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unit of user input, as read by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Tokens are separated by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whitespace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(spaces, tabs, new lines).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tokens appear on the following line of input?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23  John Smith   42.0  "Hello world"  $2.50  "  19"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2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token is not the type you ask for, it crashes.</a:t>
            </a:r>
            <a:endParaRPr b="0" i="0" sz="9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System.out.print("What is your age? ");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age = </a:t>
            </a:r>
            <a:r>
              <a:rPr b="1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console.nextInt()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What is your age?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Timmy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java.util.InputMismatchException 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at java.util.Scanner.next(Unknown Source)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at java.util.Scanner.nextInt(Unknown Source)</a:t>
            </a:r>
            <a:endParaRPr/>
          </a:p>
          <a:p>
            <a:pPr indent="-279400" lvl="1" marL="625475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...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>
            <p:ph idx="4294967295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's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reads a word of input as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Scanner console = new Scanner(System.in);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System.out.print("What is your name? ");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 = console.next();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name = name.toUpperCase();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System.out.println(name + " has " + name.length() + 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" letters and starts with " + name.substring(0, 1));</a:t>
            </a:r>
            <a:endParaRPr/>
          </a:p>
          <a:p>
            <a:pPr indent="-246062" lvl="1" marL="639762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Output: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What is your name? </a:t>
            </a:r>
            <a:r>
              <a:rPr b="1" i="0" lang="en-US" sz="18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Chamillionaire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CHAMILLIONAIRE has 14 letters and starts with C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method reads a line of input as a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System.out.print("What is your address? ");</a:t>
            </a:r>
            <a:endParaRPr/>
          </a:p>
          <a:p>
            <a:pPr indent="-246062" lvl="1" marL="63976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address 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console.nextLine();</a:t>
            </a:r>
            <a:endParaRPr/>
          </a:p>
        </p:txBody>
      </p:sp>
      <p:sp>
        <p:nvSpPr>
          <p:cNvPr id="402" name="Google Shape;402;p55"/>
          <p:cNvSpPr txBox="1"/>
          <p:nvPr/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 as user input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 question</a:t>
            </a:r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program that outputs a person's "gangsta name."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initial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Diddy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last name (all caps)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 name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-izzle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Output: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your name, playa: </a:t>
            </a:r>
            <a:r>
              <a:rPr b="1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Marge Simpson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Your gangsta name is "M. Diddy SIMPSON Marge-izzle"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Strings answer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// This program prints your "gangsta" name.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java.util.*;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GangstaName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console = new Scanner(System.in);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System.out.print("Type your name, playa: 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name =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console.nextLine()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8080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split name into first/last name and initials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first =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name.substring(0, name.indexOf(" "))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last =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name.substring(name.indexOf(" ") + 1)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last =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last.toUpperCase()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fInitial =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first.substring(0, 1)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System.out.println("Your gangsta name is \"" + fInitial +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". Diddy " + last + " " + first + "-izzle\"");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31775" lvl="0" marL="23177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Parameterization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parameter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A value passed to a method by its caller.</a:t>
            </a:r>
            <a:endParaRPr/>
          </a:p>
          <a:p>
            <a:pPr indent="-1397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of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lineOf7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lineOf13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write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draw any length.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declaring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method, we will state that it requires a parameter for the number of stars.</a:t>
            </a:r>
            <a:endParaRPr/>
          </a:p>
          <a:p>
            <a:pPr indent="-174625" lvl="2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method, we will specify how many stars to draw.</a:t>
            </a:r>
            <a:endParaRPr/>
          </a:p>
        </p:txBody>
      </p:sp>
      <p:grpSp>
        <p:nvGrpSpPr>
          <p:cNvPr id="66" name="Google Shape;66;p10"/>
          <p:cNvGrpSpPr/>
          <p:nvPr/>
        </p:nvGrpSpPr>
        <p:grpSpPr>
          <a:xfrm>
            <a:off x="1143000" y="4419600"/>
            <a:ext cx="6934200" cy="1308100"/>
            <a:chOff x="528" y="1968"/>
            <a:chExt cx="4368" cy="824"/>
          </a:xfrm>
        </p:grpSpPr>
        <p:sp>
          <p:nvSpPr>
            <p:cNvPr id="67" name="Google Shape;67;p10"/>
            <p:cNvSpPr txBox="1"/>
            <p:nvPr/>
          </p:nvSpPr>
          <p:spPr>
            <a:xfrm>
              <a:off x="528" y="2096"/>
              <a:ext cx="512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</p:txBody>
        </p:sp>
        <p:cxnSp>
          <p:nvCxnSpPr>
            <p:cNvPr id="68" name="Google Shape;68;p10"/>
            <p:cNvCxnSpPr/>
            <p:nvPr/>
          </p:nvCxnSpPr>
          <p:spPr>
            <a:xfrm>
              <a:off x="1053" y="2218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" name="Google Shape;69;p10"/>
            <p:cNvSpPr txBox="1"/>
            <p:nvPr/>
          </p:nvSpPr>
          <p:spPr>
            <a:xfrm>
              <a:off x="1968" y="2092"/>
              <a:ext cx="512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line</a:t>
              </a:r>
              <a:endParaRPr/>
            </a:p>
          </p:txBody>
        </p:sp>
        <p:cxnSp>
          <p:nvCxnSpPr>
            <p:cNvPr id="70" name="Google Shape;70;p10"/>
            <p:cNvCxnSpPr/>
            <p:nvPr/>
          </p:nvCxnSpPr>
          <p:spPr>
            <a:xfrm>
              <a:off x="2496" y="2218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1" name="Google Shape;71;p10"/>
            <p:cNvSpPr txBox="1"/>
            <p:nvPr/>
          </p:nvSpPr>
          <p:spPr>
            <a:xfrm>
              <a:off x="3526" y="2100"/>
              <a:ext cx="79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*******</a:t>
              </a:r>
              <a:endParaRPr/>
            </a:p>
          </p:txBody>
        </p:sp>
        <p:sp>
          <p:nvSpPr>
            <p:cNvPr id="72" name="Google Shape;72;p10"/>
            <p:cNvSpPr txBox="1"/>
            <p:nvPr/>
          </p:nvSpPr>
          <p:spPr>
            <a:xfrm>
              <a:off x="1363" y="1968"/>
              <a:ext cx="21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3" name="Google Shape;73;p10"/>
            <p:cNvCxnSpPr/>
            <p:nvPr/>
          </p:nvCxnSpPr>
          <p:spPr>
            <a:xfrm>
              <a:off x="1036" y="2347"/>
              <a:ext cx="929" cy="3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4" name="Google Shape;74;p10"/>
            <p:cNvSpPr txBox="1"/>
            <p:nvPr/>
          </p:nvSpPr>
          <p:spPr>
            <a:xfrm>
              <a:off x="1968" y="2534"/>
              <a:ext cx="512" cy="256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line</a:t>
              </a:r>
              <a:endParaRPr/>
            </a:p>
          </p:txBody>
        </p:sp>
        <p:cxnSp>
          <p:nvCxnSpPr>
            <p:cNvPr id="75" name="Google Shape;75;p10"/>
            <p:cNvCxnSpPr/>
            <p:nvPr/>
          </p:nvCxnSpPr>
          <p:spPr>
            <a:xfrm>
              <a:off x="2496" y="266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6" name="Google Shape;76;p10"/>
            <p:cNvSpPr txBox="1"/>
            <p:nvPr/>
          </p:nvSpPr>
          <p:spPr>
            <a:xfrm>
              <a:off x="3526" y="2542"/>
              <a:ext cx="137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*************</a:t>
              </a:r>
              <a:endParaRPr/>
            </a:p>
          </p:txBody>
        </p:sp>
        <p:sp>
          <p:nvSpPr>
            <p:cNvPr id="77" name="Google Shape;77;p10"/>
            <p:cNvSpPr txBox="1"/>
            <p:nvPr/>
          </p:nvSpPr>
          <p:spPr>
            <a:xfrm>
              <a:off x="1315" y="2484"/>
              <a:ext cx="31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952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Declaring a parameter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Stating that a method requires a parameter in order to run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type</a:t>
            </a:r>
            <a:r>
              <a:rPr b="0" i="0" lang="en-US" sz="2200" u="none" cap="none" strike="noStrik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statement(s)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sayPassword(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System.out.println("The password is: " +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sayPassword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called, the caller must specify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integer code to print.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Passing a parameter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Calling a method and specifying values for its parameters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1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</a:t>
            </a:r>
            <a:r>
              <a:rPr b="1" i="1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200" u="none" cap="none" strike="noStrik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rPr>
              <a:t>expression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31775" lvl="0" marL="23177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sayPassword(42);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sayPassword(12345);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password is 42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password is 12345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Parameters and loops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parameter can guide the number of repetitions of a loop.</a:t>
            </a:r>
            <a:endParaRPr/>
          </a:p>
          <a:p>
            <a:pPr indent="-279400" lvl="1" marL="625475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chant(3);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chant(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times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1; i &lt;=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System.out.println("Just a salad...");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Output: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 a salad...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 a salad...</a:t>
            </a:r>
            <a:endParaRPr/>
          </a:p>
          <a:p>
            <a:pPr indent="-279400" lvl="1" marL="6254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Just a salad...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