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858000" cy="9144000"/>
  <p:embeddedFontLst>
    <p:embeddedFont>
      <p:font typeface="Tahom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646226-BA3F-4D8C-8E8B-9C5086A57132}">
  <a:tblStyle styleId="{9B646226-BA3F-4D8C-8E8B-9C5086A5713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Tahoma-regular.fntdata"/><Relationship Id="rId50" Type="http://schemas.openxmlformats.org/officeDocument/2006/relationships/slide" Target="slides/slide44.xml"/><Relationship Id="rId52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// This program computes two people's body mass index (BMI)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// compares them.  The code uses parameters, returns, and Scanner.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import java.util.*;  // so that I can use Scanner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public class BMI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System.out.println("This program reads in data for two people and");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System.out.println("computes their body mass index (BMI)");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System.out.println();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// finish 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would we round the BMI numbers?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0" name="Google Shape;23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2" name="Google Shape;24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5" name="Google Shape;25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1" name="Google Shape;26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3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8" name="Google Shape;26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Note that == tests equality, not = .  The = is used for the assignment operator!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0" name="Google Shape;310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2" name="Google Shape;322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139065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Building Java Programs</a:t>
            </a:r>
            <a:b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4</a:t>
            </a:r>
            <a:endParaRPr/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Conditional Execution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(c) Pearson 2013.</a:t>
            </a:r>
            <a:b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rights reserved.</a:t>
            </a:r>
            <a:endParaRPr/>
          </a:p>
          <a:p>
            <a:pPr indent="-155575" lvl="0" marL="231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question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Formula for body mass index (BMI):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program that produces output like the following: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program reads data for two people and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computes their body mass index (BMI).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next person's information: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height (in inches)? </a:t>
            </a:r>
            <a:r>
              <a:rPr b="1" i="0" lang="en-US" sz="16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70.0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 (in pounds)? </a:t>
            </a:r>
            <a:r>
              <a:rPr b="1" i="0" lang="en-US" sz="16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194.25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next person's information: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height (in inches)? </a:t>
            </a:r>
            <a:r>
              <a:rPr b="1" i="0" lang="en-US" sz="16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62.5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 (in pounds)? </a:t>
            </a:r>
            <a:r>
              <a:rPr b="1" i="0" lang="en-US" sz="16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130.5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1 BMI = 27.868928571428572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overweight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2 BMI = 23.485824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Difference = 4.3831045714285715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1884362"/>
            <a:ext cx="2463800" cy="7826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4"/>
          <p:cNvGraphicFramePr/>
          <p:nvPr/>
        </p:nvGraphicFramePr>
        <p:xfrm>
          <a:off x="58674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{9B646226-BA3F-4D8C-8E8B-9C5086A57132}</a:tableStyleId>
              </a:tblPr>
              <a:tblGrid>
                <a:gridCol w="1420800"/>
                <a:gridCol w="1633525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BMI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Weight class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below 18.5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underweight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18.5 - 24.9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normal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25.0 - 29.9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overweight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30.0 and up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obese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answer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computes two people's body mass index (BMI) and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compares them.  The code uses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Scanner for input, and </a:t>
            </a: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parameters/returns.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1" i="0" sz="15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  </a:t>
            </a: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so that I can use Scanner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BMI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introduction();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bmi1 = person(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bmi2 = person(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report overall results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report(1, bmi1);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report(2, bmi2);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System.out.println("Difference = " + Math.abs(bmi1 - bmi2));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prints a welcome message explaining the program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introduction()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System.out.println("This program reads data for two people and");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System.out.println("computes their body mass index (BMI).");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cont'd.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reads information for one person, computes their BMI, and returns it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double person(Scanner console)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System.out.println("Enter next person's information:");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System.out.print("height (in inches)? ");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height = console.nextDouble();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System.out.print("weight (in pounds)? ");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weight = console.nextDouble();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bodyMass = bmi(height, weight);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bodyMass;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rgbClr val="008080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Computes/returns a person's BMI based on their height and weight.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double bmi(double height, double weight)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(weight * 703 / height / height);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rgbClr val="008080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Outputs information about a person's BMI and weight status.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report(int number, double bmi)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System.out.println("Person " + number + " BMI = " + bmi);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(bmi &lt; 18.5)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System.out.println("underweight");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if (bmi &lt; 25)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System.out.println("normal");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if (bmi &lt; 30)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System.out.println("overweight");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System.out.println("obese");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Scanners as parameters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many methods need to read input, declare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pass it to the other methods as a parameter.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Scanner console = new Scanner(System.in);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sum = readSum3(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System.out.println("The sum is " + sum);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Prompts for 3 numbers and returns their sum.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readSum3(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Scanner console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System.out.print("Type 3 numbers: 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num1 = console.nextInt();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num2 = console.nextInt();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num3 = console.nextInt();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num1 + num2 + num3;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Logical operators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Tests can be combined using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logical operators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"Truth tables" for each, used with logical values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1103312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{9B646226-BA3F-4D8C-8E8B-9C5086A57132}</a:tableStyleId>
              </a:tblPr>
              <a:tblGrid>
                <a:gridCol w="1333500"/>
                <a:gridCol w="1652575"/>
                <a:gridCol w="2914650"/>
                <a:gridCol w="9969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Operator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Result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== 3) &amp;&amp; (-1 &lt; 5)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== 3) || (-1 &lt; 5)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!(2 == 3)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18"/>
          <p:cNvGraphicFramePr/>
          <p:nvPr/>
        </p:nvGraphicFramePr>
        <p:xfrm>
          <a:off x="1104900" y="44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{9B646226-BA3F-4D8C-8E8B-9C5086A57132}</a:tableStyleId>
              </a:tblPr>
              <a:tblGrid>
                <a:gridCol w="866775"/>
                <a:gridCol w="866775"/>
                <a:gridCol w="1054100"/>
                <a:gridCol w="9334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6226175" y="44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{9B646226-BA3F-4D8C-8E8B-9C5086A57132}</a:tableStyleId>
              </a:tblPr>
              <a:tblGrid>
                <a:gridCol w="866775"/>
                <a:gridCol w="9080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Evaluating logic expressions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Relational operators have lower precedence than math.</a:t>
            </a:r>
            <a:endParaRPr/>
          </a:p>
          <a:p>
            <a:pPr indent="-174625" lvl="2" marL="9144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* 7 &gt;= 3 + 5 *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(7 - 1)</a:t>
            </a:r>
            <a:endParaRPr/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* 7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&gt;= 3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* 6</a:t>
            </a:r>
            <a:endParaRPr/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    &gt;=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+ 30</a:t>
            </a:r>
            <a:endParaRPr/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    &gt;= 33</a:t>
            </a:r>
            <a:endParaRPr/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174625" lvl="2" marL="9144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Relational operators cannot be "chained" as in algebra.</a:t>
            </a:r>
            <a:endParaRPr/>
          </a:p>
          <a:p>
            <a:pPr indent="-174625" lvl="2" marL="9144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&lt;= 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&lt;= 10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true   &lt;= 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(assume that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1" i="0" sz="20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error!</a:t>
            </a:r>
            <a:endParaRPr/>
          </a:p>
          <a:p>
            <a:pPr indent="-174625" lvl="2" marL="9144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Instead, combine multiple tests with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144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&lt;= 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&lt;= 10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   &amp;&amp; false</a:t>
            </a:r>
            <a:endParaRPr/>
          </a:p>
          <a:p>
            <a:pPr indent="-174625" lvl="2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Logical questions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result of each of the following expressions?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 = 42;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y = 17;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z = 25;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&lt; x &amp;&amp; y &lt;= z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% 2 == y % 2 || x % 2 == z % 2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&lt;= y + z &amp;&amp; x &gt;= y + z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!(x &lt; y &amp;&amp; x &lt; z)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+ y) % 2 == 0 || !((z - y) % 2 == 0)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196850" lvl="1" marL="62547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homa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 Write a program that prompts for information about a person and uses it to decide whether to date them.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Factoring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code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factoring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Extracting common/redundant code.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reduce or eliminate redundancy from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code.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(a == 1)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3;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 = b + 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if (a == 2)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6;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= y + 10;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 = b + 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 == 3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9;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 = b + 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>
            <a:off x="4419600" y="2895600"/>
            <a:ext cx="4648200" cy="3276600"/>
            <a:chOff x="2688" y="1968"/>
            <a:chExt cx="2928" cy="2064"/>
          </a:xfrm>
        </p:grpSpPr>
        <p:sp>
          <p:nvSpPr>
            <p:cNvPr id="142" name="Google Shape;142;p21"/>
            <p:cNvSpPr txBox="1"/>
            <p:nvPr/>
          </p:nvSpPr>
          <p:spPr>
            <a:xfrm>
              <a:off x="3552" y="2448"/>
              <a:ext cx="2064" cy="1102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System.out.println(a);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3 * a;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(a == 2) 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y = y + 10;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 = b + x;</a:t>
              </a:r>
              <a:endParaRPr/>
            </a:p>
          </p:txBody>
        </p:sp>
        <p:grpSp>
          <p:nvGrpSpPr>
            <p:cNvPr id="143" name="Google Shape;143;p21"/>
            <p:cNvGrpSpPr/>
            <p:nvPr/>
          </p:nvGrpSpPr>
          <p:grpSpPr>
            <a:xfrm>
              <a:off x="2688" y="1968"/>
              <a:ext cx="820" cy="2064"/>
              <a:chOff x="2688" y="1968"/>
              <a:chExt cx="820" cy="2064"/>
            </a:xfrm>
          </p:grpSpPr>
          <p:cxnSp>
            <p:nvCxnSpPr>
              <p:cNvPr id="144" name="Google Shape;144;p21"/>
              <p:cNvCxnSpPr/>
              <p:nvPr/>
            </p:nvCxnSpPr>
            <p:spPr>
              <a:xfrm>
                <a:off x="3075" y="3001"/>
                <a:ext cx="43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45" name="Google Shape;145;p21"/>
              <p:cNvSpPr/>
              <p:nvPr/>
            </p:nvSpPr>
            <p:spPr>
              <a:xfrm>
                <a:off x="2688" y="1968"/>
                <a:ext cx="384" cy="2064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with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the larger of the two given integers.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max(int a, int b)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(a &gt; b)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b;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can return different values using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endParaRPr b="1" i="0" sz="24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Whichever path the code enters, it will return that value.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Returning a value causes a method to immediately exit.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paths through the code must reach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paths must return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max(int a, int b)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(a &gt; b)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    // Error: not all paths return a value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also does not compile: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max(int a, int b)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(a &gt; b)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 (b &gt;= a)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b;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compiler thinks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if/else/if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code might skip all paths, even though mathematically it must choose one or the other.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statement</a:t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Executes a block of statements only if a test is true</a:t>
            </a:r>
            <a:endParaRPr b="0" i="1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gpa = console.nextDouble();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(gpa &gt;= 2.0)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System.out.println("Application accepted.");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2019300"/>
            <a:ext cx="2239962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question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quadrant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 pair of real numbers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returns the quadrant for that point: 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quadrant(-4.2, 17.3)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point falls directly on either axis, 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</p:txBody>
      </p:sp>
      <p:cxnSp>
        <p:nvCxnSpPr>
          <p:cNvPr id="164" name="Google Shape;164;p24"/>
          <p:cNvCxnSpPr/>
          <p:nvPr/>
        </p:nvCxnSpPr>
        <p:spPr>
          <a:xfrm>
            <a:off x="4510087" y="2617787"/>
            <a:ext cx="0" cy="2209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165" name="Google Shape;165;p24"/>
          <p:cNvCxnSpPr/>
          <p:nvPr/>
        </p:nvCxnSpPr>
        <p:spPr>
          <a:xfrm>
            <a:off x="3048000" y="3714750"/>
            <a:ext cx="2819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66" name="Google Shape;166;p24"/>
          <p:cNvSpPr txBox="1"/>
          <p:nvPr/>
        </p:nvSpPr>
        <p:spPr>
          <a:xfrm>
            <a:off x="5943600" y="3524250"/>
            <a:ext cx="5064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x+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2527300" y="3519487"/>
            <a:ext cx="422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x-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4316412" y="2236787"/>
            <a:ext cx="5064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y+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4281487" y="4765675"/>
            <a:ext cx="422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y-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4857750" y="2867025"/>
            <a:ext cx="1446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None/>
            </a:pPr>
            <a:r>
              <a:rPr b="0" i="1" lang="en-US" sz="1800" u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quadrant 1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2722562" y="2881312"/>
            <a:ext cx="1446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None/>
            </a:pPr>
            <a:r>
              <a:rPr b="0" i="1" lang="en-US" sz="1800" u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quadrant 2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2722562" y="4100512"/>
            <a:ext cx="1446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None/>
            </a:pPr>
            <a:r>
              <a:rPr b="0" i="1" lang="en-US" sz="1800" u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quadrant 3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857750" y="4086225"/>
            <a:ext cx="1446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None/>
            </a:pPr>
            <a:r>
              <a:rPr b="0" i="1" lang="en-US" sz="1800" u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quadrant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answer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quadrant(double x, double y)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0 &amp;&amp; y &gt; 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1;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(x &lt; 0 &amp;&amp; y &gt; 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2;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(x &lt; 0 &amp;&amp; y &lt; 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3;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(x &gt; 0 &amp;&amp; y &lt; 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4;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      </a:t>
            </a:r>
            <a:r>
              <a:rPr b="1" i="0" lang="en-US" sz="19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at least one coordinate equals 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Cumulative algorithms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Adding many numbers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would you find the sum of all integers from 1-1000?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may require a lot of typing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 + 2 + 3 + 4 + ... 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System.out.println("The sum is " + sum);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if we want the sum from 1 - 1,000,000?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the sum up to any maximum?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can we generalize the above code?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Cumulative sum loop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int sum = 0;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1; i &lt;= 1000;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sum = sum + i;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System.out.println("The sum is " + sum);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cumulative sum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variable that keeps a sum in progress and is updated repeatedly until summing is finished.</a:t>
            </a:r>
            <a:endParaRPr/>
          </a:p>
          <a:p>
            <a:pPr indent="-222250" lvl="1" marL="625475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above code is an attempt at a cumulative sum.</a:t>
            </a:r>
            <a:endParaRPr/>
          </a:p>
          <a:p>
            <a:pPr indent="-222250" lvl="1" marL="625475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Cumulative sum variables must be declared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outside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loops that update them, so that they will still exist after the loop.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Cumulative product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cumulative idea can be used with other operators: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product = 1;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1; i &lt;= 20;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product = product * 2;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System.out.println("2 ^ 20 = "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would we make the base and exponent adjustable?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cumul. sum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do a cumulative sum of user input: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Scanner console = new Scanner(System.in);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sum = 0;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1; i &lt;= 100;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System.out.print("Type a number: 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sum = sum + console.nextInt();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System.out.println("The sum is " + sum);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Cumulative sum question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 from Ch. 2.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Prompt for how many people, and each person's dinner cost.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static methods to structure the solution.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log of execution: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many people ate?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#1: How much did your dinner cost?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20.00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#2: How much did your dinner cost?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#3: How much did your dinner cost?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30.0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#4: How much did your dinner cost?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10.00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Subtotal: $75.0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Tax: $6.0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Tip: $11.25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Total: $92.25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Cumulative sum answer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enhances our Receipt program using a cumulative sum.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Receipt2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subtotal = meals(console);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results(subtotal);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Prompts for number of people and returns total meal subtotal.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double meals(Scanner console)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System.out.print("How many people ate? ");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people =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console.nextInt()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subtotal = 0.0;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cumulative sum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people; i++)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System.out.print("Person #" + i +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": How much did your dinner cost? ");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double personCost =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console.nextDouble()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subtotal = subtotal + personCost;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add to sum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subtotal;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Cumulative answer, cont'd.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1" i="0" sz="16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Calculates total owed, assuming 8% tax and 15% tip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results(double subtotal)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tax = subtotal * .08;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tip = subtotal * .15;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total = subtotal + tax + tip;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System.out.println("Subtotal: $" + subtotal);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System.out.println("Tax: $" + tax);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System.out.println("Tip: $" + tip);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System.out.println("Total: $" + total);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statement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Executes one block if a test is true, another if false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gpa = console.nextDouble();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(gpa &gt;= 2.0)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System.out.println("Welcome to Mars University!");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System.out.println("Application denied.");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2003425"/>
            <a:ext cx="3254375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question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countFactors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returns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number of factors of an integer.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countFactors(24)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because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 2, 3, 4, 6, 8, 12, and 24 are factors of 24.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rgbClr val="008080"/>
              </a:buClr>
              <a:buSzPts val="2100"/>
              <a:buFont typeface="Courier New"/>
              <a:buNone/>
            </a:pPr>
            <a:r>
              <a:rPr b="1" i="0" lang="en-US" sz="2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how many factors the given number has.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countFactors(int number)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count = 0;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&lt;= number;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(number % i == 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count++;  </a:t>
            </a:r>
            <a:r>
              <a:rPr b="1" i="0" lang="en-US" sz="2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 is a factor of number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count;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4294967295"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Processing</a:t>
            </a:r>
            <a:endParaRPr/>
          </a:p>
        </p:txBody>
      </p:sp>
      <p:sp>
        <p:nvSpPr>
          <p:cNvPr id="239" name="Google Shape;239;p35"/>
          <p:cNvSpPr txBox="1"/>
          <p:nvPr>
            <p:ph idx="4294967295" type="subTitle"/>
          </p:nvPr>
        </p:nvSpPr>
        <p:spPr>
          <a:xfrm>
            <a:off x="539750" y="3016250"/>
            <a:ext cx="7905750" cy="18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Type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A primitive type representing single characters.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stored internally as an array of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"Ali G.";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legal to have variables, parameters, returns of type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surrounded with apostrophes: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or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'4'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or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'\''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letter =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System.out.println(letter);   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System.out.println(letter + " Diddy");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 Diddy</a:t>
            </a:r>
            <a:endParaRPr/>
          </a:p>
        </p:txBody>
      </p:sp>
      <p:graphicFrame>
        <p:nvGraphicFramePr>
          <p:cNvPr id="246" name="Google Shape;246;p36"/>
          <p:cNvGraphicFramePr/>
          <p:nvPr/>
        </p:nvGraphicFramePr>
        <p:xfrm>
          <a:off x="4191000" y="256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{9B646226-BA3F-4D8C-8E8B-9C5086A57132}</a:tableStyleId>
              </a:tblPr>
              <a:tblGrid>
                <a:gridCol w="874700"/>
                <a:gridCol w="641350"/>
                <a:gridCol w="641350"/>
                <a:gridCol w="641350"/>
                <a:gridCol w="641350"/>
                <a:gridCol w="641350"/>
                <a:gridCol w="64135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'l'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'i'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'G'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'.'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in a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be accessed using the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accepts 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index parameter and returns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at that index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food = "cookie";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firstLetter 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food.charAt(0)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'c'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System.out.println(firstLetter + " is for " + food);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use a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loop to print or examine each character.</a:t>
            </a:r>
            <a:endParaRPr b="0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major = "CSE";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major.length(); i++) {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char c 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major.charAt(i)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System.out.println(c);               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                                       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Comparing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values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compare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with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other operators: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word = console.next();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last = word.charAt(word.length() - 1);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 == 's'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System.out.println(word + " is plural.");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prints the alphabet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(char c = 'a';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&lt;= 'z'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c++)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System.out.print(c);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vs.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mapped to an integer value internally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Called an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ASCII value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'A'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 65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 66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 32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 97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 98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 42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Mixing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causes automatic conversion to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'a' + 10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107,	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'A' + 'A'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130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convert an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into the equivalent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type-cast it.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(char) ('a' + 2)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vs.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</p:txBody>
      </p:sp>
      <p:sp>
        <p:nvSpPr>
          <p:cNvPr id="271" name="Google Shape;271;p40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"h"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but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'h'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(they are different)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homa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3746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an object; it contains methods.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"h";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s.toUpperCase();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"H"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len = s.length();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 1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first = s.charAt(0);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'H'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homa"/>
              <a:buNone/>
            </a:pPr>
            <a:r>
              <a:t/>
            </a:r>
            <a:endParaRPr b="1" i="0" sz="13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7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homa"/>
              <a:buNone/>
            </a:pPr>
            <a:r>
              <a:t/>
            </a:r>
            <a:endParaRPr b="1" i="0" sz="13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3746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primitive; you can't call methods on it.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 = 'h';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c.toUpperCase();             // ERROR</a:t>
            </a:r>
            <a:endParaRPr b="1" i="0" sz="2200" u="none" cap="none" strike="noStrike">
              <a:solidFill>
                <a:srgbClr val="8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s.charAt(0).toUpperCase();   // ERROR</a:t>
            </a:r>
            <a:endParaRPr b="1" i="0" sz="2200" u="none" cap="none" strike="noStrike">
              <a:solidFill>
                <a:srgbClr val="8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+ 1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?  What is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+ 1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?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+ 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?  What is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+ 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Formatting text with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System.out.printf("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format string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format string can contain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placeholders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insert parameters: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integer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real number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string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placeholders are used instead of + concatenation</a:t>
            </a:r>
            <a:endParaRPr/>
          </a:p>
          <a:p>
            <a:pPr indent="-47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 = 3;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y = -17;</a:t>
            </a:r>
            <a:endParaRPr b="1" i="0" sz="2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System.out.printf("x is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and y is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!\n", x, y);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x is 3 and y is -17!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does not drop to the next line unless you write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width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integer,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characters wide, right-aligned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%-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integer,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characters wide,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-aligned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real number,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characters wide, right-aligned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1; i &lt;= 3;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j = 1; j &lt;= 10; j++)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System.out.printf("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%4d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(i * j));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System.out.println();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to end the line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1   2   3   4   5   6   7   8   9  10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2   4   6   8  10  12  14  16  18  20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3   6   9  12  15  18  21  24  27  30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precision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real number, rounded to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digits after decimal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real number,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chars wide,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digits after decimal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%-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real number,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wide (left-align),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after decimal</a:t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gpa = 3.253764;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System.out.printf("your GPA is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%.1f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\n", gpa);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System.out.printf("more precisely: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%8.3f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\n", gpa);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Output: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your GPA is 3.3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more precisely:    3.254</a:t>
            </a:r>
            <a:endParaRPr/>
          </a:p>
        </p:txBody>
      </p:sp>
      <p:grpSp>
        <p:nvGrpSpPr>
          <p:cNvPr id="290" name="Google Shape;290;p43"/>
          <p:cNvGrpSpPr/>
          <p:nvPr/>
        </p:nvGrpSpPr>
        <p:grpSpPr>
          <a:xfrm>
            <a:off x="3657600" y="5186362"/>
            <a:ext cx="1219200" cy="681037"/>
            <a:chOff x="2137" y="3216"/>
            <a:chExt cx="768" cy="429"/>
          </a:xfrm>
        </p:grpSpPr>
        <p:sp>
          <p:nvSpPr>
            <p:cNvPr id="291" name="Google Shape;291;p43"/>
            <p:cNvSpPr txBox="1"/>
            <p:nvPr/>
          </p:nvSpPr>
          <p:spPr>
            <a:xfrm>
              <a:off x="2410" y="3414"/>
              <a:ext cx="2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2825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/>
            </a:p>
          </p:txBody>
        </p:sp>
        <p:sp>
          <p:nvSpPr>
            <p:cNvPr id="292" name="Google Shape;292;p43"/>
            <p:cNvSpPr/>
            <p:nvPr/>
          </p:nvSpPr>
          <p:spPr>
            <a:xfrm rot="-5400000">
              <a:off x="2425" y="292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43"/>
          <p:cNvGrpSpPr/>
          <p:nvPr/>
        </p:nvGrpSpPr>
        <p:grpSpPr>
          <a:xfrm>
            <a:off x="4419600" y="4294187"/>
            <a:ext cx="457200" cy="582612"/>
            <a:chOff x="2625" y="2580"/>
            <a:chExt cx="288" cy="367"/>
          </a:xfrm>
        </p:grpSpPr>
        <p:sp>
          <p:nvSpPr>
            <p:cNvPr id="294" name="Google Shape;294;p43"/>
            <p:cNvSpPr/>
            <p:nvPr/>
          </p:nvSpPr>
          <p:spPr>
            <a:xfrm rot="5400000">
              <a:off x="2697" y="2731"/>
              <a:ext cx="144" cy="28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3"/>
            <p:cNvSpPr txBox="1"/>
            <p:nvPr/>
          </p:nvSpPr>
          <p:spPr>
            <a:xfrm>
              <a:off x="2662" y="2580"/>
              <a:ext cx="2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2825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Relational expressions</a:t>
            </a:r>
            <a:endParaRPr/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 and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loops both use logical tests.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1;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 &lt;= 10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 ...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 &lt;= 10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...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are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expressions, seen in Ch. 5.</a:t>
            </a:r>
            <a:endParaRPr/>
          </a:p>
          <a:p>
            <a:pPr indent="-1397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Tests use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relational operators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</p:txBody>
      </p:sp>
      <p:graphicFrame>
        <p:nvGraphicFramePr>
          <p:cNvPr id="54" name="Google Shape;54;p8"/>
          <p:cNvGraphicFramePr/>
          <p:nvPr/>
        </p:nvGraphicFramePr>
        <p:xfrm>
          <a:off x="1219200" y="392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{9B646226-BA3F-4D8C-8E8B-9C5086A57132}</a:tableStyleId>
              </a:tblPr>
              <a:tblGrid>
                <a:gridCol w="1333500"/>
                <a:gridCol w="2947975"/>
                <a:gridCol w="1549400"/>
                <a:gridCol w="9048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Operator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Meaning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equals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+ 1 ==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does not equal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3.2 != 2.5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less than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 &lt; 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greater than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 &gt; 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less than or 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126 &lt;= 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greater than or 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5.0 &gt;= 5.0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question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our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Receipt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 to better format its output.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results in the format below, with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2 digits after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log of execution: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many people ate? </a:t>
            </a: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#1: How much did your dinner cost? </a:t>
            </a: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20.00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#2: How much did your dinner cost? </a:t>
            </a: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#3: How much did your dinner cost? </a:t>
            </a: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25.0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#4: How much did your dinner cost? </a:t>
            </a: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10.00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Subtotal:  $70.00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Tax:       $5.60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Tip:       $10.50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Total:     $86.10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answer (partial)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Calculates total owed, assuming 8% tax and 15% tip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results(double subtotal)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tax = subtotal * .08;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tip = subtotal * .15;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total = subtotal + tax + tip;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System.out.println("Subtotal: $" + subtotal);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System.out.println("Tax: $" + tax);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System.out.println("Tip: $" + tip);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System.out.println("Total: $" + total);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System.out.printf("Subtotal: $%.2f\n", subtotal);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System.out.printf("Tax:      $%.2f\n", tax);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System.out.printf("Tip:      $%.2f\n", tip);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System.out.printf("Total:    $%.2f\n", total);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Comparing strings</a:t>
            </a:r>
            <a:endParaRPr/>
          </a:p>
        </p:txBody>
      </p:sp>
      <p:sp>
        <p:nvSpPr>
          <p:cNvPr id="313" name="Google Shape;313;p4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Relational operators such as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fail on objects.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console = new Scanner(System.in);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System.out.print("What is your name? 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console.next();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0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name == "Barney"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System.out.println("I love you, you love me,");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System.out.println("We're a happy family!");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1063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code will compile, but it will not print the song.</a:t>
            </a:r>
            <a:endParaRPr/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compares objects by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(seen later), so it often gives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even when two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have the same letters.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</a:t>
            </a:r>
            <a:endParaRPr/>
          </a:p>
        </p:txBody>
      </p:sp>
      <p:sp>
        <p:nvSpPr>
          <p:cNvPr id="319" name="Google Shape;319;p4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Objects are compared using a method named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console = new Scanner(System.in);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System.out.print("What is your name? 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console.next();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name.equals("Barney")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System.out.println("I love you, you love me,");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System.out.println("We're a happy family!");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9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Technically this is a method that returns a value of type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type used in logical tests.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test methods</a:t>
            </a:r>
            <a:endParaRPr/>
          </a:p>
        </p:txBody>
      </p:sp>
      <p:sp>
        <p:nvSpPr>
          <p:cNvPr id="325" name="Google Shape;325;p48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3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 = console.next();</a:t>
            </a:r>
            <a:endParaRPr/>
          </a:p>
          <a:p>
            <a:pPr indent="-246062" lvl="1" marL="639762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name.startsWith("Prof")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System.out.println("When are your office hours?");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if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name.equalsIgnoreCase("STUART")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System.out.println("Let's talk about meta!");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326" name="Google Shape;326;p48"/>
          <p:cNvGraphicFramePr/>
          <p:nvPr/>
        </p:nvGraphicFramePr>
        <p:xfrm>
          <a:off x="381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{9B646226-BA3F-4D8C-8E8B-9C5086A57132}</a:tableStyleId>
              </a:tblPr>
              <a:tblGrid>
                <a:gridCol w="3038475"/>
                <a:gridCol w="6029325"/>
              </a:tblGrid>
              <a:tr h="4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equals(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two strings contain the same characters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equalsIgnoreCase(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two strings contain the same characters, ignoring upper vs. lower 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startsWith(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one contains other's characters at start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endsWith(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one contains other's characters at 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the given string is found within this 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0775" y="1970087"/>
            <a:ext cx="1563687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Misuse of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What's wrong with the following code?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console = new Scanner(System.in);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System.out.print("What percentage did you earn?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percent = console.nextInt();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(percent &gt;= 90)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System.out.println("You got an A!");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(percent &gt;= 80)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System.out.println("You got a B!");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(percent &gt;= 70)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System.out.println("You got a C!");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(percent &gt;= 60)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System.out.println("You got a D!");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(percent &lt; 60)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System.out.println("You got an F!");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Chooses between outcomes using many tests</a:t>
            </a:r>
            <a:endParaRPr/>
          </a:p>
          <a:p>
            <a:pPr indent="-22225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(x &gt; 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System.out.println("Positive");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 (x &lt; 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System.out.println("Negative");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System.out.println("Zero");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950" y="1970087"/>
            <a:ext cx="3117850" cy="24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if/else/if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it ends with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exactly one path must be taken.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it ends with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 code might not execute any path.</a:t>
            </a:r>
            <a:endParaRPr/>
          </a:p>
          <a:p>
            <a:pPr indent="-22225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</a:t>
            </a: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(place == 1)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System.out.println("Gold medal!");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 (place == 2)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System.out.println("Silver medal!");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 (place == 3)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System.out.println("Bronze medal.");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012950"/>
            <a:ext cx="3276600" cy="28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structures</a:t>
            </a:r>
            <a:endParaRPr/>
          </a:p>
        </p:txBody>
      </p:sp>
      <p:graphicFrame>
        <p:nvGraphicFramePr>
          <p:cNvPr id="81" name="Google Shape;81;p12"/>
          <p:cNvGraphicFramePr/>
          <p:nvPr/>
        </p:nvGraphicFramePr>
        <p:xfrm>
          <a:off x="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{9B646226-BA3F-4D8C-8E8B-9C5086A57132}</a:tableStyleId>
              </a:tblPr>
              <a:tblGrid>
                <a:gridCol w="4572000"/>
                <a:gridCol w="4572000"/>
              </a:tblGrid>
              <a:tr h="2320925">
                <a:tc>
                  <a:txBody>
                    <a:bodyPr/>
                    <a:lstStyle/>
                    <a:p>
                      <a:pPr indent="-288925" lvl="0" marL="288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exactly 1 path   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(mutually exclusive)</a:t>
                      </a:r>
                      <a:endParaRPr/>
                    </a:p>
                    <a:p>
                      <a:pPr indent="0" lvl="1" marL="457200" marR="0" rtl="0" algn="l">
                        <a:lnSpc>
                          <a:spcPct val="8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i="0" sz="9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statement(s)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if (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statement(s)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{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statement(s)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8925" lvl="0" marL="288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or 1 path   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(mutually exclusive)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1" marL="457200" marR="0" rtl="0" algn="l">
                        <a:lnSpc>
                          <a:spcPct val="8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i="0" sz="9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statement(s)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if (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statement(s)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if (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statement(s)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  <a:p>
                      <a:pPr indent="-288925" lvl="0" marL="2889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25">
                <a:tc gridSpan="2">
                  <a:txBody>
                    <a:bodyPr/>
                    <a:lstStyle/>
                    <a:p>
                      <a:pPr indent="-288925" lvl="0" marL="2117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b="0" i="0" sz="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-288925" lvl="0" marL="2117725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Char char="•"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0, 1, or many paths   </a:t>
                      </a:r>
                      <a:r>
                        <a:rPr b="0" i="1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(independent tests; not exclusive)</a:t>
                      </a:r>
                      <a:endParaRPr/>
                    </a:p>
                    <a:p>
                      <a:pPr indent="0" lvl="1" marL="2743200" marR="0" rtl="0" algn="l">
                        <a:lnSpc>
                          <a:spcPct val="8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i="0" sz="9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88925" lvl="0" marL="21177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/>
                    </a:p>
                    <a:p>
                      <a:pPr indent="-288925" lvl="0" marL="21177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statement(s)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  <a:p>
                      <a:pPr indent="-288925" lvl="0" marL="21177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  <a:p>
                      <a:pPr indent="-288925" lvl="0" marL="21177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/>
                    </a:p>
                    <a:p>
                      <a:pPr indent="-288925" lvl="0" marL="21177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statement(s)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  <a:p>
                      <a:pPr indent="-288925" lvl="0" marL="21177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endParaRPr/>
                    </a:p>
                    <a:p>
                      <a:pPr indent="-288925" lvl="0" marL="21177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/>
                    </a:p>
                    <a:p>
                      <a:pPr indent="-288925" lvl="0" marL="21177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statement(s)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  <a:p>
                      <a:pPr indent="-288925" lvl="0" marL="2117725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Which nested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 if/if/if   (2) nested if/else   (3) nested if/else/if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Whether a user is lower, middle, or upper-class based on income.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/ else if / else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Whether you made the dean's list (GPA ≥ 3.8) or honor roll (3.5-3.8).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(3)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/ else if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Whether a number is divisible by 2, 3, and/or 5.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/ if / if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 a grade of A, B, C, D, or F based on a percentage.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/ else if / else if / else if / else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