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</p:sldIdLst>
  <p:sldSz cy="6858000" cx="9144000"/>
  <p:notesSz cx="6858000" cy="9144000"/>
  <p:embeddedFontLst>
    <p:embeddedFont>
      <p:font typeface="Tahoma"/>
      <p:regular r:id="rId76"/>
      <p:bold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DE4C02-E632-487A-ABC4-6434EAE63C3F}">
  <a:tblStyle styleId="{96DE4C02-E632-487A-ABC4-6434EAE63C3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Tahoma-bold.fntdata"/><Relationship Id="rId32" Type="http://schemas.openxmlformats.org/officeDocument/2006/relationships/slide" Target="slides/slide26.xml"/><Relationship Id="rId76" Type="http://schemas.openxmlformats.org/officeDocument/2006/relationships/font" Target="fonts/Tahoma-regular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5" name="Google Shape;205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1" name="Google Shape;291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8" name="Google Shape;438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8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1" name="Google Shape;491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Observation: You can base your knowledge of variable B on variable A if B's value is related to A's.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 this slide, we know things about next, so we also know things about prev at certain points.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9144000" cy="1390650"/>
          </a:xfrm>
          <a:prstGeom prst="roundRect">
            <a:avLst>
              <a:gd fmla="val 24" name="adj"/>
            </a:avLst>
          </a:prstGeom>
          <a:gradFill>
            <a:gsLst>
              <a:gs pos="0">
                <a:srgbClr val="244E72"/>
              </a:gs>
              <a:gs pos="100000">
                <a:srgbClr val="5A9FD4"/>
              </a:gs>
            </a:gsLst>
            <a:lin ang="45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4038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fmla="val 24" name="adj"/>
            </a:avLst>
          </a:prstGeom>
          <a:gradFill>
            <a:gsLst>
              <a:gs pos="0">
                <a:srgbClr val="244E72"/>
              </a:gs>
              <a:gs pos="100000">
                <a:srgbClr val="5A9FD4"/>
              </a:gs>
            </a:gsLst>
            <a:lin ang="45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  <a:defRPr b="0" i="0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Building Java Programs</a:t>
            </a:r>
            <a:b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Chapter 5</a:t>
            </a:r>
            <a:endParaRPr/>
          </a:p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1371600" y="4038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 Logic and Indefinite Loops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Copyright (c) Pearson 2013.</a:t>
            </a:r>
            <a:b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rights reserved.</a:t>
            </a:r>
            <a:endParaRPr/>
          </a:p>
          <a:p>
            <a:pPr indent="-155575" lvl="0" marL="231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Categories of loops</a:t>
            </a:r>
            <a:endParaRPr/>
          </a:p>
        </p:txBody>
      </p:sp>
      <p:sp>
        <p:nvSpPr>
          <p:cNvPr id="135" name="Google Shape;135;p14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definite loop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Executes a known number of times.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loops we have seen are definite loops.</a:t>
            </a:r>
            <a:endParaRPr/>
          </a:p>
          <a:p>
            <a:pPr indent="-188912" lvl="1" marL="639762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 "hello" 10 times.</a:t>
            </a:r>
            <a:endParaRPr/>
          </a:p>
          <a:p>
            <a:pPr indent="-246062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 all the prime numbers up to an integer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46062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 each odd number between 5 and 127.</a:t>
            </a:r>
            <a:endParaRPr/>
          </a:p>
          <a:p>
            <a:pPr indent="-119062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9062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indefinite loop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One where the number of times its body repeats is not known in advance.</a:t>
            </a:r>
            <a:endParaRPr/>
          </a:p>
          <a:p>
            <a:pPr indent="-188912" lvl="1" marL="639762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Prompt the user until they type a non-negative number.</a:t>
            </a:r>
            <a:endParaRPr/>
          </a:p>
          <a:p>
            <a:pPr indent="-246062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 random numbers until a prime number is printed.</a:t>
            </a:r>
            <a:endParaRPr/>
          </a:p>
          <a:p>
            <a:pPr indent="-246062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Repeat until the user has types "q" to quit.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loop</a:t>
            </a:r>
            <a:endParaRPr/>
          </a:p>
        </p:txBody>
      </p:sp>
      <p:sp>
        <p:nvSpPr>
          <p:cNvPr id="141" name="Google Shape;141;p15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loop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Repeatedly executes its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body as long as a logical test is true.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statement(s)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num = 1;                  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initialization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(num &lt;= 200) {          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test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System.out.print(num + " ");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num = num * 2;            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update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8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// output:  1 2 4 8 16 32 64 128</a:t>
            </a:r>
            <a:endParaRPr/>
          </a:p>
        </p:txBody>
      </p:sp>
      <p:pic>
        <p:nvPicPr>
          <p:cNvPr descr="while" id="142" name="Google Shape;14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1471612"/>
            <a:ext cx="2459037" cy="2338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 </a:t>
            </a: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loop</a:t>
            </a:r>
            <a:endParaRPr/>
          </a:p>
        </p:txBody>
      </p:sp>
      <p:sp>
        <p:nvSpPr>
          <p:cNvPr id="148" name="Google Shape;148;p16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6062" lvl="1" marL="6397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finds the first factor of 91, other than 1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 = 91;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factor = 2;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(n % factor != 0) {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factor++;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System.out.println("First factor is " + factor);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1" i="0" sz="9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808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output:  First factor is 7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better than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because we don't know how many times we will need to increment to find the factor.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sentinel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</a:t>
            </a: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 that signals the end of user input.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sentinel loop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Repeats until a sentinel value is seen.</a:t>
            </a:r>
            <a:endParaRPr/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Write a program that prompts the user for numbers until the user types 0, then outputs their sum.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(In this case, 0 is the sentinel value.)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 (0 to quit): </a:t>
            </a:r>
            <a:r>
              <a:rPr b="1" i="0" lang="en-US" sz="22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Enter a number (0 to quit): </a:t>
            </a:r>
            <a:r>
              <a:rPr b="1" i="0" lang="en-US" sz="22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Enter a number (0 to quit): </a:t>
            </a:r>
            <a:r>
              <a:rPr b="1" i="0" lang="en-US" sz="22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Enter a number (0 to quit): </a:t>
            </a:r>
            <a:r>
              <a:rPr b="1" i="0" lang="en-US" sz="22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The sum is 60</a:t>
            </a:r>
            <a:endParaRPr/>
          </a:p>
        </p:txBody>
      </p:sp>
      <p:sp>
        <p:nvSpPr>
          <p:cNvPr id="154" name="Google Shape;154;p17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Sentinel values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Flawed sentinel solution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What's wrong with this solution?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 console = new Scanner(System.in);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 = 0;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number = 1;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"dummy value", anything but 0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(number != 0)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System.out.print("Enter a number (0 to quit): ");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number = console.nextInt();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sum = sum + number;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System.out.println("The total is " + sum);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Changing the sentinel value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Modify your program to use a sentinel value of -1.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log of execution: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 (-1 to quit): </a:t>
            </a:r>
            <a:r>
              <a:rPr b="1" i="0" lang="en-US" sz="22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Enter a number (-1 to quit): </a:t>
            </a:r>
            <a:r>
              <a:rPr b="1" i="0" lang="en-US" sz="22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Enter a number (-1 to quit): </a:t>
            </a:r>
            <a:r>
              <a:rPr b="1" i="0" lang="en-US" sz="22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Enter a number (-1 to quit): </a:t>
            </a:r>
            <a:r>
              <a:rPr b="1" i="0" lang="en-US" sz="22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Enter a number (-1 to quit): </a:t>
            </a:r>
            <a:r>
              <a:rPr b="1" i="0" lang="en-US" sz="22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The total is 80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Changing the sentinel value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see the problem, change the sentinel's value to -1:</a:t>
            </a:r>
            <a:endParaRPr/>
          </a:p>
          <a:p>
            <a:pPr indent="-279400" lvl="1" marL="625475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 console = new Scanner(System.in);</a:t>
            </a:r>
            <a:endParaRPr/>
          </a:p>
          <a:p>
            <a:pPr indent="-279400" lvl="1" marL="625475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 = 0;</a:t>
            </a:r>
            <a:endParaRPr/>
          </a:p>
          <a:p>
            <a:pPr indent="-279400" lvl="1" marL="625475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number = 1;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"dummy value", anything but -1</a:t>
            </a:r>
            <a:endParaRPr/>
          </a:p>
          <a:p>
            <a:pPr indent="-279400" lvl="1" marL="625475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(number != </a:t>
            </a:r>
            <a:r>
              <a:rPr b="1" i="0" lang="en-US" sz="2000" u="none" cap="none" strike="noStrike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9400" lvl="1" marL="625475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System.out.print("Enter a number (</a:t>
            </a:r>
            <a:r>
              <a:rPr b="1" i="0" lang="en-US" sz="2000" u="none" cap="none" strike="noStrike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 quit): ");</a:t>
            </a:r>
            <a:endParaRPr/>
          </a:p>
          <a:p>
            <a:pPr indent="-279400" lvl="1" marL="625475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number = console.nextInt();</a:t>
            </a:r>
            <a:endParaRPr/>
          </a:p>
          <a:p>
            <a:pPr indent="-279400" lvl="1" marL="625475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sum = sum + number;</a:t>
            </a:r>
            <a:endParaRPr/>
          </a:p>
          <a:p>
            <a:pPr indent="-279400" lvl="1" marL="625475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System.out.println("The total is " + sum);</a:t>
            </a:r>
            <a:endParaRPr/>
          </a:p>
          <a:p>
            <a:pPr indent="-279400" lvl="1" marL="625475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Now the solution produces the wrong output.  Why?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total was 79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problem with our code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Our code uses a pattern like this: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 = 0.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while (input is not the sentinel) {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prompt for input; read input.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add input to the sum.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 the last pass, the sentinel -1 is added to the sum: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prompt for input; read input (-1).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A50021"/>
              </a:buClr>
              <a:buSzPts val="2200"/>
              <a:buFont typeface="Tahoma"/>
              <a:buNone/>
            </a:pPr>
            <a:r>
              <a:rPr b="0" i="1" lang="en-US" sz="2200" u="none" cap="none" strike="noStrike">
                <a:solidFill>
                  <a:srgbClr val="A50021"/>
                </a:solidFill>
                <a:latin typeface="Tahoma"/>
                <a:ea typeface="Tahoma"/>
                <a:cs typeface="Tahoma"/>
                <a:sym typeface="Tahoma"/>
              </a:rPr>
              <a:t>    add input (-1) to the sum.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1" sz="2000" u="none" cap="none" strike="noStrike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a fencepost problem.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Must read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numbers, but only sum the first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-1 of them.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fencepost solution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 = 0.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3399"/>
              </a:buClr>
              <a:buSzPts val="2200"/>
              <a:buFont typeface="Tahoma"/>
              <a:buNone/>
            </a:pPr>
            <a:r>
              <a:rPr b="0" i="1" lang="en-US" sz="22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prompt for input; read input.		</a:t>
            </a:r>
            <a:r>
              <a:rPr b="0" i="1" lang="en-US" sz="2200" u="none" cap="none" strike="noStrike">
                <a:solidFill>
                  <a:srgbClr val="008080"/>
                </a:solidFill>
                <a:latin typeface="Tahoma"/>
                <a:ea typeface="Tahoma"/>
                <a:cs typeface="Tahoma"/>
                <a:sym typeface="Tahoma"/>
              </a:rPr>
              <a:t>// place a "post"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1" sz="2200" u="none" cap="none" strike="noStrike">
              <a:solidFill>
                <a:srgbClr val="00808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while (input is not the sentinel) {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3399"/>
              </a:buClr>
              <a:buSzPts val="2200"/>
              <a:buFont typeface="Tahoma"/>
              <a:buNone/>
            </a:pPr>
            <a:r>
              <a:rPr b="0" i="1" lang="en-US" sz="22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    add input to the sum.			</a:t>
            </a:r>
            <a:r>
              <a:rPr b="0" i="1" lang="en-US" sz="2200" u="none" cap="none" strike="noStrike">
                <a:solidFill>
                  <a:srgbClr val="008080"/>
                </a:solidFill>
                <a:latin typeface="Tahoma"/>
                <a:ea typeface="Tahoma"/>
                <a:cs typeface="Tahoma"/>
                <a:sym typeface="Tahoma"/>
              </a:rPr>
              <a:t>// place a "wire"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prompt for input; read input.		</a:t>
            </a:r>
            <a:r>
              <a:rPr b="0" i="1" lang="en-US" sz="2200" u="none" cap="none" strike="noStrike">
                <a:solidFill>
                  <a:srgbClr val="008080"/>
                </a:solidFill>
                <a:latin typeface="Tahoma"/>
                <a:ea typeface="Tahoma"/>
                <a:cs typeface="Tahoma"/>
                <a:sym typeface="Tahoma"/>
              </a:rPr>
              <a:t>// place a "post"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Sentinel loops often utilize a fencepost "loop-and-a-half" style solution by pulling some code out of the loop.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Correct sentinel code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 console = new Scanner(System.in);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 = 0;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808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pull one prompt/read ("post") out of the loop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System.out.print("Enter a number (-1 to quit): 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int number = console.nextInt();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1" i="0" sz="2000" u="none" cap="none" strike="noStrike">
              <a:solidFill>
                <a:srgbClr val="00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(number != -1)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    sum = sum + number;</a:t>
            </a:r>
            <a:r>
              <a:rPr b="0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moved to top of loop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System.out.print("Enter a number (-1 to quit): 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number = console.nextInt();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System.out.println("The total is " + sum);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deceptive problem...</a:t>
            </a:r>
            <a:endParaRPr/>
          </a:p>
        </p:txBody>
      </p:sp>
      <p:sp>
        <p:nvSpPr>
          <p:cNvPr id="39" name="Google Shape;39;p6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method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printNumbers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prints each number from 1 to a given maximum, separated by commas.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example, the call: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printNumbers(5)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should print: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1, 2, 3, 4, 5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Sentinel as a constant</a:t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final int SENTINEL = -1;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1" i="0" sz="800" u="none" cap="none" strike="noStrike">
              <a:solidFill>
                <a:srgbClr val="00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 console = new Scanner(System.in);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 = 0;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808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pull one prompt/read ("post") out of the loop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System.out.print("Enter a number (" + </a:t>
            </a:r>
            <a:r>
              <a:rPr b="1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SENTINEL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" to quit): 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number = console.nextInt();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(number != </a:t>
            </a:r>
            <a:r>
              <a:rPr b="1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SENTINEL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= sum + number; 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moved to top of loop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System.out.print("Enter a number (" + </a:t>
            </a:r>
            <a:r>
              <a:rPr b="1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SENTINEL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" to quit): 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number = console.nextInt();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System.out.println("The total is " + sum);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ctr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Random numbers</a:t>
            </a:r>
            <a:endParaRPr/>
          </a:p>
        </p:txBody>
      </p:sp>
      <p:sp>
        <p:nvSpPr>
          <p:cNvPr id="202" name="Google Shape;202;p25"/>
          <p:cNvSpPr txBox="1"/>
          <p:nvPr>
            <p:ph idx="1" type="subTitle"/>
          </p:nvPr>
        </p:nvSpPr>
        <p:spPr>
          <a:xfrm>
            <a:off x="1371600" y="4038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3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208" name="Google Shape;208;p26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 generates pseudo-random numbers.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found in 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package.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import java.util.*;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 b="1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Random rand = new Random();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randomNumber =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rand.nextInt(10)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0-9</a:t>
            </a:r>
            <a:endParaRPr/>
          </a:p>
        </p:txBody>
      </p:sp>
      <p:graphicFrame>
        <p:nvGraphicFramePr>
          <p:cNvPr id="209" name="Google Shape;209;p26"/>
          <p:cNvGraphicFramePr/>
          <p:nvPr/>
        </p:nvGraphicFramePr>
        <p:xfrm>
          <a:off x="1524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{96DE4C02-E632-487A-ABC4-6434EAE63C3F}</a:tableStyleId>
              </a:tblPr>
              <a:tblGrid>
                <a:gridCol w="1958975"/>
                <a:gridCol w="685005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 name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nextInt()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a random integer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nextInt(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max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a random integer in the range [0, </a:t>
                      </a: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max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 other words, 0 to </a:t>
                      </a: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max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-1 inclusive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nextDouble()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a random real number in the range [0.0, 1.0)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Generating random numbers</a:t>
            </a:r>
            <a:endParaRPr/>
          </a:p>
        </p:txBody>
      </p:sp>
      <p:sp>
        <p:nvSpPr>
          <p:cNvPr id="215" name="Google Shape;215;p27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Common usage: to get a random number from 1 to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n =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rand.nextInt(20) + 1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1-20 inclusive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get a number in arbitrary range [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max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 inclusive: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.nextInt(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size of range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br>
              <a:rPr b="0" i="0" lang="en-US" sz="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where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size of range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is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max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1" i="1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A random integer between 4 and 10 inclusive: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n =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rand.nextInt(7) + 4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questions</a:t>
            </a:r>
            <a:endParaRPr/>
          </a:p>
        </p:txBody>
      </p:sp>
      <p:sp>
        <p:nvSpPr>
          <p:cNvPr id="221" name="Google Shape;221;p28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Given the following declaration, how would you get: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Random rand = new Random();</a:t>
            </a:r>
            <a:endParaRPr/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random number between 1 and 47 inclusive?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random1 = rand.nextInt(47) + 1;</a:t>
            </a:r>
            <a:endParaRPr/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random number between 23 and 30 inclusive?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random2 = rand.nextInt(8) + 23;</a:t>
            </a:r>
            <a:endParaRPr/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random even number between 4 and 12 inclusive?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random3 = rand.nextInt(5) * 2 + 4;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and other types</a:t>
            </a:r>
            <a:endParaRPr/>
          </a:p>
        </p:txBody>
      </p:sp>
      <p:sp>
        <p:nvSpPr>
          <p:cNvPr id="227" name="Google Shape;227;p29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nextDouble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 returns a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between 0.0 - 1.0</a:t>
            </a:r>
            <a:endParaRPr/>
          </a:p>
          <a:p>
            <a:pPr indent="-188912" lvl="1" marL="639762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Get a random GPA value between 1.5 and 4.0: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randomGpa =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rand.nextDouble()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2.5 + 1.5;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Any set of possible values can be mapped to integers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code to randomly play Rock-Paper-Scissors: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r = rand.nextInt(3);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(r == 0) {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System.out.println("Rock");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else if (r == 1) {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System.out.println("Paper");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else {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 == 2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System.out.println("Scissors");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question</a:t>
            </a:r>
            <a:endParaRPr/>
          </a:p>
        </p:txBody>
      </p:sp>
      <p:sp>
        <p:nvSpPr>
          <p:cNvPr id="233" name="Google Shape;233;p30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program that simulates rolling of two 6-sided dice until their combined result comes up as 7.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2 + 4 = 6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3 + 5 = 8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5 + 6 = 11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1 + 1 = 2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4 + 3 = 7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You won after 5 tries!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answer</a:t>
            </a:r>
            <a:endParaRPr/>
          </a:p>
        </p:txBody>
      </p:sp>
      <p:sp>
        <p:nvSpPr>
          <p:cNvPr id="239" name="Google Shape;239;p31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Rolls two dice until a sum of 7 is reached.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java.util.*;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Dice {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Random rand = new Random();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tries = 0;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sum = 0;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while (sum != 7) {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// roll the dice once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 roll1 = rand.nextInt(6) + 1;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 roll2 = rand.nextInt(6) + 1;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sum = roll1 + roll2;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System.out.println(roll1 + " + " + roll2 + " = " + sum);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tries++;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System.out.println("You won after " + tries + " tries!");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question</a:t>
            </a:r>
            <a:endParaRPr/>
          </a:p>
        </p:txBody>
      </p:sp>
      <p:sp>
        <p:nvSpPr>
          <p:cNvPr id="245" name="Google Shape;245;p32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program that plays an adding game.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Ask user to solve random adding problems with 2-5 numbers.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user gets 1 point for a correct answer, 0 for incorrect.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program stops after 3 incorrect answers.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4 + 10 + 3 + 10 = </a:t>
            </a:r>
            <a:r>
              <a:rPr b="1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27</a:t>
            </a:r>
            <a:endParaRPr/>
          </a:p>
          <a:p>
            <a:pPr indent="-246062" lvl="1" marL="639762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9 + 2 = </a:t>
            </a:r>
            <a:r>
              <a:rPr b="1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-246062" lvl="1" marL="639762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8 + 6 + 7 + 9 = </a:t>
            </a:r>
            <a:r>
              <a:rPr b="1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/>
          </a:p>
          <a:p>
            <a:pPr indent="-246062" lvl="1" marL="639762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Wrong! The answer was 30</a:t>
            </a:r>
            <a:endParaRPr/>
          </a:p>
          <a:p>
            <a:pPr indent="-246062" lvl="1" marL="639762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5 + 9 = </a:t>
            </a:r>
            <a:r>
              <a:rPr b="1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-246062" lvl="1" marL="639762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Wrong! The answer was 14</a:t>
            </a:r>
            <a:endParaRPr/>
          </a:p>
          <a:p>
            <a:pPr indent="-246062" lvl="1" marL="639762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4 + 9 + 9 = </a:t>
            </a:r>
            <a:r>
              <a:rPr b="1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/>
          </a:p>
          <a:p>
            <a:pPr indent="-246062" lvl="1" marL="639762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3 + 1 + 7 + 2 = </a:t>
            </a:r>
            <a:r>
              <a:rPr b="1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-246062" lvl="1" marL="639762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4 + 2 + 10 + 9 + 7 = </a:t>
            </a:r>
            <a:r>
              <a:rPr b="1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  <a:p>
            <a:pPr indent="-246062" lvl="1" marL="639762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Wrong! The answer was 32</a:t>
            </a:r>
            <a:endParaRPr/>
          </a:p>
          <a:p>
            <a:pPr indent="-246062" lvl="1" marL="639762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You earned 4 total points.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answer</a:t>
            </a:r>
            <a:endParaRPr/>
          </a:p>
        </p:txBody>
      </p:sp>
      <p:sp>
        <p:nvSpPr>
          <p:cNvPr id="251" name="Google Shape;251;p33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Asks the user to do adding problems and scores them.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java.util.*;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AddingGame {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Scanner console = new Scanner(System.in);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Random rand = new Random();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play until user gets 3 wrong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points = 0;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wrong = 0;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while (wrong &lt; 3) {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 result = play(console, rand);   </a:t>
            </a: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play one game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(result &gt; 0) {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points++;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 else {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wrong++;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System.out.println("You earned " + points + " total points.");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Flawed solutions</a:t>
            </a:r>
            <a:endParaRPr/>
          </a:p>
        </p:txBody>
      </p:sp>
      <p:sp>
        <p:nvSpPr>
          <p:cNvPr id="45" name="Google Shape;45;p7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printNumbers(int max)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for (int i = 1; i &lt;= max; i++)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System.out.print(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+ ", "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}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System.out.println();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to end the line of output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 from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printNumbers(5)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1, 2, 3, 4, 5</a:t>
            </a:r>
            <a:r>
              <a:rPr b="1" i="0" lang="en-US" sz="2000" u="none" cap="none" strike="noStrike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1" i="0" sz="2000" u="none" cap="none" strike="noStrike">
              <a:solidFill>
                <a:srgbClr val="A500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printNumbers(int max)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for (int i = 1; i &lt;= max; i++)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System.out.print(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", " + i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}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System.out.println();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to end the line of output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 from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printNumbers(5)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	</a:t>
            </a:r>
            <a:r>
              <a:rPr b="1" i="0" lang="en-US" sz="2000" u="none" cap="none" strike="noStrike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1, 2, 3, 4, 5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answer 2</a:t>
            </a:r>
            <a:endParaRPr/>
          </a:p>
        </p:txBody>
      </p:sp>
      <p:sp>
        <p:nvSpPr>
          <p:cNvPr id="257" name="Google Shape;257;p34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1" i="0" sz="800" u="non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Builds one addition problem and presents it to the user.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Returns 1 point if you get it right, 0 if wrong.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int play(Scanner console, Random rand) {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print the operands being added, and sum them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operands = rand.nextInt(4) + 2;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sum = rand.nextInt(10) + 1;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System.out.print(sum);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2; i &lt;= operands; i++) {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 n = rand.nextInt(10) + 1;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sum += n;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System.out.print(" + " + n);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 = ");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read user's guess and report whether it was correct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guess = console.nextInt();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(guess == sum) {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1;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 else {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System.out.println("Wrong! The answer was " + total);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0;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do/while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loop</a:t>
            </a:r>
            <a:endParaRPr/>
          </a:p>
        </p:txBody>
      </p:sp>
      <p:sp>
        <p:nvSpPr>
          <p:cNvPr id="263" name="Google Shape;263;p35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do/while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loop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Performs its test at the </a:t>
            </a:r>
            <a:r>
              <a:rPr b="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each repetition.</a:t>
            </a:r>
            <a:endParaRPr/>
          </a:p>
          <a:p>
            <a:pPr indent="-246062" lvl="1" marL="639762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Guarantees that the loop's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body will run at least once.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 {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statement(s)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while (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8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// Example: prompt until correct password is typed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phrase;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 {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System.out.print("Type your password: ");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phrase = console.next();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while (!phrase.equals("abracadabra"));</a:t>
            </a:r>
            <a:endParaRPr/>
          </a:p>
        </p:txBody>
      </p:sp>
      <p:pic>
        <p:nvPicPr>
          <p:cNvPr descr="do_while" id="264" name="Google Shape;2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5050" y="2178050"/>
            <a:ext cx="15335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do/while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question</a:t>
            </a:r>
            <a:endParaRPr/>
          </a:p>
        </p:txBody>
      </p:sp>
      <p:sp>
        <p:nvSpPr>
          <p:cNvPr id="270" name="Google Shape;270;p36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ahoma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Modify the previous </a:t>
            </a:r>
            <a:r>
              <a:rPr b="0" i="0" lang="en-US" sz="2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Dice</a:t>
            </a: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program to use </a:t>
            </a:r>
            <a:r>
              <a:rPr b="0" i="0" lang="en-US" sz="2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do/while</a:t>
            </a: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29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2 + 4 = 6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3 + 5 = 8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5 + 6 = 11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1 + 1 = 2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4 + 3 = 7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You won after 5 tries!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do/while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 good fit for our past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Sentinel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program?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do/while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answer</a:t>
            </a:r>
            <a:endParaRPr/>
          </a:p>
        </p:txBody>
      </p:sp>
      <p:sp>
        <p:nvSpPr>
          <p:cNvPr id="276" name="Google Shape;276;p37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Rolls two dice until a sum of 7 is reached.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java.util.*;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Dice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Random rand = new Random();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tries = 0;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sum;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do {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 roll1 = rand.nextInt(6) + 1;   </a:t>
            </a: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one roll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 roll2 = rand.nextInt(6) + 1;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sum = roll1 + roll2;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System.out.println(roll1 + " + " + roll2 + " = " + sum);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tries++;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 while (sum != 7);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System.out.println("You won after " + tries + " tries!");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type="ctr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 </a:t>
            </a:r>
            <a:r>
              <a:rPr b="1" i="0" lang="en-US" sz="4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/>
          </a:p>
        </p:txBody>
      </p:sp>
      <p:sp>
        <p:nvSpPr>
          <p:cNvPr id="282" name="Google Shape;282;p38"/>
          <p:cNvSpPr txBox="1"/>
          <p:nvPr>
            <p:ph idx="1" type="subTitle"/>
          </p:nvPr>
        </p:nvSpPr>
        <p:spPr>
          <a:xfrm>
            <a:off x="1371600" y="4038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3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Methods that are tests</a:t>
            </a:r>
            <a:endParaRPr/>
          </a:p>
        </p:txBody>
      </p:sp>
      <p:sp>
        <p:nvSpPr>
          <p:cNvPr id="288" name="Google Shape;288;p39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methods return logical values.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call to such a method is used as a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a loop or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 console = new Scanner(System.in);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System.out.print("Type your first name: ");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name = console.next();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name.startsWith("Dr.")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1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System.out.println("Will you marry me?");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else if (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name.endsWith("Esq.")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System.out.println("And I am Ted 'Theodore' Logan!");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test methods</a:t>
            </a:r>
            <a:endParaRPr/>
          </a:p>
        </p:txBody>
      </p:sp>
      <p:sp>
        <p:nvSpPr>
          <p:cNvPr id="294" name="Google Shape;294;p40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6362" lvl="1" marL="63976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name = console.next();</a:t>
            </a:r>
            <a:endParaRPr/>
          </a:p>
          <a:p>
            <a:pPr indent="-246062" lvl="1" marL="639762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name.contains("Prof")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System.out.println("When are your office hours?");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else if (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name.equalsIgnoreCase("STUART")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System.out.println("Let's talk about meta!");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aphicFrame>
        <p:nvGraphicFramePr>
          <p:cNvPr id="295" name="Google Shape;295;p40"/>
          <p:cNvGraphicFramePr/>
          <p:nvPr/>
        </p:nvGraphicFramePr>
        <p:xfrm>
          <a:off x="381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{96DE4C02-E632-487A-ABC4-6434EAE63C3F}</a:tableStyleId>
              </a:tblPr>
              <a:tblGrid>
                <a:gridCol w="3038475"/>
                <a:gridCol w="6029325"/>
              </a:tblGrid>
              <a:tr h="4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equals(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whether two strings contain the same characters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equalsIgnoreCase(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whether two strings contain the same characters, ignoring upper vs. lower case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startsWith(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whether one contains other's characters at start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endsWith(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whether one contains other's characters at end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contains(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whether the given string is found within this one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Type </a:t>
            </a: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/>
          </a:p>
        </p:txBody>
      </p:sp>
      <p:sp>
        <p:nvSpPr>
          <p:cNvPr id="301" name="Google Shape;301;p41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logical type whose values are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logical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actually a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expression.</a:t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legal to: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variable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pass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value as a parameter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value from methods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call a method that returns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use it as a test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boolean minor    =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(age &lt; 21)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boolean isProf   =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name.contains("Prof")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boolean lovesCSE =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rgbClr val="00808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// allow only CSE-loving students over 21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minor || isProf || !lovesCSE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System.out.println("Can't enter the club!");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Using </a:t>
            </a: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/>
          </a:p>
        </p:txBody>
      </p:sp>
      <p:sp>
        <p:nvSpPr>
          <p:cNvPr id="307" name="Google Shape;307;p42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is type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useful?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capture a complex logical test result and use it later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write a method that does a complex test and returns it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Makes code more readable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pass around the result of a logical test (as param/return)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 goodAge    = age &gt;= 12 &amp;&amp; age &lt; 29;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 goodHeight = height &gt;= 78 &amp;&amp; height &lt; 84;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 rich       = salary &gt;= 100000.0;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b="1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(goodAge &amp;&amp; goodHeight) || rich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System.out.println("Okay, let's go out!");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System.out.println("It's not you, it's me...");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Returning </a:t>
            </a: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/>
          </a:p>
        </p:txBody>
      </p:sp>
      <p:sp>
        <p:nvSpPr>
          <p:cNvPr id="313" name="Google Shape;313;p43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6062" lvl="1" marL="639762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isPrime(int n) {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factors = 0;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1; i &lt;= n; i++) {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(n % i == 0) {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factors++;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(factors == 2) {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true;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false;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Calls to methods returning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can be used as tests: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isPrime(57)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Fence post analogy</a:t>
            </a:r>
            <a:endParaRPr/>
          </a:p>
        </p:txBody>
      </p:sp>
      <p:sp>
        <p:nvSpPr>
          <p:cNvPr id="51" name="Google Shape;51;p8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print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numbers but need only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- 1 commas.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Similar to building a fence with wires separated by posts:</a:t>
            </a:r>
            <a:endParaRPr/>
          </a:p>
          <a:p>
            <a:pPr indent="-246062" lvl="1" marL="639762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we use a flawed algorithm that repeatedly places a post + wire, the last post will have an extra dangling wire.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00000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1" lang="en-US" sz="22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for (length of fence) {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00000"/>
              </a:buClr>
              <a:buSzPts val="2200"/>
              <a:buFont typeface="Tahoma"/>
              <a:buNone/>
            </a:pPr>
            <a:r>
              <a:rPr b="0" i="1" lang="en-US" sz="22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	    place a post.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00000"/>
              </a:buClr>
              <a:buSzPts val="2200"/>
              <a:buFont typeface="Tahoma"/>
              <a:buNone/>
            </a:pPr>
            <a:r>
              <a:rPr b="0" i="1" lang="en-US" sz="22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	    place some wire.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00000"/>
              </a:buClr>
              <a:buSzPts val="2200"/>
              <a:buFont typeface="Tahoma"/>
              <a:buNone/>
            </a:pPr>
            <a:r>
              <a:rPr b="0" i="1" lang="en-US" sz="22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</p:txBody>
      </p:sp>
      <p:grpSp>
        <p:nvGrpSpPr>
          <p:cNvPr id="52" name="Google Shape;52;p8"/>
          <p:cNvGrpSpPr/>
          <p:nvPr/>
        </p:nvGrpSpPr>
        <p:grpSpPr>
          <a:xfrm>
            <a:off x="2286000" y="4876800"/>
            <a:ext cx="4953000" cy="990600"/>
            <a:chOff x="480" y="2400"/>
            <a:chExt cx="3120" cy="624"/>
          </a:xfrm>
        </p:grpSpPr>
        <p:grpSp>
          <p:nvGrpSpPr>
            <p:cNvPr id="53" name="Google Shape;53;p8"/>
            <p:cNvGrpSpPr/>
            <p:nvPr/>
          </p:nvGrpSpPr>
          <p:grpSpPr>
            <a:xfrm>
              <a:off x="480" y="2400"/>
              <a:ext cx="624" cy="624"/>
              <a:chOff x="480" y="2400"/>
              <a:chExt cx="624" cy="624"/>
            </a:xfrm>
          </p:grpSpPr>
          <p:sp>
            <p:nvSpPr>
              <p:cNvPr id="54" name="Google Shape;54;p8"/>
              <p:cNvSpPr txBox="1"/>
              <p:nvPr/>
            </p:nvSpPr>
            <p:spPr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" name="Google Shape;55;p8"/>
              <p:cNvGrpSpPr/>
              <p:nvPr/>
            </p:nvGrpSpPr>
            <p:grpSpPr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56" name="Google Shape;56;p8"/>
                <p:cNvSpPr txBox="1"/>
                <p:nvPr/>
              </p:nvSpPr>
              <p:spPr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57;p8"/>
                <p:cNvSpPr txBox="1"/>
                <p:nvPr/>
              </p:nvSpPr>
              <p:spPr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8" name="Google Shape;58;p8"/>
            <p:cNvGrpSpPr/>
            <p:nvPr/>
          </p:nvGrpSpPr>
          <p:grpSpPr>
            <a:xfrm>
              <a:off x="1104" y="2400"/>
              <a:ext cx="624" cy="624"/>
              <a:chOff x="480" y="2400"/>
              <a:chExt cx="624" cy="624"/>
            </a:xfrm>
          </p:grpSpPr>
          <p:sp>
            <p:nvSpPr>
              <p:cNvPr id="59" name="Google Shape;59;p8"/>
              <p:cNvSpPr txBox="1"/>
              <p:nvPr/>
            </p:nvSpPr>
            <p:spPr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0" name="Google Shape;60;p8"/>
              <p:cNvGrpSpPr/>
              <p:nvPr/>
            </p:nvGrpSpPr>
            <p:grpSpPr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61" name="Google Shape;61;p8"/>
                <p:cNvSpPr txBox="1"/>
                <p:nvPr/>
              </p:nvSpPr>
              <p:spPr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62;p8"/>
                <p:cNvSpPr txBox="1"/>
                <p:nvPr/>
              </p:nvSpPr>
              <p:spPr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3" name="Google Shape;63;p8"/>
            <p:cNvGrpSpPr/>
            <p:nvPr/>
          </p:nvGrpSpPr>
          <p:grpSpPr>
            <a:xfrm>
              <a:off x="1728" y="2400"/>
              <a:ext cx="624" cy="624"/>
              <a:chOff x="480" y="2400"/>
              <a:chExt cx="624" cy="624"/>
            </a:xfrm>
          </p:grpSpPr>
          <p:sp>
            <p:nvSpPr>
              <p:cNvPr id="64" name="Google Shape;64;p8"/>
              <p:cNvSpPr txBox="1"/>
              <p:nvPr/>
            </p:nvSpPr>
            <p:spPr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" name="Google Shape;65;p8"/>
              <p:cNvGrpSpPr/>
              <p:nvPr/>
            </p:nvGrpSpPr>
            <p:grpSpPr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66" name="Google Shape;66;p8"/>
                <p:cNvSpPr txBox="1"/>
                <p:nvPr/>
              </p:nvSpPr>
              <p:spPr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67;p8"/>
                <p:cNvSpPr txBox="1"/>
                <p:nvPr/>
              </p:nvSpPr>
              <p:spPr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8" name="Google Shape;68;p8"/>
            <p:cNvGrpSpPr/>
            <p:nvPr/>
          </p:nvGrpSpPr>
          <p:grpSpPr>
            <a:xfrm>
              <a:off x="2352" y="2400"/>
              <a:ext cx="624" cy="624"/>
              <a:chOff x="480" y="2400"/>
              <a:chExt cx="624" cy="624"/>
            </a:xfrm>
          </p:grpSpPr>
          <p:sp>
            <p:nvSpPr>
              <p:cNvPr id="69" name="Google Shape;69;p8"/>
              <p:cNvSpPr txBox="1"/>
              <p:nvPr/>
            </p:nvSpPr>
            <p:spPr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0" name="Google Shape;70;p8"/>
              <p:cNvGrpSpPr/>
              <p:nvPr/>
            </p:nvGrpSpPr>
            <p:grpSpPr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71" name="Google Shape;71;p8"/>
                <p:cNvSpPr txBox="1"/>
                <p:nvPr/>
              </p:nvSpPr>
              <p:spPr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72;p8"/>
                <p:cNvSpPr txBox="1"/>
                <p:nvPr/>
              </p:nvSpPr>
              <p:spPr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3" name="Google Shape;73;p8"/>
            <p:cNvGrpSpPr/>
            <p:nvPr/>
          </p:nvGrpSpPr>
          <p:grpSpPr>
            <a:xfrm>
              <a:off x="2976" y="2400"/>
              <a:ext cx="624" cy="624"/>
              <a:chOff x="480" y="2400"/>
              <a:chExt cx="624" cy="624"/>
            </a:xfrm>
          </p:grpSpPr>
          <p:sp>
            <p:nvSpPr>
              <p:cNvPr id="74" name="Google Shape;74;p8"/>
              <p:cNvSpPr txBox="1"/>
              <p:nvPr/>
            </p:nvSpPr>
            <p:spPr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" name="Google Shape;75;p8"/>
              <p:cNvGrpSpPr/>
              <p:nvPr/>
            </p:nvGrpSpPr>
            <p:grpSpPr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76" name="Google Shape;76;p8"/>
                <p:cNvSpPr txBox="1"/>
                <p:nvPr/>
              </p:nvSpPr>
              <p:spPr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77;p8"/>
                <p:cNvSpPr txBox="1"/>
                <p:nvPr/>
              </p:nvSpPr>
              <p:spPr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Boolean question</a:t>
            </a:r>
            <a:endParaRPr/>
          </a:p>
        </p:txBody>
      </p:sp>
      <p:sp>
        <p:nvSpPr>
          <p:cNvPr id="319" name="Google Shape;319;p4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Improve our "rhyme" / "alliterate" program to use boolean methods to test for rhyming and alliteration.</a:t>
            </a:r>
            <a:endParaRPr b="0" i="0" sz="9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two words: </a:t>
            </a:r>
            <a:r>
              <a:rPr b="1" i="0" lang="en-US" sz="22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Bare blare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They rhyme!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They alliterate!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Boolean answer</a:t>
            </a:r>
            <a:endParaRPr/>
          </a:p>
        </p:txBody>
      </p:sp>
      <p:sp>
        <p:nvSpPr>
          <p:cNvPr id="325" name="Google Shape;325;p45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rhyme(word1, word2)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System.out.println("They rhyme!");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alliterate(word1, word2)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System.out.println("They alliterate!");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true if s1 and s2 end with the same two letters.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rhyme(String s1, String s2) {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(s2.length() &gt;= 2 &amp;&amp; s1.endsWith(s2.substring(s2.length() - 2))) {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true;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false;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true if s1 and s2 start with the same letter.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 alliterate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 s1, String s2) {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(s1.startsWith(s2.substring(0, 1))) {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true;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false;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"Boolean Zen", part 1</a:t>
            </a:r>
            <a:endParaRPr/>
          </a:p>
        </p:txBody>
      </p:sp>
      <p:sp>
        <p:nvSpPr>
          <p:cNvPr id="331" name="Google Shape;331;p46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Students new to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often test if a result is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b="1" i="0" lang="en-US" sz="2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isPrime(57) == true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bad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But this is unnecessary and redundant.  Preferred: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b="1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isPrime(57)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        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good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similar pattern can be used for a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test: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b="1" i="0" lang="en-US" sz="2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isPrime(57) == false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bad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b="1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!isPrime(57)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       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good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"Boolean Zen", part 2</a:t>
            </a:r>
            <a:endParaRPr/>
          </a:p>
        </p:txBody>
      </p:sp>
      <p:sp>
        <p:nvSpPr>
          <p:cNvPr id="337" name="Google Shape;337;p47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Methods that return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often have an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if/else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returns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b="0" i="0" sz="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boolean bothOdd(int n1, int n2) {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if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(n1 % 2 != 0 &amp;&amp; n2 % 2 != 0)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return true;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} else {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return false;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}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But the code above is unnecessarily verbose.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Solution w/ 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var</a:t>
            </a:r>
            <a:endParaRPr/>
          </a:p>
        </p:txBody>
      </p:sp>
      <p:sp>
        <p:nvSpPr>
          <p:cNvPr id="343" name="Google Shape;343;p4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ahoma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could store the result of the logical test.</a:t>
            </a:r>
            <a:endParaRPr b="0" i="0" sz="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boolean bothOdd(int n1, int n2)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 test =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(n1 % 2 != 0 &amp;&amp; n2 % 2 != 0);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test == true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return true;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} else {  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test == false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return false;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Notice: Whatever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is, we want to return that.</a:t>
            </a:r>
            <a:endParaRPr/>
          </a:p>
          <a:p>
            <a:pPr indent="-174625" lvl="2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we want to return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174625" lvl="2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we want to return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Solution w/ "Boolean Zen"</a:t>
            </a:r>
            <a:endParaRPr/>
          </a:p>
        </p:txBody>
      </p:sp>
      <p:sp>
        <p:nvSpPr>
          <p:cNvPr id="349" name="Google Shape;349;p4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Observation: The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if/else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unnecessary.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variable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stores a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value;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its value is exactly what you want to return.  So return that!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boolean bothOdd(int n1, int n2)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boolean test = (n1 % 2 != 0 &amp;&amp; n2 % 2 != 0);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return test;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even shorter version: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don't even need the variable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just perform the test and return its result in one step.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boolean bothOdd(int n1, int n2)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return (n1 % 2 != 0 &amp;&amp; n2 % 2 != 0);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104775" lvl="0" marL="2317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"Boolean Zen" template</a:t>
            </a:r>
            <a:endParaRPr/>
          </a:p>
        </p:txBody>
      </p:sp>
      <p:sp>
        <p:nvSpPr>
          <p:cNvPr id="355" name="Google Shape;355;p50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Replace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boolean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(</a:t>
            </a:r>
            <a:r>
              <a:rPr b="1" i="0" lang="en-US" sz="20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test</a:t>
            </a:r>
            <a:r>
              <a:rPr b="0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true;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false;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boolean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b="1" i="0" lang="en-US" sz="20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test</a:t>
            </a:r>
            <a:r>
              <a:rPr b="0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1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Improved </a:t>
            </a: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isPrime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method</a:t>
            </a:r>
            <a:endParaRPr/>
          </a:p>
        </p:txBody>
      </p:sp>
      <p:sp>
        <p:nvSpPr>
          <p:cNvPr id="361" name="Google Shape;361;p51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following version utilizes Boolean Zen: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isPrime(int n) {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factors = 0;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1; i &lt;= n; i++) {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(n % i == 0) {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factors++;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return factors == 2;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if n has 2 factors, true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Modify our Rhyme program to use Boolean Zen.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Boolean Zen answer</a:t>
            </a:r>
            <a:endParaRPr/>
          </a:p>
        </p:txBody>
      </p:sp>
      <p:sp>
        <p:nvSpPr>
          <p:cNvPr id="367" name="Google Shape;367;p52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 {	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Scanner console = new Scanner(System.in);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System.out.print("Type two words: ");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word1 = console.next().toLowerCase();</a:t>
            </a:r>
            <a:endParaRPr b="1" i="0" sz="1400" u="sng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word2 = console.next().toLowerCase();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t/>
            </a:r>
            <a:endParaRPr b="1" i="0" sz="1400" u="non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rhyme(word1, word2)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System.out.println("They rhyme!");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alliterate(word1, word2)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System.out.println("They alliterate!");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true if s1 and s2 end with the same two letters.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 rhyme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 s1, String s2) {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s2.length() &gt;= 2 &amp;&amp; s1.endsWith(s2.substring(s2.length() - 2));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true if s1 and s2 start with the same letter.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 alliterate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 s1, String s2) {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s1.startsWith(s2.substring(0, 1));</a:t>
            </a:r>
            <a:endParaRPr/>
          </a:p>
          <a:p>
            <a:pPr indent="-273050" lvl="0" marL="2730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"Short-circuit" evaluation</a:t>
            </a:r>
            <a:endParaRPr/>
          </a:p>
        </p:txBody>
      </p:sp>
      <p:sp>
        <p:nvSpPr>
          <p:cNvPr id="373" name="Google Shape;373;p5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stops evaluating a test if it knows the answer.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stops early if any part of the test is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stops early if any part of the test is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following test will crash if s2's length is less than 2: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// Returns true if s1 and s2 end with the same two letters.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boolean rhyme(String s1, String s2) {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return </a:t>
            </a:r>
            <a:r>
              <a:rPr b="1" i="0" lang="en-US" sz="18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s1.endsWith(s2.substring(s2.length() - 2))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s1.length() &gt;= 2 &amp;&amp; s2.length() &gt;= 2;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following test will not crash; it stops if length &lt; 2: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// Returns true if s1 and s2 end with the same two letters.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boolean rhyme(String s1, String s2) {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return </a:t>
            </a:r>
            <a:r>
              <a:rPr b="1" i="0" lang="en-US" sz="18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s1.length() &gt;= 2 &amp;&amp; s2.length() &gt;= 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s1.endsWith(s2.substring(s2.length() - 2));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Fencepost loop</a:t>
            </a:r>
            <a:endParaRPr/>
          </a:p>
        </p:txBody>
      </p:sp>
      <p:sp>
        <p:nvSpPr>
          <p:cNvPr id="83" name="Google Shape;83;p9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 a statement outside the loop to place the initial "post."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Also called a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fencepost loop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a "loop-and-a-half" solution.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1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place a post.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for (length of fence</a:t>
            </a:r>
            <a:r>
              <a:rPr b="1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- 1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{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1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 place some wire.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1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 place a post.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</p:txBody>
      </p:sp>
      <p:grpSp>
        <p:nvGrpSpPr>
          <p:cNvPr id="84" name="Google Shape;84;p9"/>
          <p:cNvGrpSpPr/>
          <p:nvPr/>
        </p:nvGrpSpPr>
        <p:grpSpPr>
          <a:xfrm>
            <a:off x="2286000" y="4876800"/>
            <a:ext cx="4191000" cy="990600"/>
            <a:chOff x="1248" y="3360"/>
            <a:chExt cx="2640" cy="624"/>
          </a:xfrm>
        </p:grpSpPr>
        <p:grpSp>
          <p:nvGrpSpPr>
            <p:cNvPr id="85" name="Google Shape;85;p9"/>
            <p:cNvGrpSpPr/>
            <p:nvPr/>
          </p:nvGrpSpPr>
          <p:grpSpPr>
            <a:xfrm>
              <a:off x="1248" y="3360"/>
              <a:ext cx="624" cy="624"/>
              <a:chOff x="480" y="2400"/>
              <a:chExt cx="624" cy="624"/>
            </a:xfrm>
          </p:grpSpPr>
          <p:sp>
            <p:nvSpPr>
              <p:cNvPr id="86" name="Google Shape;86;p9"/>
              <p:cNvSpPr txBox="1"/>
              <p:nvPr/>
            </p:nvSpPr>
            <p:spPr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7" name="Google Shape;87;p9"/>
              <p:cNvGrpSpPr/>
              <p:nvPr/>
            </p:nvGrpSpPr>
            <p:grpSpPr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88" name="Google Shape;88;p9"/>
                <p:cNvSpPr txBox="1"/>
                <p:nvPr/>
              </p:nvSpPr>
              <p:spPr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89;p9"/>
                <p:cNvSpPr txBox="1"/>
                <p:nvPr/>
              </p:nvSpPr>
              <p:spPr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0" name="Google Shape;90;p9"/>
            <p:cNvGrpSpPr/>
            <p:nvPr/>
          </p:nvGrpSpPr>
          <p:grpSpPr>
            <a:xfrm>
              <a:off x="1872" y="3360"/>
              <a:ext cx="624" cy="624"/>
              <a:chOff x="480" y="2400"/>
              <a:chExt cx="624" cy="624"/>
            </a:xfrm>
          </p:grpSpPr>
          <p:sp>
            <p:nvSpPr>
              <p:cNvPr id="91" name="Google Shape;91;p9"/>
              <p:cNvSpPr txBox="1"/>
              <p:nvPr/>
            </p:nvSpPr>
            <p:spPr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2" name="Google Shape;92;p9"/>
              <p:cNvGrpSpPr/>
              <p:nvPr/>
            </p:nvGrpSpPr>
            <p:grpSpPr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93" name="Google Shape;93;p9"/>
                <p:cNvSpPr txBox="1"/>
                <p:nvPr/>
              </p:nvSpPr>
              <p:spPr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94;p9"/>
                <p:cNvSpPr txBox="1"/>
                <p:nvPr/>
              </p:nvSpPr>
              <p:spPr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5" name="Google Shape;95;p9"/>
            <p:cNvGrpSpPr/>
            <p:nvPr/>
          </p:nvGrpSpPr>
          <p:grpSpPr>
            <a:xfrm>
              <a:off x="2496" y="3360"/>
              <a:ext cx="624" cy="624"/>
              <a:chOff x="480" y="2400"/>
              <a:chExt cx="624" cy="624"/>
            </a:xfrm>
          </p:grpSpPr>
          <p:sp>
            <p:nvSpPr>
              <p:cNvPr id="96" name="Google Shape;96;p9"/>
              <p:cNvSpPr txBox="1"/>
              <p:nvPr/>
            </p:nvSpPr>
            <p:spPr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7" name="Google Shape;97;p9"/>
              <p:cNvGrpSpPr/>
              <p:nvPr/>
            </p:nvGrpSpPr>
            <p:grpSpPr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98" name="Google Shape;98;p9"/>
                <p:cNvSpPr txBox="1"/>
                <p:nvPr/>
              </p:nvSpPr>
              <p:spPr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Google Shape;99;p9"/>
                <p:cNvSpPr txBox="1"/>
                <p:nvPr/>
              </p:nvSpPr>
              <p:spPr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0" name="Google Shape;100;p9"/>
            <p:cNvGrpSpPr/>
            <p:nvPr/>
          </p:nvGrpSpPr>
          <p:grpSpPr>
            <a:xfrm>
              <a:off x="3120" y="3360"/>
              <a:ext cx="624" cy="624"/>
              <a:chOff x="480" y="2400"/>
              <a:chExt cx="624" cy="624"/>
            </a:xfrm>
          </p:grpSpPr>
          <p:sp>
            <p:nvSpPr>
              <p:cNvPr id="101" name="Google Shape;101;p9"/>
              <p:cNvSpPr txBox="1"/>
              <p:nvPr/>
            </p:nvSpPr>
            <p:spPr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2" name="Google Shape;102;p9"/>
              <p:cNvGrpSpPr/>
              <p:nvPr/>
            </p:nvGrpSpPr>
            <p:grpSpPr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103" name="Google Shape;103;p9"/>
                <p:cNvSpPr txBox="1"/>
                <p:nvPr/>
              </p:nvSpPr>
              <p:spPr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" name="Google Shape;104;p9"/>
                <p:cNvSpPr txBox="1"/>
                <p:nvPr/>
              </p:nvSpPr>
              <p:spPr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05" name="Google Shape;105;p9"/>
            <p:cNvSpPr txBox="1"/>
            <p:nvPr/>
          </p:nvSpPr>
          <p:spPr>
            <a:xfrm>
              <a:off x="3744" y="3360"/>
              <a:ext cx="144" cy="62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 Morgan's Law</a:t>
            </a:r>
            <a:endParaRPr/>
          </a:p>
        </p:txBody>
      </p:sp>
      <p:sp>
        <p:nvSpPr>
          <p:cNvPr id="379" name="Google Shape;379;p5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 Morgan's Law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Rules used to negate boolean tests.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Useful when you want the opposite of an existing test.</a:t>
            </a:r>
            <a:endParaRPr/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</p:txBody>
      </p:sp>
      <p:graphicFrame>
        <p:nvGraphicFramePr>
          <p:cNvPr id="380" name="Google Shape;380;p54"/>
          <p:cNvGraphicFramePr/>
          <p:nvPr/>
        </p:nvGraphicFramePr>
        <p:xfrm>
          <a:off x="685800" y="231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{96DE4C02-E632-487A-ABC4-6434EAE63C3F}</a:tableStyleId>
              </a:tblPr>
              <a:tblGrid>
                <a:gridCol w="2965450"/>
                <a:gridCol w="3024175"/>
                <a:gridCol w="1766875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Original Expression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Negated Expression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Alternative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&amp;&amp; 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!a || !b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!(a &amp;&amp; b)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|| 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!a &amp;&amp; !b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!(a || b)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1" name="Google Shape;381;p54"/>
          <p:cNvGraphicFramePr/>
          <p:nvPr/>
        </p:nvGraphicFramePr>
        <p:xfrm>
          <a:off x="457200" y="462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{96DE4C02-E632-487A-ABC4-6434EAE63C3F}</a:tableStyleId>
              </a:tblPr>
              <a:tblGrid>
                <a:gridCol w="4114800"/>
                <a:gridCol w="4114800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Original Code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Negated 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(x == 7 &amp;&amp; y &gt; 3)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...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(x </a:t>
                      </a:r>
                      <a:r>
                        <a:rPr b="1" i="0" lang="en-US" sz="2000" u="none" cap="none" strike="noStrike">
                          <a:solidFill>
                            <a:srgbClr val="0033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7 </a:t>
                      </a:r>
                      <a:r>
                        <a:rPr b="1" i="0" lang="en-US" sz="2000" u="none" cap="none" strike="noStrike">
                          <a:solidFill>
                            <a:srgbClr val="0033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||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y </a:t>
                      </a:r>
                      <a:r>
                        <a:rPr b="1" i="0" lang="en-US" sz="2000" u="none" cap="none" strike="noStrike">
                          <a:solidFill>
                            <a:srgbClr val="0033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3)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...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Boolean practice questions</a:t>
            </a:r>
            <a:endParaRPr/>
          </a:p>
        </p:txBody>
      </p:sp>
      <p:sp>
        <p:nvSpPr>
          <p:cNvPr id="387" name="Google Shape;387;p55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method named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isVowel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returns whether a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 vowel (a, e, i, o, or u), case-insensitively.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isVowel("q")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returns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isVowel("A")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returns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isVowel("e")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returns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Change the above method into an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isNonVowel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returns whether a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any character except a vowel.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isNonVowel("q")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returns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isNonVowel("A")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returns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isNonVowel("e")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returns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Boolean practice answers</a:t>
            </a:r>
            <a:endParaRPr/>
          </a:p>
        </p:txBody>
      </p:sp>
      <p:sp>
        <p:nvSpPr>
          <p:cNvPr id="393" name="Google Shape;393;p5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Enlightened version.  I have seen the true way (and false way)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boolean isVowel(String s)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s.equalsIgnoreCase("a") || s.equalsIgnoreCase("e") ||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s.equalsIgnoreCase("i") || s.equalsIgnoreCase("o") ||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s.equalsIgnoreCase("u");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Enlightened "Boolean Zen" version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boolean isNonVowel(String s)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!s.equalsIgnoreCase("a") &amp;&amp; !s.equalsIgnoreCase("e") &amp;&amp;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!s.equalsIgnoreCase("i") &amp;&amp; !s.equalsIgnoreCase("o") &amp;&amp;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!s.equalsIgnoreCase("u");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or, return !isVowel(s);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When to return?</a:t>
            </a:r>
            <a:endParaRPr/>
          </a:p>
        </p:txBody>
      </p:sp>
      <p:sp>
        <p:nvSpPr>
          <p:cNvPr id="399" name="Google Shape;399;p5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Methods with loops and return values can be tricky.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and where should the method return its result?</a:t>
            </a:r>
            <a:endParaRPr/>
          </a:p>
          <a:p>
            <a:pPr indent="-793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method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seven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accepts a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parameter and uses it to draw up to ten lotto numbers from 1-30.</a:t>
            </a:r>
            <a:endParaRPr/>
          </a:p>
          <a:p>
            <a:pPr indent="-22225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any of the numbers is a lucky 7, the method should stop and return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 If none of the ten are 7 it should return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2225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method should print each number as it is drawn.</a:t>
            </a:r>
            <a:endParaRPr/>
          </a:p>
          <a:p>
            <a:pPr indent="-174625" lvl="2" marL="914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15 29 18 29 11 3 30 17 19 22	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(first call)</a:t>
            </a:r>
            <a:endParaRPr/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29 5 29 4 </a:t>
            </a:r>
            <a:r>
              <a:rPr b="1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7	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(second call)</a:t>
            </a:r>
            <a:endParaRPr/>
          </a:p>
          <a:p>
            <a:pPr indent="-104775" lvl="0" marL="2317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Flawed solution</a:t>
            </a:r>
            <a:endParaRPr/>
          </a:p>
        </p:txBody>
      </p:sp>
      <p:sp>
        <p:nvSpPr>
          <p:cNvPr id="405" name="Google Shape;405;p5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Draws 10 lotto numbers; returns true if one is 7.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boolean seven(Random rand)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1; i &lt;= 10; i++)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num = rand.nextInt(30) + 1;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System.out.print(num + " 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1" i="0" sz="800" u="none" cap="none" strike="noStrik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(num == 7)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true;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 else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false;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method always returns immediately after the first roll.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wrong if that roll isn't a 7; we need to keep rolling.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Returning at the right time</a:t>
            </a:r>
            <a:endParaRPr/>
          </a:p>
        </p:txBody>
      </p:sp>
      <p:sp>
        <p:nvSpPr>
          <p:cNvPr id="411" name="Google Shape;411;p5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Draws 10 lotto numbers; returns true if one is 7.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boolean seven(Random rand)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1; i &lt;= 10; i++)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num = rand.nextInt(30) + 1;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System.out.print(num + " 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rgbClr val="003399"/>
              </a:buClr>
              <a:buSzPts val="800"/>
              <a:buFont typeface="Courier New"/>
              <a:buNone/>
            </a:pPr>
            <a:r>
              <a:rPr b="1" i="0" lang="en-US" sz="8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(num == 7) { 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found lucky 7; can exit now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true;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rgbClr val="008080"/>
              </a:buClr>
              <a:buSzPts val="800"/>
              <a:buFont typeface="Courier New"/>
              <a:buNone/>
            </a:pPr>
            <a:r>
              <a:rPr b="1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false;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if we get here, there was no 7</a:t>
            </a:r>
            <a:endParaRPr b="1" i="0" sz="1800" u="none" cap="none" strike="noStrike">
              <a:solidFill>
                <a:srgbClr val="00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immediately if 7 is found.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7 isn't found, the loop continues drawing lotto numbers.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all ten aren't 7, the loop ends and we return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loop question</a:t>
            </a:r>
            <a:endParaRPr/>
          </a:p>
        </p:txBody>
      </p:sp>
      <p:sp>
        <p:nvSpPr>
          <p:cNvPr id="417" name="Google Shape;417;p6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method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digitSum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accepts an integer parameter and returns the sum of its digits.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Assume that the number is non-negative.</a:t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digitSum(29107)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returns 2+9+1+0+7 or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Hint: Use 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operator to extract a digit from a number.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loop answer</a:t>
            </a:r>
            <a:endParaRPr/>
          </a:p>
        </p:txBody>
      </p:sp>
      <p:sp>
        <p:nvSpPr>
          <p:cNvPr id="423" name="Google Shape;423;p6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int digitSum(int n)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 = Math.abs(n);       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handle negatives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sum = 0;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(n &gt; 0)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sum = sum + (n % 10);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add last digit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 = n / 10;        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remove last digit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sum;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Boolean return questions</a:t>
            </a:r>
            <a:endParaRPr/>
          </a:p>
        </p:txBody>
      </p:sp>
      <p:sp>
        <p:nvSpPr>
          <p:cNvPr id="429" name="Google Shape;429;p6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hasAnOddDigit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returns 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if </a:t>
            </a:r>
            <a:r>
              <a:rPr b="0" i="0" lang="en-US" sz="22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any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digit of an integer is odd.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hasAnOddDigit(4822</a:t>
            </a:r>
            <a:r>
              <a:rPr b="0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6)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returns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hasAnOddDigit(2448)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returns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allDigitsOdd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returns 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if </a:t>
            </a:r>
            <a:r>
              <a:rPr b="0" i="0" lang="en-US" sz="22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every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digit of an integer is odd.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allDigitsOdd(135319)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returns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allDigitsOdd(917</a:t>
            </a:r>
            <a:r>
              <a:rPr b="0" i="0" lang="en-US" sz="2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n-US" sz="2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9)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returns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isAllVowels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returns 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if </a:t>
            </a:r>
            <a:r>
              <a:rPr b="0" i="0" lang="en-US" sz="22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every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char in a 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 vowel.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isAllVowels("eIeIo")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returns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isAllVowels("oi</a:t>
            </a:r>
            <a:r>
              <a:rPr b="0" i="0" lang="en-US" sz="2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nk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returns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-1397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14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problems are available in our Practice-It! system under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5.x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Boolean return answers</a:t>
            </a:r>
            <a:endParaRPr/>
          </a:p>
        </p:txBody>
      </p:sp>
      <p:sp>
        <p:nvSpPr>
          <p:cNvPr id="435" name="Google Shape;435;p6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boolean hasAnOddDigit(int n) {</a:t>
            </a:r>
            <a:endParaRPr/>
          </a:p>
          <a:p>
            <a:pPr indent="-279400" lvl="1" marL="6254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(n != 0) {</a:t>
            </a:r>
            <a:endParaRPr/>
          </a:p>
          <a:p>
            <a:pPr indent="-279400" lvl="1" marL="6254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(n % 2 != 0) {   </a:t>
            </a: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check whether last digit is odd</a:t>
            </a:r>
            <a:endParaRPr/>
          </a:p>
          <a:p>
            <a:pPr indent="-279400" lvl="1" marL="6254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true;</a:t>
            </a:r>
            <a:endParaRPr/>
          </a:p>
          <a:p>
            <a:pPr indent="-279400" lvl="1" marL="6254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79400" lvl="1" marL="6254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 = n / 10;</a:t>
            </a:r>
            <a:endParaRPr/>
          </a:p>
          <a:p>
            <a:pPr indent="-279400" lvl="1" marL="6254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false;</a:t>
            </a:r>
            <a:endParaRPr/>
          </a:p>
          <a:p>
            <a:pPr indent="-279400" lvl="1" marL="6254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55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boolean allDigitsOdd(int n) {</a:t>
            </a:r>
            <a:endParaRPr/>
          </a:p>
          <a:p>
            <a:pPr indent="-279400" lvl="1" marL="6254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(n != 0) {</a:t>
            </a:r>
            <a:endParaRPr/>
          </a:p>
          <a:p>
            <a:pPr indent="-279400" lvl="1" marL="6254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(n % 2 == 0) {   </a:t>
            </a: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check whether last digit is even</a:t>
            </a:r>
            <a:endParaRPr/>
          </a:p>
          <a:p>
            <a:pPr indent="-279400" lvl="1" marL="6254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false;</a:t>
            </a:r>
            <a:endParaRPr/>
          </a:p>
          <a:p>
            <a:pPr indent="-279400" lvl="1" marL="6254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79400" lvl="1" marL="6254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 = n / 10;</a:t>
            </a:r>
            <a:endParaRPr/>
          </a:p>
          <a:p>
            <a:pPr indent="-279400" lvl="1" marL="6254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true;</a:t>
            </a:r>
            <a:endParaRPr/>
          </a:p>
          <a:p>
            <a:pPr indent="-279400" lvl="1" marL="6254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55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boolean isAllVowels(String s) {</a:t>
            </a:r>
            <a:endParaRPr/>
          </a:p>
          <a:p>
            <a:pPr indent="-279400" lvl="1" marL="6254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0; i &lt; s.length(); i++) {</a:t>
            </a:r>
            <a:endParaRPr/>
          </a:p>
          <a:p>
            <a:pPr indent="-279400" lvl="1" marL="6254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 letter = s.substring(i, i + 1);</a:t>
            </a:r>
            <a:endParaRPr/>
          </a:p>
          <a:p>
            <a:pPr indent="-279400" lvl="1" marL="6254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(!isVowel(letter)) {</a:t>
            </a:r>
            <a:endParaRPr/>
          </a:p>
          <a:p>
            <a:pPr indent="-279400" lvl="1" marL="6254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false;</a:t>
            </a:r>
            <a:endParaRPr/>
          </a:p>
          <a:p>
            <a:pPr indent="-279400" lvl="1" marL="6254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79400" lvl="1" marL="6254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true;</a:t>
            </a:r>
            <a:endParaRPr/>
          </a:p>
          <a:p>
            <a:pPr indent="-279400" lvl="1" marL="625475" marR="0" rtl="0" algn="l">
              <a:lnSpc>
                <a:spcPct val="5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Fencepost method solution</a:t>
            </a:r>
            <a:endParaRPr/>
          </a:p>
        </p:txBody>
      </p:sp>
      <p:sp>
        <p:nvSpPr>
          <p:cNvPr id="111" name="Google Shape;111;p10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6062" lvl="1" marL="6397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printNumbers(int max) {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3399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System.out.print(1);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</a:t>
            </a:r>
            <a:r>
              <a:rPr b="1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 &lt;= max; i++) {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</a:t>
            </a:r>
            <a:r>
              <a:rPr b="1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", " + i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System.out.println(); 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to end the line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Alternate solution: Either first or last "post" can be taken out: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printNumbers(int max) {</a:t>
            </a:r>
            <a:endParaRPr b="1" i="0" sz="2200" u="none" cap="none" strike="noStrike">
              <a:solidFill>
                <a:srgbClr val="00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1; </a:t>
            </a:r>
            <a:r>
              <a:rPr b="1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 &lt;= max - 1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</a:t>
            </a:r>
            <a:r>
              <a:rPr b="1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 + ", "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3399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System.out.println(max);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to end the line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4"/>
          <p:cNvSpPr txBox="1"/>
          <p:nvPr>
            <p:ph idx="4294967295"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Logical Assertions</a:t>
            </a:r>
            <a:endParaRPr/>
          </a:p>
        </p:txBody>
      </p:sp>
      <p:sp>
        <p:nvSpPr>
          <p:cNvPr id="442" name="Google Shape;442;p64"/>
          <p:cNvSpPr txBox="1"/>
          <p:nvPr>
            <p:ph idx="4294967295" type="subTitle"/>
          </p:nvPr>
        </p:nvSpPr>
        <p:spPr>
          <a:xfrm>
            <a:off x="539750" y="3016250"/>
            <a:ext cx="7905750" cy="185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3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5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Logical assertions</a:t>
            </a:r>
            <a:endParaRPr/>
          </a:p>
        </p:txBody>
      </p:sp>
      <p:sp>
        <p:nvSpPr>
          <p:cNvPr id="448" name="Google Shape;448;p65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assertion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statement that is either true or false.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Examples: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was created in 1995.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sky is purple.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23 is a prime number.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is greater than 20.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divided by 2 equals 7. 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(depends on the value of x)</a:t>
            </a:r>
            <a:endParaRPr/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assertion might be false ("The sky is purple" above), but it is still an assertion because it is a true/false statement.</a:t>
            </a:r>
            <a:endParaRPr/>
          </a:p>
          <a:p>
            <a:pPr indent="-793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6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Reasoning about assertions</a:t>
            </a:r>
            <a:endParaRPr/>
          </a:p>
        </p:txBody>
      </p:sp>
      <p:sp>
        <p:nvSpPr>
          <p:cNvPr id="454" name="Google Shape;454;p66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Suppose you have the following code: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(x &gt; 3) {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Point A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x--;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else {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Point B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x++;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Point C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Point D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0650" lvl="0" marL="2730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do you know about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's value at the three points?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&gt; 3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  Always?  Sometimes?  Never?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7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Assertions in code</a:t>
            </a:r>
            <a:endParaRPr/>
          </a:p>
        </p:txBody>
      </p:sp>
      <p:sp>
        <p:nvSpPr>
          <p:cNvPr id="460" name="Google Shape;460;p67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make assertions about our code and ask whether they are true at various points in the code.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Char char="–"/>
            </a:pPr>
            <a:r>
              <a:rPr b="0" i="0" lang="en-US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Valid answers are ALWAYS, NEVER, or SOMETIMES.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System.out.print("Type a nonnegative number: ");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double number = console.nextDouble();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8080"/>
              </a:buClr>
              <a:buSzPts val="2200"/>
              <a:buFont typeface="Courier New"/>
              <a:buNone/>
            </a:pPr>
            <a:r>
              <a:rPr b="1" i="1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// Point A: is number &lt; 0.0 here?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(number &lt; 0.0) {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8080"/>
              </a:buClr>
              <a:buSzPts val="2200"/>
              <a:buFont typeface="Courier New"/>
              <a:buNone/>
            </a:pPr>
            <a:r>
              <a:rPr b="1" i="1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    // Point B: is number &lt; 0.0 here?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System.out.print("Negative; try again: ");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number = console.nextDouble();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8080"/>
              </a:buClr>
              <a:buSzPts val="2200"/>
              <a:buFont typeface="Courier New"/>
              <a:buNone/>
            </a:pPr>
            <a:r>
              <a:rPr b="1" i="1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    // Point C: is number &lt; 0.0 here?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8080"/>
              </a:buClr>
              <a:buSzPts val="2200"/>
              <a:buFont typeface="Courier New"/>
              <a:buNone/>
            </a:pPr>
            <a:r>
              <a:rPr b="1" i="1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// Point D: is number &lt; 0.0 here?</a:t>
            </a:r>
            <a:endParaRPr/>
          </a:p>
        </p:txBody>
      </p:sp>
      <p:sp>
        <p:nvSpPr>
          <p:cNvPr id="461" name="Google Shape;461;p67"/>
          <p:cNvSpPr txBox="1"/>
          <p:nvPr/>
        </p:nvSpPr>
        <p:spPr>
          <a:xfrm>
            <a:off x="7134225" y="2317750"/>
            <a:ext cx="2057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1" sz="2200" u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40335" lvl="0" marL="2730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EB641B"/>
              </a:buClr>
              <a:buSzPts val="2090"/>
              <a:buFont typeface="Noto Sans Symbols"/>
              <a:buNone/>
            </a:pPr>
            <a:r>
              <a:t/>
            </a:r>
            <a:endParaRPr b="1" i="1" sz="2200" u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urier New"/>
              <a:buNone/>
            </a:pPr>
            <a:r>
              <a:rPr b="1" i="1" lang="en-US" sz="22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(SOMETIMES)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1" sz="2200" u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1" sz="2200" u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urier New"/>
              <a:buNone/>
            </a:pPr>
            <a:r>
              <a:rPr b="1" i="1" lang="en-US" sz="22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(ALWAYS)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1" sz="2200" u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1" sz="2200" u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1" sz="2200" u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urier New"/>
              <a:buNone/>
            </a:pPr>
            <a:r>
              <a:rPr b="1" i="1" lang="en-US" sz="22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(SOMETIMES)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1" sz="2200" u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1" sz="2200" u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urier New"/>
              <a:buNone/>
            </a:pPr>
            <a:r>
              <a:rPr b="1" i="1" lang="en-US" sz="22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(NEVER)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Reasoning about assertions</a:t>
            </a:r>
            <a:endParaRPr/>
          </a:p>
        </p:txBody>
      </p:sp>
      <p:sp>
        <p:nvSpPr>
          <p:cNvPr id="467" name="Google Shape;467;p6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Right after a variable is initialized, its value is known: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x = 3;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is x &gt; 0?  ALWAYS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general you know nothing about parameters' values: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mystery(int a, int b)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is a == 10?  SOMETIMES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But inside an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etc., you may know something: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mystery(int a, int b)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if (a &lt; 0)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is a == 10?  NEVER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...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Assertions and loops</a:t>
            </a:r>
            <a:endParaRPr/>
          </a:p>
        </p:txBody>
      </p:sp>
      <p:sp>
        <p:nvSpPr>
          <p:cNvPr id="473" name="Google Shape;473;p6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 the start of a loop's body, the loop's test must be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279400" lvl="1" marL="625475" marR="0" rtl="0" algn="l">
              <a:lnSpc>
                <a:spcPct val="7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(y &lt; 10) {</a:t>
            </a:r>
            <a:endParaRPr/>
          </a:p>
          <a:p>
            <a:pPr indent="-279400" lvl="1" marL="625475" marR="0" rtl="0" algn="l">
              <a:lnSpc>
                <a:spcPct val="7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is y &lt; 10?  ALWAYS</a:t>
            </a:r>
            <a:endParaRPr/>
          </a:p>
          <a:p>
            <a:pPr indent="-279400" lvl="1" marL="625475" marR="0" rtl="0" algn="l">
              <a:lnSpc>
                <a:spcPct val="7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...</a:t>
            </a:r>
            <a:endParaRPr/>
          </a:p>
          <a:p>
            <a:pPr indent="-279400" lvl="1" marL="625475" marR="0" rtl="0" algn="l">
              <a:lnSpc>
                <a:spcPct val="7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79400" lvl="1" marL="625475" marR="0" rtl="0" algn="l">
              <a:lnSpc>
                <a:spcPct val="7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After a loop, the loop's test must be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279400" lvl="1" marL="625475" marR="0" rtl="0" algn="l">
              <a:lnSpc>
                <a:spcPct val="7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(y &lt; 10) {</a:t>
            </a:r>
            <a:endParaRPr/>
          </a:p>
          <a:p>
            <a:pPr indent="-279400" lvl="1" marL="625475" marR="0" rtl="0" algn="l">
              <a:lnSpc>
                <a:spcPct val="7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...</a:t>
            </a:r>
            <a:endParaRPr/>
          </a:p>
          <a:p>
            <a:pPr indent="-279400" lvl="1" marL="625475" marR="0" rtl="0" algn="l">
              <a:lnSpc>
                <a:spcPct val="7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79400" lvl="1" marL="625475" marR="0" rtl="0" algn="l">
              <a:lnSpc>
                <a:spcPct val="7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is y &lt; 10?  NEVER</a:t>
            </a:r>
            <a:endParaRPr/>
          </a:p>
          <a:p>
            <a:pPr indent="-279400" lvl="1" marL="625475" marR="0" rtl="0" algn="l">
              <a:lnSpc>
                <a:spcPct val="7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Inside a loop's body, the loop's test may become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279400" lvl="1" marL="625475" marR="0" rtl="0" algn="l">
              <a:lnSpc>
                <a:spcPct val="7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(y &lt; 10) {</a:t>
            </a:r>
            <a:endParaRPr/>
          </a:p>
          <a:p>
            <a:pPr indent="-279400" lvl="1" marL="625475" marR="0" rtl="0" algn="l">
              <a:lnSpc>
                <a:spcPct val="7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y++;</a:t>
            </a:r>
            <a:endParaRPr/>
          </a:p>
          <a:p>
            <a:pPr indent="-279400" lvl="1" marL="625475" marR="0" rtl="0" algn="l">
              <a:lnSpc>
                <a:spcPct val="7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is y &lt; 10?  SOMETIMES</a:t>
            </a:r>
            <a:endParaRPr/>
          </a:p>
          <a:p>
            <a:pPr indent="-279400" lvl="1" marL="625475" marR="0" rtl="0" algn="l">
              <a:lnSpc>
                <a:spcPct val="7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"Sometimes"</a:t>
            </a:r>
            <a:endParaRPr/>
          </a:p>
        </p:txBody>
      </p:sp>
      <p:sp>
        <p:nvSpPr>
          <p:cNvPr id="479" name="Google Shape;479;p7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Things that cause a variable's value to be unknown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(often leads to "sometimes" answers):</a:t>
            </a:r>
            <a:endParaRPr/>
          </a:p>
          <a:p>
            <a:pPr indent="-22225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reading from a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reading a number from a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parameter's initial value to a method</a:t>
            </a:r>
            <a:endParaRPr/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you can reach a part of the program both with the answer being "yes" and the answer being "no", then the correct answer is "sometimes".</a:t>
            </a:r>
            <a:endParaRPr/>
          </a:p>
          <a:p>
            <a:pPr indent="-22225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you're unsure, "Sometimes" is a good guess.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1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Assertion example 1</a:t>
            </a:r>
            <a:endParaRPr/>
          </a:p>
        </p:txBody>
      </p:sp>
      <p:sp>
        <p:nvSpPr>
          <p:cNvPr id="485" name="Google Shape;485;p71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mystery(int x, int y) {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z = 0; 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1" lang="en-US" sz="18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Point A 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(x &gt;= y) {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1" lang="en-US" sz="18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Point B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x = x - y;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z++;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(x != y) {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1" lang="en-US" sz="18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// Point C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z = z * 2;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1" lang="en-US" sz="18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Point D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1" lang="en-US" sz="18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Point E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System.out.println(z);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aphicFrame>
        <p:nvGraphicFramePr>
          <p:cNvPr id="486" name="Google Shape;486;p71"/>
          <p:cNvGraphicFramePr/>
          <p:nvPr/>
        </p:nvGraphicFramePr>
        <p:xfrm>
          <a:off x="4478337" y="381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{96DE4C02-E632-487A-ABC4-6434EAE63C3F}</a:tableStyleId>
              </a:tblPr>
              <a:tblGrid>
                <a:gridCol w="922325"/>
                <a:gridCol w="1141400"/>
                <a:gridCol w="1141400"/>
                <a:gridCol w="14605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&lt; 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== 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 ==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Point 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Point 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Point 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Point 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Point 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7" name="Google Shape;487;p71"/>
          <p:cNvGraphicFramePr/>
          <p:nvPr/>
        </p:nvGraphicFramePr>
        <p:xfrm>
          <a:off x="4473575" y="381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{96DE4C02-E632-487A-ABC4-6434EAE63C3F}</a:tableStyleId>
              </a:tblPr>
              <a:tblGrid>
                <a:gridCol w="922325"/>
                <a:gridCol w="1141400"/>
                <a:gridCol w="1141400"/>
                <a:gridCol w="14605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SOMETIMES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SOMETIMES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ALWAYS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NEVER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SOMETIMES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SOMETIMES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SOMETIMES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NEVER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NEVER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SOMETIMES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SOMETIMES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NEVER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ALWAYS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NEVER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SOMETIMES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8" name="Google Shape;488;p71"/>
          <p:cNvSpPr txBox="1"/>
          <p:nvPr/>
        </p:nvSpPr>
        <p:spPr>
          <a:xfrm>
            <a:off x="4114800" y="2590800"/>
            <a:ext cx="51054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Which of the following assertions are</a:t>
            </a:r>
            <a:b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true at which point(s) in the code?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Choose ALWAYS, NEVER, or SOMETIMES.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2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Assertion example 2</a:t>
            </a:r>
            <a:endParaRPr/>
          </a:p>
        </p:txBody>
      </p:sp>
      <p:sp>
        <p:nvSpPr>
          <p:cNvPr id="494" name="Google Shape;494;p72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int mystery(Scanner console) {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prev = 0;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count = 0;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next = console.nextInt();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1" i="1" sz="1600" u="non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1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Point A 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(next != 0) {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1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Point B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(next == prev) {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1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// Point C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count++;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prev = next;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next = console.nextInt();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1" i="1" sz="800" u="non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1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Point D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1" i="1" sz="800" u="non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1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Point E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count;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aphicFrame>
        <p:nvGraphicFramePr>
          <p:cNvPr id="495" name="Google Shape;495;p72"/>
          <p:cNvGraphicFramePr/>
          <p:nvPr/>
        </p:nvGraphicFramePr>
        <p:xfrm>
          <a:off x="4478337" y="381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{96DE4C02-E632-487A-ABC4-6434EAE63C3F}</a:tableStyleId>
              </a:tblPr>
              <a:tblGrid>
                <a:gridCol w="922325"/>
                <a:gridCol w="1141400"/>
                <a:gridCol w="1141400"/>
                <a:gridCol w="14605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 ==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 ==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 == 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Point 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Point 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Point 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Point 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Point 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6" name="Google Shape;496;p72"/>
          <p:cNvGraphicFramePr/>
          <p:nvPr/>
        </p:nvGraphicFramePr>
        <p:xfrm>
          <a:off x="4473575" y="381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{96DE4C02-E632-487A-ABC4-6434EAE63C3F}</a:tableStyleId>
              </a:tblPr>
              <a:tblGrid>
                <a:gridCol w="922325"/>
                <a:gridCol w="1141400"/>
                <a:gridCol w="1141400"/>
                <a:gridCol w="14605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SOMETIMES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ALWAYS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SOMETIMES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NEVER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SOMETIMES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SOMETIMES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NEVER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NEVER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ALWAYS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SOMETIMES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NEVER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SOMETIMES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ALWAYS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SOMETIMES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SOMETIMES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7" name="Google Shape;497;p72"/>
          <p:cNvSpPr txBox="1"/>
          <p:nvPr/>
        </p:nvSpPr>
        <p:spPr>
          <a:xfrm>
            <a:off x="4114800" y="2590800"/>
            <a:ext cx="51054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Which of the following assertions are</a:t>
            </a:r>
            <a:b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true at which point(s) in the code?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Choose ALWAYS, NEVER, or SOMETIMES.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3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Assertion example 3</a:t>
            </a:r>
            <a:endParaRPr/>
          </a:p>
        </p:txBody>
      </p:sp>
      <p:sp>
        <p:nvSpPr>
          <p:cNvPr id="503" name="Google Shape;503;p73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6062" lvl="1" marL="639762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Assumes y &gt;= 0, and returns x^y</a:t>
            </a:r>
            <a:endParaRPr/>
          </a:p>
          <a:p>
            <a:pPr indent="-246062" lvl="1" marL="639762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int pow(int x, int y) {</a:t>
            </a:r>
            <a:endParaRPr/>
          </a:p>
          <a:p>
            <a:pPr indent="-246062" lvl="1" marL="639762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prod = 1;</a:t>
            </a:r>
            <a:endParaRPr/>
          </a:p>
          <a:p>
            <a:pPr indent="-246062" lvl="1" marL="639762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46062" lvl="1" marL="639762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1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Point A</a:t>
            </a:r>
            <a:endParaRPr/>
          </a:p>
          <a:p>
            <a:pPr indent="-246062" lvl="1" marL="639762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(y &gt; 0) {</a:t>
            </a:r>
            <a:endParaRPr/>
          </a:p>
          <a:p>
            <a:pPr indent="-246062" lvl="1" marL="639762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1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Point B</a:t>
            </a:r>
            <a:endParaRPr/>
          </a:p>
          <a:p>
            <a:pPr indent="-246062" lvl="1" marL="639762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(y % 2 == 0) {</a:t>
            </a:r>
            <a:endParaRPr/>
          </a:p>
          <a:p>
            <a:pPr indent="-246062" lvl="1" marL="639762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1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// Point C</a:t>
            </a:r>
            <a:endParaRPr/>
          </a:p>
          <a:p>
            <a:pPr indent="-246062" lvl="1" marL="639762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x = x * x;</a:t>
            </a:r>
            <a:endParaRPr/>
          </a:p>
          <a:p>
            <a:pPr indent="-246062" lvl="1" marL="639762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y = y / 2;</a:t>
            </a:r>
            <a:endParaRPr/>
          </a:p>
          <a:p>
            <a:pPr indent="-246062" lvl="1" marL="639762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1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// Point D</a:t>
            </a:r>
            <a:endParaRPr/>
          </a:p>
          <a:p>
            <a:pPr indent="-246062" lvl="1" marL="639762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 else {</a:t>
            </a:r>
            <a:endParaRPr/>
          </a:p>
          <a:p>
            <a:pPr indent="-246062" lvl="1" marL="639762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1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// Point E</a:t>
            </a:r>
            <a:endParaRPr/>
          </a:p>
          <a:p>
            <a:pPr indent="-246062" lvl="1" marL="639762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prod = prod * x;</a:t>
            </a:r>
            <a:endParaRPr/>
          </a:p>
          <a:p>
            <a:pPr indent="-246062" lvl="1" marL="639762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y--;</a:t>
            </a:r>
            <a:endParaRPr/>
          </a:p>
          <a:p>
            <a:pPr indent="-246062" lvl="1" marL="639762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1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// Point F</a:t>
            </a:r>
            <a:endParaRPr/>
          </a:p>
          <a:p>
            <a:pPr indent="-246062" lvl="1" marL="639762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46062" lvl="1" marL="639762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46062" lvl="1" marL="639762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1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Point G</a:t>
            </a:r>
            <a:endParaRPr/>
          </a:p>
          <a:p>
            <a:pPr indent="-246062" lvl="1" marL="639762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prod;</a:t>
            </a:r>
            <a:endParaRPr/>
          </a:p>
          <a:p>
            <a:pPr indent="-246062" lvl="1" marL="639762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aphicFrame>
        <p:nvGraphicFramePr>
          <p:cNvPr id="504" name="Google Shape;504;p73"/>
          <p:cNvGraphicFramePr/>
          <p:nvPr/>
        </p:nvGraphicFramePr>
        <p:xfrm>
          <a:off x="5257800" y="31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{96DE4C02-E632-487A-ABC4-6434EAE63C3F}</a:tableStyleId>
              </a:tblPr>
              <a:tblGrid>
                <a:gridCol w="922325"/>
                <a:gridCol w="1141400"/>
                <a:gridCol w="128905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 &gt;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 % 2 ==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Point 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Point 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Point 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Point 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Point 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Point 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Point G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5" name="Google Shape;505;p73"/>
          <p:cNvSpPr txBox="1"/>
          <p:nvPr/>
        </p:nvSpPr>
        <p:spPr>
          <a:xfrm>
            <a:off x="4114800" y="2057400"/>
            <a:ext cx="51054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Which of the following assertions are</a:t>
            </a:r>
            <a:b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true at which point(s) in the code?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Choose ALWAYS, NEVER, or SOMETIMES.</a:t>
            </a:r>
            <a:endParaRPr/>
          </a:p>
        </p:txBody>
      </p:sp>
      <p:graphicFrame>
        <p:nvGraphicFramePr>
          <p:cNvPr id="506" name="Google Shape;506;p73"/>
          <p:cNvGraphicFramePr/>
          <p:nvPr/>
        </p:nvGraphicFramePr>
        <p:xfrm>
          <a:off x="5257800" y="31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{96DE4C02-E632-487A-ABC4-6434EAE63C3F}</a:tableStyleId>
              </a:tblPr>
              <a:tblGrid>
                <a:gridCol w="922325"/>
                <a:gridCol w="1141400"/>
                <a:gridCol w="1289050"/>
              </a:tblGrid>
              <a:tr h="3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 &gt;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 % 2 ==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Point 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SOMETIMES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SOMETIMES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Point 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ALWAYS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SOMETIMES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Point 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ALWAYS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ALWAYS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Point 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ALWAYS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SOMETIMES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Point 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ALWAYS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NEVER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Point 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SOMETIMES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ALWAYS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Point G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NEVER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ALWAYS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Fencepost question</a:t>
            </a:r>
            <a:endParaRPr/>
          </a:p>
        </p:txBody>
      </p:sp>
      <p:sp>
        <p:nvSpPr>
          <p:cNvPr id="117" name="Google Shape;117;p11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Modify your method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printNumbers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into a new method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printPrimes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prints all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prime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numbers up to a max.</a:t>
            </a:r>
            <a:endParaRPr/>
          </a:p>
          <a:p>
            <a:pPr indent="-188912" lvl="1" marL="639762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printPrimes(50)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prints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2, 3, 5, 7, 11, 13, 17, 19, 23, 29, 31, 37, 41, 43, 47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maximum is less than 2, print no output.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help you, write a method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countFactors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which returns the number of factors of a given integer.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countFactors(20)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returns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due to factors 1, 2, 4, 5, 10, 20.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Fencepost answer</a:t>
            </a:r>
            <a:endParaRPr/>
          </a:p>
        </p:txBody>
      </p:sp>
      <p:sp>
        <p:nvSpPr>
          <p:cNvPr id="123" name="Google Shape;123;p12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Prints all prime numbers up to the given max.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printPrimes(int max) {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(max &gt;= 2) {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System.out.print("2");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3; i &lt;= max; i++) {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(countFactors(i) == 2) {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System.out.print(", " + i);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System.out.println();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how many factors the given number has.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int countFactors(int number) {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count = 0;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1; i &lt;= number; i++) {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(number % i == 0) {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count++;   </a:t>
            </a: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i is a factor of number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count;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4294967295"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loops</a:t>
            </a:r>
            <a:endParaRPr/>
          </a:p>
        </p:txBody>
      </p:sp>
      <p:sp>
        <p:nvSpPr>
          <p:cNvPr id="129" name="Google Shape;129;p13"/>
          <p:cNvSpPr txBox="1"/>
          <p:nvPr>
            <p:ph idx="4294967295" type="subTitle"/>
          </p:nvPr>
        </p:nvSpPr>
        <p:spPr>
          <a:xfrm>
            <a:off x="539750" y="3016250"/>
            <a:ext cx="7905750" cy="185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3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