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6858000" cy="9144000"/>
  <p:embeddedFontLs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5A236D-FCDC-45AB-B76D-B94C22D6BE7A}">
  <a:tblStyle styleId="{615A236D-FCDC-45AB-B76D-B94C22D6BE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Tahoma-regular.fntdata"/><Relationship Id="rId47" Type="http://schemas.openxmlformats.org/officeDocument/2006/relationships/slide" Target="slides/slide41.xml"/><Relationship Id="rId49"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1: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8" name="Google Shape;9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8 temperatures in the file, but 7 lines of output.  It's a fencepost problem in disguise.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2: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 name="Google Shape;10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5: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 name="Google Shape;12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Don't spend much time talking about using these methods on a console Scanner.  We don't need that right now and it may confuse students.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 name="Google Shape;13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8: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2" name="Google Shape;14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9: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 name="Google Shape;14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Some good initial steps / wrong versions of this program to think about:</a:t>
            </a:r>
            <a:endParaRPr/>
          </a:p>
          <a:p>
            <a:pPr indent="0" lvl="0" marL="0" rtl="0" algn="l">
              <a:spcBef>
                <a:spcPts val="0"/>
              </a:spcBef>
              <a:spcAft>
                <a:spcPts val="0"/>
              </a:spcAft>
              <a:buSzPts val="1800"/>
              <a:buNone/>
            </a:pPr>
            <a:r>
              <a:rPr lang="en-US"/>
              <a:t>- unmodified version: reads a few numbers and then stops</a:t>
            </a:r>
            <a:endParaRPr/>
          </a:p>
          <a:p>
            <a:pPr indent="0" lvl="0" marL="0" rtl="0" algn="l">
              <a:spcBef>
                <a:spcPts val="0"/>
              </a:spcBef>
              <a:spcAft>
                <a:spcPts val="0"/>
              </a:spcAft>
              <a:buSzPts val="1800"/>
              <a:buNone/>
            </a:pPr>
            <a:r>
              <a:rPr lang="en-US"/>
              <a:t>- change hasNextDouble to hasNext, but no if/else: reads some numbers and then crashes</a:t>
            </a:r>
            <a:endParaRPr/>
          </a:p>
          <a:p>
            <a:pPr indent="0" lvl="0" marL="0" rtl="0" algn="l">
              <a:spcBef>
                <a:spcPts val="0"/>
              </a:spcBef>
              <a:spcAft>
                <a:spcPts val="0"/>
              </a:spcAft>
              <a:buSzPts val="1800"/>
              <a:buNone/>
            </a:pPr>
            <a:r>
              <a:rPr lang="en-US"/>
              <a:t>- add the if, but no else: reads numbers but gets "stuck" at first non-numeric token (use jGRASP debugger to see what is happening)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 name="Google Shape;3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0: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5" name="Google Shape;15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1: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1" name="Google Shape;16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 don't usually have time to do this program in lecture.  It's just here in case I have extra time, or for students to look at later.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2: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7" name="Google Shape;167;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3: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3" name="Google Shape;17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1" name="Google Shape;191;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 name="Google Shape;4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It is nice that Java uses the same object to read files as it does to read the keyboard.  It's simpler and easier to learn.  Some languages (C, Python, etc.) don't do this.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0: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7" name="Google Shape;217;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Draw a picture (or write it in the file as comments) of the two Scanners (input and lineScanner) as each one advances.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1: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3" name="Google Shape;22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common bugs here:</a:t>
            </a:r>
            <a:endParaRPr/>
          </a:p>
          <a:p>
            <a:pPr indent="0" lvl="0" marL="0" rtl="0" algn="l">
              <a:spcBef>
                <a:spcPts val="0"/>
              </a:spcBef>
              <a:spcAft>
                <a:spcPts val="0"/>
              </a:spcAft>
              <a:buSzPts val="1800"/>
              <a:buNone/>
            </a:pPr>
            <a:r>
              <a:rPr lang="en-US"/>
              <a:t>- not understanding the difference between a String and a Scanner.  They try to call line.nextInt() or similar.</a:t>
            </a:r>
            <a:endParaRPr/>
          </a:p>
          <a:p>
            <a:pPr indent="0" lvl="0" marL="0" rtl="0" algn="l">
              <a:spcBef>
                <a:spcPts val="0"/>
              </a:spcBef>
              <a:spcAft>
                <a:spcPts val="0"/>
              </a:spcAft>
              <a:buSzPts val="1800"/>
              <a:buNone/>
            </a:pPr>
            <a:r>
              <a:rPr lang="en-US"/>
              <a:t>- calling a method on the wrong Scanner.  e.g. They forget to change input to lineScan.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2:notes"/>
          <p:cNvSpPr txBox="1"/>
          <p:nvPr/>
        </p:nvSpPr>
        <p:spPr>
          <a:xfrm>
            <a:off x="3883025" y="8685212"/>
            <a:ext cx="2973387"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29" name="Google Shape;22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4: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2" name="Google Shape;242;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common PrintStream bug:</a:t>
            </a:r>
            <a:endParaRPr/>
          </a:p>
          <a:p>
            <a:pPr indent="0" lvl="0" marL="0" rtl="0" algn="l">
              <a:spcBef>
                <a:spcPts val="0"/>
              </a:spcBef>
              <a:spcAft>
                <a:spcPts val="0"/>
              </a:spcAft>
              <a:buSzPts val="1800"/>
              <a:buNone/>
            </a:pPr>
            <a:r>
              <a:rPr lang="en-US"/>
              <a:t>- declaring it in a method that gets called many times.  This causes the file to be re-opened and wipes the past contents.  So only the last line shows up in the file.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4" name="Google Shape;254;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7: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0" name="Google Shape;260;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You should also probably show them the version that has a static method for processing one person's data.  It takes a String line and a PrintStream as parameters.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9: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2" name="Google Shape;27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 don't intend to reach this in lecture; it's just extra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9" name="Google Shape;4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 name="Google Shape;6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 name="Google Shape;6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analogy: A throws clause is like the legal waiver you sign before you go bungee jumping.  "I understand that I am taking a risk, and I promise not to sue!"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4" name="Google Shape;7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Even though we think of 23 as being an int, it can be any of the three types: 23, 23.0, or "23".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p:nvPr>
            <p:ph idx="2" type="sldImg"/>
          </p:nvPr>
        </p:nvSpPr>
        <p:spPr>
          <a:xfrm>
            <a:off x="1144587"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 name="Google Shape;8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2"/>
          <p:cNvSpPr/>
          <p:nvPr/>
        </p:nvSpPr>
        <p:spPr>
          <a:xfrm>
            <a:off x="0" y="0"/>
            <a:ext cx="9144000" cy="139065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8" name="Shape 18"/>
        <p:cNvGrpSpPr/>
        <p:nvPr/>
      </p:nvGrpSpPr>
      <p:grpSpPr>
        <a:xfrm>
          <a:off x="0" y="0"/>
          <a:ext cx="0" cy="0"/>
          <a:chOff x="0" y="0"/>
          <a:chExt cx="0" cy="0"/>
        </a:xfrm>
      </p:grpSpPr>
      <p:sp>
        <p:nvSpPr>
          <p:cNvPr id="19" name="Google Shape;19;p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1066800"/>
          </a:xfrm>
          <a:prstGeom prst="roundRect">
            <a:avLst>
              <a:gd fmla="val 24" name="adj"/>
            </a:avLst>
          </a:prstGeom>
          <a:gradFill>
            <a:gsLst>
              <a:gs pos="0">
                <a:srgbClr val="244E72"/>
              </a:gs>
              <a:gs pos="100000">
                <a:srgbClr val="5A9FD4"/>
              </a:gs>
            </a:gsLst>
            <a:lin ang="45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1pPr>
            <a:lvl2pPr lvl="1"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2pPr>
            <a:lvl3pPr lvl="2"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3pPr>
            <a:lvl4pPr lvl="3"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4pPr>
            <a:lvl5pPr lvl="4"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5pPr>
            <a:lvl6pPr lvl="5"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6pPr>
            <a:lvl7pPr lvl="6"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7pPr>
            <a:lvl8pPr lvl="7"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8pPr>
            <a:lvl9pPr lvl="8" marR="0" rtl="0" algn="ctr">
              <a:lnSpc>
                <a:spcPct val="100000"/>
              </a:lnSpc>
              <a:spcBef>
                <a:spcPts val="0"/>
              </a:spcBef>
              <a:spcAft>
                <a:spcPts val="0"/>
              </a:spcAft>
              <a:buSzPts val="1400"/>
              <a:buNone/>
              <a:defRPr b="1" i="0" sz="4400" u="none" cap="none" strike="noStrike">
                <a:solidFill>
                  <a:schemeClr val="lt1"/>
                </a:solidFill>
                <a:latin typeface="Tahoma"/>
                <a:ea typeface="Tahoma"/>
                <a:cs typeface="Tahoma"/>
                <a:sym typeface="Tahoma"/>
              </a:defRPr>
            </a:lvl9pPr>
          </a:lstStyle>
          <a:p/>
        </p:txBody>
      </p:sp>
      <p:sp>
        <p:nvSpPr>
          <p:cNvPr id="12" name="Google Shape;12;p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1pPr>
            <a:lvl2pPr indent="-368300" lvl="1" marL="914400" marR="0" rtl="0" algn="l">
              <a:lnSpc>
                <a:spcPct val="100000"/>
              </a:lnSpc>
              <a:spcBef>
                <a:spcPts val="440"/>
              </a:spcBef>
              <a:spcAft>
                <a:spcPts val="0"/>
              </a:spcAft>
              <a:buClr>
                <a:schemeClr val="dk1"/>
              </a:buClr>
              <a:buSzPts val="2200"/>
              <a:buFont typeface="Tahoma"/>
              <a:buChar char="–"/>
              <a:defRPr b="0" i="0" sz="2200" u="none" cap="none" strike="noStrike">
                <a:solidFill>
                  <a:schemeClr val="dk1"/>
                </a:solidFill>
                <a:latin typeface="Tahoma"/>
                <a:ea typeface="Tahoma"/>
                <a:cs typeface="Tahoma"/>
                <a:sym typeface="Tahoma"/>
              </a:defRPr>
            </a:lvl2pPr>
            <a:lvl3pPr indent="-355600" lvl="2" marL="1371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3pPr>
            <a:lvl4pPr indent="-342900" lvl="3" marL="1828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4pPr>
            <a:lvl5pPr indent="-342900" lvl="4" marL="22860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5pPr>
            <a:lvl6pPr indent="-342900" lvl="5" marL="27432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3" name="Google Shape;13;p1"/>
          <p:cNvSpPr txBox="1"/>
          <p:nvPr/>
        </p:nvSpPr>
        <p:spPr>
          <a:xfrm>
            <a:off x="8229600" y="6356350"/>
            <a:ext cx="762000" cy="365125"/>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424242"/>
              </a:buClr>
              <a:buSzPts val="1200"/>
              <a:buFont typeface="Verdana"/>
              <a:buNone/>
            </a:pPr>
            <a:fld id="{00000000-1234-1234-1234-123412341234}" type="slidenum">
              <a:rPr b="0" i="0" lang="en-US" sz="1200" u="none">
                <a:solidFill>
                  <a:srgbClr val="424242"/>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1600200"/>
            <a:ext cx="7772400" cy="228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ahoma"/>
              <a:buNone/>
            </a:pPr>
            <a:r>
              <a:rPr b="1" i="0" lang="en-US" sz="4400" u="none">
                <a:solidFill>
                  <a:schemeClr val="dk1"/>
                </a:solidFill>
                <a:latin typeface="Tahoma"/>
                <a:ea typeface="Tahoma"/>
                <a:cs typeface="Tahoma"/>
                <a:sym typeface="Tahoma"/>
              </a:rPr>
              <a:t>Building Java Programs</a:t>
            </a:r>
            <a:br>
              <a:rPr b="1" i="0" lang="en-US" sz="4400" u="none">
                <a:solidFill>
                  <a:schemeClr val="dk1"/>
                </a:solidFill>
                <a:latin typeface="Tahoma"/>
                <a:ea typeface="Tahoma"/>
                <a:cs typeface="Tahoma"/>
                <a:sym typeface="Tahoma"/>
              </a:rPr>
            </a:br>
            <a:r>
              <a:rPr b="1" i="0" lang="en-US" sz="4400" u="none">
                <a:solidFill>
                  <a:schemeClr val="dk1"/>
                </a:solidFill>
                <a:latin typeface="Tahoma"/>
                <a:ea typeface="Tahoma"/>
                <a:cs typeface="Tahoma"/>
                <a:sym typeface="Tahoma"/>
              </a:rPr>
              <a:t>Chapter 6</a:t>
            </a:r>
            <a:endParaRPr/>
          </a:p>
        </p:txBody>
      </p:sp>
      <p:sp>
        <p:nvSpPr>
          <p:cNvPr id="33" name="Google Shape;33;p5"/>
          <p:cNvSpPr txBox="1"/>
          <p:nvPr>
            <p:ph idx="1" type="subTitle"/>
          </p:nvPr>
        </p:nvSpPr>
        <p:spPr>
          <a:xfrm>
            <a:off x="1371600" y="40386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File Processing</a:t>
            </a:r>
            <a:endParaRPr/>
          </a:p>
          <a:p>
            <a:pPr indent="0" lvl="0" marL="0" rtl="0" algn="ctr">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0" lvl="0" marL="0" rtl="0" algn="ctr">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0" lvl="0" marL="0" rtl="0" algn="ctr">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Copyright (c) Pearson 2013.</a:t>
            </a:r>
            <a:br>
              <a:rPr b="0" i="0" lang="en-US" sz="1200" u="none">
                <a:solidFill>
                  <a:schemeClr val="dk1"/>
                </a:solidFill>
                <a:latin typeface="Tahoma"/>
                <a:ea typeface="Tahoma"/>
                <a:cs typeface="Tahoma"/>
                <a:sym typeface="Tahoma"/>
              </a:rPr>
            </a:br>
            <a:r>
              <a:rPr b="0" i="0" lang="en-US" sz="1200" u="none">
                <a:solidFill>
                  <a:schemeClr val="dk1"/>
                </a:solidFill>
                <a:latin typeface="Tahoma"/>
                <a:ea typeface="Tahoma"/>
                <a:cs typeface="Tahoma"/>
                <a:sym typeface="Tahoma"/>
              </a:rPr>
              <a:t>All rights reserved.</a:t>
            </a:r>
            <a:endParaRPr/>
          </a:p>
          <a:p>
            <a:pPr indent="-155575" lvl="0" marL="231775"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Consuming tokens</a:t>
            </a:r>
            <a:endParaRPr/>
          </a:p>
        </p:txBody>
      </p:sp>
      <p:sp>
        <p:nvSpPr>
          <p:cNvPr id="92" name="Google Shape;92;p1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consuming input</a:t>
            </a:r>
            <a:r>
              <a:rPr b="0" i="0" lang="en-US" sz="2400" u="none">
                <a:solidFill>
                  <a:schemeClr val="dk1"/>
                </a:solidFill>
                <a:latin typeface="Tahoma"/>
                <a:ea typeface="Tahoma"/>
                <a:cs typeface="Tahoma"/>
                <a:sym typeface="Tahoma"/>
              </a:rPr>
              <a:t>: </a:t>
            </a:r>
            <a:r>
              <a:rPr b="0" i="0" lang="en-US" sz="2300" u="none">
                <a:solidFill>
                  <a:schemeClr val="dk1"/>
                </a:solidFill>
                <a:latin typeface="Tahoma"/>
                <a:ea typeface="Tahoma"/>
                <a:cs typeface="Tahoma"/>
                <a:sym typeface="Tahoma"/>
              </a:rPr>
              <a:t>Reading input and advancing the cursor.</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Calling </a:t>
            </a:r>
            <a:r>
              <a:rPr b="0" i="0" lang="en-US" sz="2200" u="none" cap="none" strike="noStrike">
                <a:solidFill>
                  <a:schemeClr val="dk1"/>
                </a:solidFill>
                <a:latin typeface="Courier New"/>
                <a:ea typeface="Courier New"/>
                <a:cs typeface="Courier New"/>
                <a:sym typeface="Courier New"/>
              </a:rPr>
              <a:t>nextInt</a:t>
            </a:r>
            <a:r>
              <a:rPr b="0" i="0" lang="en-US" sz="2200" u="none" cap="none" strike="noStrike">
                <a:solidFill>
                  <a:schemeClr val="dk1"/>
                </a:solidFill>
                <a:latin typeface="Tahoma"/>
                <a:ea typeface="Tahoma"/>
                <a:cs typeface="Tahoma"/>
                <a:sym typeface="Tahoma"/>
              </a:rPr>
              <a:t> etc. moves the cursor past the current token.</a:t>
            </a:r>
            <a:endParaRPr/>
          </a:p>
          <a:p>
            <a:pPr indent="-2794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16.2   23.5\n19.1 7.4  22.8\n\n18.5  -1.8 14.9\n</a:t>
            </a:r>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double d = input.nextDouble();    </a:t>
            </a:r>
            <a:r>
              <a:rPr b="1" i="0" lang="en-US" sz="2200" u="none" cap="none" strike="noStrike">
                <a:solidFill>
                  <a:srgbClr val="008080"/>
                </a:solidFill>
                <a:latin typeface="Courier New"/>
                <a:ea typeface="Courier New"/>
                <a:cs typeface="Courier New"/>
                <a:sym typeface="Courier New"/>
              </a:rPr>
              <a:t>// 16.2</a:t>
            </a:r>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3399"/>
                </a:solidFill>
                <a:latin typeface="Courier New"/>
                <a:ea typeface="Courier New"/>
                <a:cs typeface="Courier New"/>
                <a:sym typeface="Courier New"/>
              </a:rPr>
              <a:t>16.2</a:t>
            </a:r>
            <a:r>
              <a:rPr b="0" i="0" lang="en-US" sz="2200" u="none" cap="none" strike="noStrike">
                <a:solidFill>
                  <a:schemeClr val="dk1"/>
                </a:solidFill>
                <a:latin typeface="Courier New"/>
                <a:ea typeface="Courier New"/>
                <a:cs typeface="Courier New"/>
                <a:sym typeface="Courier New"/>
              </a:rPr>
              <a:t>   23.5\n19.1 7.4  22.8\n\n18.5  -1.8 14.9\n</a:t>
            </a:r>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90000"/>
              </a:lnSpc>
              <a:spcBef>
                <a:spcPts val="440"/>
              </a:spcBef>
              <a:spcAft>
                <a:spcPts val="0"/>
              </a:spcAft>
              <a:buClr>
                <a:schemeClr val="dk1"/>
              </a:buClr>
              <a:buSzPts val="2200"/>
              <a:buFont typeface="Tahoma"/>
              <a:buNone/>
            </a:pPr>
            <a:r>
              <a:t/>
            </a:r>
            <a:endParaRPr b="1"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String s = input.next();          </a:t>
            </a:r>
            <a:r>
              <a:rPr b="1" i="0" lang="en-US" sz="2200" u="none" cap="none" strike="noStrike">
                <a:solidFill>
                  <a:srgbClr val="008080"/>
                </a:solidFill>
                <a:latin typeface="Courier New"/>
                <a:ea typeface="Courier New"/>
                <a:cs typeface="Courier New"/>
                <a:sym typeface="Courier New"/>
              </a:rPr>
              <a:t>// "23.5"</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16.2   </a:t>
            </a:r>
            <a:r>
              <a:rPr b="1" i="0" lang="en-US" sz="2200" u="none" cap="none" strike="noStrike">
                <a:solidFill>
                  <a:srgbClr val="003399"/>
                </a:solidFill>
                <a:latin typeface="Courier New"/>
                <a:ea typeface="Courier New"/>
                <a:cs typeface="Courier New"/>
                <a:sym typeface="Courier New"/>
              </a:rPr>
              <a:t>23.5</a:t>
            </a:r>
            <a:r>
              <a:rPr b="0" i="0" lang="en-US" sz="2200" u="none" cap="none" strike="noStrike">
                <a:solidFill>
                  <a:schemeClr val="dk1"/>
                </a:solidFill>
                <a:latin typeface="Courier New"/>
                <a:ea typeface="Courier New"/>
                <a:cs typeface="Courier New"/>
                <a:sym typeface="Courier New"/>
              </a:rPr>
              <a:t>\n19.1 7.4  22.8\n\n18.5  -1.8 14.9\n</a:t>
            </a:r>
            <a:endParaRPr/>
          </a:p>
          <a:p>
            <a:pPr indent="-279400" lvl="1" marL="625475" marR="0" rtl="0" algn="l">
              <a:lnSpc>
                <a:spcPct val="9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endParaRPr/>
          </a:p>
        </p:txBody>
      </p:sp>
      <p:sp>
        <p:nvSpPr>
          <p:cNvPr id="93" name="Google Shape;93;p14"/>
          <p:cNvSpPr/>
          <p:nvPr/>
        </p:nvSpPr>
        <p:spPr>
          <a:xfrm>
            <a:off x="838200" y="2509837"/>
            <a:ext cx="8153400" cy="3397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 name="Google Shape;94;p14"/>
          <p:cNvSpPr/>
          <p:nvPr/>
        </p:nvSpPr>
        <p:spPr>
          <a:xfrm>
            <a:off x="838200" y="4003675"/>
            <a:ext cx="8153400" cy="3397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 name="Google Shape;95;p14"/>
          <p:cNvSpPr/>
          <p:nvPr/>
        </p:nvSpPr>
        <p:spPr>
          <a:xfrm>
            <a:off x="838200" y="5491162"/>
            <a:ext cx="8153400" cy="3397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question</a:t>
            </a:r>
            <a:endParaRPr/>
          </a:p>
        </p:txBody>
      </p:sp>
      <p:sp>
        <p:nvSpPr>
          <p:cNvPr id="101" name="Google Shape;101;p15"/>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Recall the input file </a:t>
            </a:r>
            <a:r>
              <a:rPr b="0" i="0" lang="en-US" sz="2400" u="none">
                <a:solidFill>
                  <a:schemeClr val="dk1"/>
                </a:solidFill>
                <a:latin typeface="Courier New"/>
                <a:ea typeface="Courier New"/>
                <a:cs typeface="Courier New"/>
                <a:sym typeface="Courier New"/>
              </a:rPr>
              <a:t>weather.txt</a:t>
            </a:r>
            <a:r>
              <a:rPr b="0" i="0" lang="en-US" sz="2400" u="none">
                <a:solidFill>
                  <a:schemeClr val="dk1"/>
                </a:solidFill>
                <a:latin typeface="Tahoma"/>
                <a:ea typeface="Tahoma"/>
                <a:cs typeface="Tahoma"/>
                <a:sym typeface="Tahoma"/>
              </a:rPr>
              <a:t>:</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16.2   23.5</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19.1 7.4  22.8</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18.5  -1.8 14.9</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Write a program that prints the change in temperature between each pair of neighboring days.</a:t>
            </a:r>
            <a:endParaRPr b="0" i="0" sz="1600" u="sng">
              <a:solidFill>
                <a:schemeClr val="dk1"/>
              </a:solidFill>
              <a:latin typeface="Tahoma"/>
              <a:ea typeface="Tahoma"/>
              <a:cs typeface="Tahoma"/>
              <a:sym typeface="Tahoma"/>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16.2 to 23.5, change = 7.3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23.5 to 19.1, change = -4.4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19.1 to 7.4, change = -11.7</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7.4 to 22.8, change = 15.4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22.8 to 18.5, change = -4.3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18.5 to -1.8, change = -20.3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-1.8 to 14.9, change = 16.7</a:t>
            </a:r>
            <a:endParaRPr/>
          </a:p>
        </p:txBody>
      </p:sp>
      <p:sp>
        <p:nvSpPr>
          <p:cNvPr id="102" name="Google Shape;102;p15"/>
          <p:cNvSpPr/>
          <p:nvPr/>
        </p:nvSpPr>
        <p:spPr>
          <a:xfrm>
            <a:off x="533400" y="1752600"/>
            <a:ext cx="2971800" cy="15240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answer</a:t>
            </a:r>
            <a:endParaRPr/>
          </a:p>
        </p:txBody>
      </p:sp>
      <p:sp>
        <p:nvSpPr>
          <p:cNvPr id="108" name="Google Shape;108;p16"/>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75000"/>
              </a:lnSpc>
              <a:spcBef>
                <a:spcPts val="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Displays changes in temperature from data in an input file.</a:t>
            </a:r>
            <a:endParaRPr b="1" i="0" sz="1800" u="none">
              <a:solidFill>
                <a:srgbClr val="008080"/>
              </a:solidFill>
              <a:latin typeface="Courier New"/>
              <a:ea typeface="Courier New"/>
              <a:cs typeface="Courier New"/>
              <a:sym typeface="Courier New"/>
            </a:endParaRPr>
          </a:p>
          <a:p>
            <a:pPr indent="-231775" lvl="0" marL="231775" marR="0" rtl="0" algn="l">
              <a:lnSpc>
                <a:spcPct val="75000"/>
              </a:lnSpc>
              <a:spcBef>
                <a:spcPts val="160"/>
              </a:spcBef>
              <a:spcAft>
                <a:spcPts val="0"/>
              </a:spcAft>
              <a:buClr>
                <a:schemeClr val="dk1"/>
              </a:buClr>
              <a:buSzPts val="800"/>
              <a:buFont typeface="Tahoma"/>
              <a:buNone/>
            </a:pPr>
            <a:r>
              <a:t/>
            </a:r>
            <a:endParaRPr b="1" i="0" sz="800" u="none">
              <a:solidFill>
                <a:srgbClr val="008080"/>
              </a:solidFill>
              <a:latin typeface="Courier New"/>
              <a:ea typeface="Courier New"/>
              <a:cs typeface="Courier New"/>
              <a:sym typeface="Courier New"/>
            </a:endParaRPr>
          </a:p>
          <a:p>
            <a:pPr indent="-231775" lvl="0" marL="231775" marR="0" rtl="0" algn="l">
              <a:lnSpc>
                <a:spcPct val="75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import java.io.*;    </a:t>
            </a:r>
            <a:r>
              <a:rPr b="1" i="0" lang="en-US" sz="1800" u="none">
                <a:solidFill>
                  <a:srgbClr val="008080"/>
                </a:solidFill>
                <a:latin typeface="Courier New"/>
                <a:ea typeface="Courier New"/>
                <a:cs typeface="Courier New"/>
                <a:sym typeface="Courier New"/>
              </a:rPr>
              <a:t>// for File</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import java.util.*;  </a:t>
            </a:r>
            <a:r>
              <a:rPr b="1" i="0" lang="en-US" sz="1800" u="none">
                <a:solidFill>
                  <a:srgbClr val="008080"/>
                </a:solidFill>
                <a:latin typeface="Courier New"/>
                <a:ea typeface="Courier New"/>
                <a:cs typeface="Courier New"/>
                <a:sym typeface="Courier New"/>
              </a:rPr>
              <a:t>// for Scanner</a:t>
            </a:r>
            <a:endParaRPr/>
          </a:p>
          <a:p>
            <a:pPr indent="-231775" lvl="0" marL="231775" marR="0" rtl="0" algn="l">
              <a:lnSpc>
                <a:spcPct val="75000"/>
              </a:lnSpc>
              <a:spcBef>
                <a:spcPts val="360"/>
              </a:spcBef>
              <a:spcAft>
                <a:spcPts val="0"/>
              </a:spcAft>
              <a:buClr>
                <a:schemeClr val="dk1"/>
              </a:buClr>
              <a:buSzPts val="1800"/>
              <a:buFont typeface="Tahoma"/>
              <a:buNone/>
            </a:pPr>
            <a:r>
              <a:t/>
            </a:r>
            <a:endParaRPr b="1" i="0" sz="1800" u="none">
              <a:solidFill>
                <a:srgbClr val="008080"/>
              </a:solidFill>
              <a:latin typeface="Courier New"/>
              <a:ea typeface="Courier New"/>
              <a:cs typeface="Courier New"/>
              <a:sym typeface="Courier New"/>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Temperatures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throws FileNotFoundException</a:t>
            </a: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Scanner input = new Scanner(</a:t>
            </a:r>
            <a:r>
              <a:rPr b="1" i="0" lang="en-US" sz="1800" u="none">
                <a:solidFill>
                  <a:schemeClr val="dk1"/>
                </a:solidFill>
                <a:latin typeface="Courier New"/>
                <a:ea typeface="Courier New"/>
                <a:cs typeface="Courier New"/>
                <a:sym typeface="Courier New"/>
              </a:rPr>
              <a:t>new File("weather.txt")</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prev = </a:t>
            </a:r>
            <a:r>
              <a:rPr b="1" i="0" lang="en-US" sz="1800" u="none">
                <a:solidFill>
                  <a:schemeClr val="dk1"/>
                </a:solidFill>
                <a:latin typeface="Courier New"/>
                <a:ea typeface="Courier New"/>
                <a:cs typeface="Courier New"/>
                <a:sym typeface="Courier New"/>
              </a:rPr>
              <a:t>input.nextDouble()</a:t>
            </a:r>
            <a:r>
              <a:rPr b="0" i="0" lang="en-US" sz="1800" u="none">
                <a:solidFill>
                  <a:schemeClr val="dk1"/>
                </a:solidFill>
                <a:latin typeface="Courier New"/>
                <a:ea typeface="Courier New"/>
                <a:cs typeface="Courier New"/>
                <a:sym typeface="Courier New"/>
              </a:rPr>
              <a:t>;   </a:t>
            </a:r>
            <a:r>
              <a:rPr b="1" i="0" lang="en-US" sz="1800" u="none">
                <a:solidFill>
                  <a:srgbClr val="008080"/>
                </a:solidFill>
                <a:latin typeface="Courier New"/>
                <a:ea typeface="Courier New"/>
                <a:cs typeface="Courier New"/>
                <a:sym typeface="Courier New"/>
              </a:rPr>
              <a:t>// fencepost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(int i = 1; i &lt;= 7; i++)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next = </a:t>
            </a:r>
            <a:r>
              <a:rPr b="1" i="0" lang="en-US" sz="1800" u="none">
                <a:solidFill>
                  <a:schemeClr val="dk1"/>
                </a:solidFill>
                <a:latin typeface="Courier New"/>
                <a:ea typeface="Courier New"/>
                <a:cs typeface="Courier New"/>
                <a:sym typeface="Courier New"/>
              </a:rPr>
              <a:t>input.nextDouble()</a:t>
            </a:r>
            <a:r>
              <a:rPr b="0" i="0" lang="en-US" sz="1800" u="none">
                <a:solidFill>
                  <a:schemeClr val="dk1"/>
                </a:solidFill>
                <a:latin typeface="Courier New"/>
                <a:ea typeface="Courier New"/>
                <a:cs typeface="Courier New"/>
                <a:sym typeface="Courier New"/>
              </a:rPr>
              <a: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System.out.println(prev + " to " + next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change = " + (next - prev));</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prev = next;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Reading an entire file</a:t>
            </a:r>
            <a:endParaRPr/>
          </a:p>
        </p:txBody>
      </p:sp>
      <p:sp>
        <p:nvSpPr>
          <p:cNvPr id="114" name="Google Shape;114;p1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Suppose we want our program to work no matter how many numbers are in the file.</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Currently, if the file has more numbers, they will not be read.</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If the file has fewer numbers, what will happen?</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A crash!  Example output from a file with just 3 numbers:</a:t>
            </a:r>
            <a:endParaRPr b="0" i="0" sz="20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16.2 to 23.5, change = 7.3</a:t>
            </a:r>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23.5 to 19.1, change = -4.4</a:t>
            </a:r>
            <a:endParaRPr/>
          </a:p>
          <a:p>
            <a:pPr indent="-279400" lvl="1" marL="625475" marR="0" rtl="0" algn="l">
              <a:lnSpc>
                <a:spcPct val="80000"/>
              </a:lnSpc>
              <a:spcBef>
                <a:spcPts val="400"/>
              </a:spcBef>
              <a:spcAft>
                <a:spcPts val="0"/>
              </a:spcAft>
              <a:buClr>
                <a:srgbClr val="800000"/>
              </a:buClr>
              <a:buSzPts val="2000"/>
              <a:buFont typeface="Courier New"/>
              <a:buNone/>
            </a:pPr>
            <a:r>
              <a:rPr b="1" i="0" lang="en-US" sz="2000" u="none" cap="none" strike="noStrike">
                <a:solidFill>
                  <a:srgbClr val="800000"/>
                </a:solidFill>
                <a:latin typeface="Courier New"/>
                <a:ea typeface="Courier New"/>
                <a:cs typeface="Courier New"/>
                <a:sym typeface="Courier New"/>
              </a:rPr>
              <a:t>Exception in thread "main" java.util.NoSuchElementException</a:t>
            </a:r>
            <a:endParaRPr/>
          </a:p>
          <a:p>
            <a:pPr indent="-279400" lvl="1" marL="625475" marR="0" rtl="0" algn="l">
              <a:lnSpc>
                <a:spcPct val="80000"/>
              </a:lnSpc>
              <a:spcBef>
                <a:spcPts val="400"/>
              </a:spcBef>
              <a:spcAft>
                <a:spcPts val="0"/>
              </a:spcAft>
              <a:buClr>
                <a:srgbClr val="800000"/>
              </a:buClr>
              <a:buSzPts val="2000"/>
              <a:buFont typeface="Courier New"/>
              <a:buNone/>
            </a:pPr>
            <a:r>
              <a:rPr b="1" i="0" lang="en-US" sz="2000" u="none" cap="none" strike="noStrike">
                <a:solidFill>
                  <a:srgbClr val="800000"/>
                </a:solidFill>
                <a:latin typeface="Courier New"/>
                <a:ea typeface="Courier New"/>
                <a:cs typeface="Courier New"/>
                <a:sym typeface="Courier New"/>
              </a:rPr>
              <a:t>    at java.util.Scanner.throwFor(Scanner.java:838)</a:t>
            </a:r>
            <a:endParaRPr/>
          </a:p>
          <a:p>
            <a:pPr indent="-279400" lvl="1" marL="625475" marR="0" rtl="0" algn="l">
              <a:lnSpc>
                <a:spcPct val="80000"/>
              </a:lnSpc>
              <a:spcBef>
                <a:spcPts val="400"/>
              </a:spcBef>
              <a:spcAft>
                <a:spcPts val="0"/>
              </a:spcAft>
              <a:buClr>
                <a:srgbClr val="800000"/>
              </a:buClr>
              <a:buSzPts val="2000"/>
              <a:buFont typeface="Courier New"/>
              <a:buNone/>
            </a:pPr>
            <a:r>
              <a:rPr b="1" i="0" lang="en-US" sz="2000" u="none" cap="none" strike="noStrike">
                <a:solidFill>
                  <a:srgbClr val="800000"/>
                </a:solidFill>
                <a:latin typeface="Courier New"/>
                <a:ea typeface="Courier New"/>
                <a:cs typeface="Courier New"/>
                <a:sym typeface="Courier New"/>
              </a:rPr>
              <a:t>    at java.util.Scanner.next(Scanner.java:1347)</a:t>
            </a:r>
            <a:endParaRPr/>
          </a:p>
          <a:p>
            <a:pPr indent="-279400" lvl="1" marL="625475" marR="0" rtl="0" algn="l">
              <a:lnSpc>
                <a:spcPct val="80000"/>
              </a:lnSpc>
              <a:spcBef>
                <a:spcPts val="400"/>
              </a:spcBef>
              <a:spcAft>
                <a:spcPts val="0"/>
              </a:spcAft>
              <a:buClr>
                <a:srgbClr val="800000"/>
              </a:buClr>
              <a:buSzPts val="2000"/>
              <a:buFont typeface="Courier New"/>
              <a:buNone/>
            </a:pPr>
            <a:r>
              <a:rPr b="1" i="0" lang="en-US" sz="2000" u="none" cap="none" strike="noStrike">
                <a:solidFill>
                  <a:srgbClr val="800000"/>
                </a:solidFill>
                <a:latin typeface="Courier New"/>
                <a:ea typeface="Courier New"/>
                <a:cs typeface="Courier New"/>
                <a:sym typeface="Courier New"/>
              </a:rPr>
              <a:t>    at Temperatures.main(Temperatures.java:12)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ourier New"/>
              <a:buNone/>
            </a:pPr>
            <a:r>
              <a:rPr b="1" i="0" lang="en-US" sz="4400" u="none">
                <a:solidFill>
                  <a:schemeClr val="lt1"/>
                </a:solidFill>
                <a:latin typeface="Courier New"/>
                <a:ea typeface="Courier New"/>
                <a:cs typeface="Courier New"/>
                <a:sym typeface="Courier New"/>
              </a:rPr>
              <a:t>Scanner</a:t>
            </a:r>
            <a:r>
              <a:rPr b="1" i="0" lang="en-US" sz="4400" u="none">
                <a:solidFill>
                  <a:schemeClr val="lt1"/>
                </a:solidFill>
                <a:latin typeface="Tahoma"/>
                <a:ea typeface="Tahoma"/>
                <a:cs typeface="Tahoma"/>
                <a:sym typeface="Tahoma"/>
              </a:rPr>
              <a:t> exceptions</a:t>
            </a:r>
            <a:endParaRPr/>
          </a:p>
        </p:txBody>
      </p:sp>
      <p:sp>
        <p:nvSpPr>
          <p:cNvPr id="120" name="Google Shape;120;p1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80000"/>
              </a:lnSpc>
              <a:spcBef>
                <a:spcPts val="0"/>
              </a:spcBef>
              <a:spcAft>
                <a:spcPts val="0"/>
              </a:spcAft>
              <a:buClr>
                <a:schemeClr val="dk1"/>
              </a:buClr>
              <a:buSzPts val="2400"/>
              <a:buFont typeface="Courier New"/>
              <a:buChar char="•"/>
            </a:pPr>
            <a:r>
              <a:rPr b="0" i="0" lang="en-US" sz="2400" u="none">
                <a:solidFill>
                  <a:schemeClr val="dk1"/>
                </a:solidFill>
                <a:latin typeface="Courier New"/>
                <a:ea typeface="Courier New"/>
                <a:cs typeface="Courier New"/>
                <a:sym typeface="Courier New"/>
              </a:rPr>
              <a:t>NoSuchElementException</a:t>
            </a:r>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You read past the end of the input.</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80000"/>
              </a:lnSpc>
              <a:spcBef>
                <a:spcPts val="480"/>
              </a:spcBef>
              <a:spcAft>
                <a:spcPts val="0"/>
              </a:spcAft>
              <a:buClr>
                <a:schemeClr val="dk1"/>
              </a:buClr>
              <a:buSzPts val="2400"/>
              <a:buFont typeface="Courier New"/>
              <a:buChar char="•"/>
            </a:pPr>
            <a:r>
              <a:rPr b="0" i="0" lang="en-US" sz="2400" u="none">
                <a:solidFill>
                  <a:schemeClr val="dk1"/>
                </a:solidFill>
                <a:latin typeface="Courier New"/>
                <a:ea typeface="Courier New"/>
                <a:cs typeface="Courier New"/>
                <a:sym typeface="Courier New"/>
              </a:rPr>
              <a:t>InputMismatchException</a:t>
            </a:r>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You read the wrong type of token (e.g. read </a:t>
            </a:r>
            <a:r>
              <a:rPr b="0" i="0" lang="en-US" sz="2200" u="none" cap="none" strike="noStrike">
                <a:solidFill>
                  <a:schemeClr val="dk1"/>
                </a:solidFill>
                <a:latin typeface="Courier New"/>
                <a:ea typeface="Courier New"/>
                <a:cs typeface="Courier New"/>
                <a:sym typeface="Courier New"/>
              </a:rPr>
              <a:t>"hi"</a:t>
            </a:r>
            <a:r>
              <a:rPr b="0" i="0" lang="en-US" sz="2200" u="none" cap="none" strike="noStrike">
                <a:solidFill>
                  <a:schemeClr val="dk1"/>
                </a:solidFill>
                <a:latin typeface="Tahoma"/>
                <a:ea typeface="Tahoma"/>
                <a:cs typeface="Tahoma"/>
                <a:sym typeface="Tahoma"/>
              </a:rPr>
              <a:t> as an </a:t>
            </a:r>
            <a:r>
              <a:rPr b="0" i="0" lang="en-US" sz="2200" u="none" cap="none" strike="noStrike">
                <a:solidFill>
                  <a:schemeClr val="dk1"/>
                </a:solidFill>
                <a:latin typeface="Courier New"/>
                <a:ea typeface="Courier New"/>
                <a:cs typeface="Courier New"/>
                <a:sym typeface="Courier New"/>
              </a:rPr>
              <a:t>int</a:t>
            </a:r>
            <a:r>
              <a:rPr b="0" i="0" lang="en-US" sz="2200" u="none" cap="none" strike="noStrike">
                <a:solidFill>
                  <a:schemeClr val="dk1"/>
                </a:solidFill>
                <a:latin typeface="Tahoma"/>
                <a:ea typeface="Tahoma"/>
                <a:cs typeface="Tahoma"/>
                <a:sym typeface="Tahoma"/>
              </a:rPr>
              <a:t>).</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Finding and fixing these exceptions: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Read the exception text for line numbers in your code</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Tahoma"/>
                <a:ea typeface="Tahoma"/>
                <a:cs typeface="Tahoma"/>
                <a:sym typeface="Tahoma"/>
              </a:rPr>
              <a:t>(the first line that mentions your file; often near the bottom):</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Exception in thread "main" java.util.NoSuchElementException</a:t>
            </a:r>
            <a:endParaRPr/>
          </a:p>
          <a:p>
            <a:pPr indent="-279400" lvl="1" marL="625475" marR="0" rtl="0" algn="l">
              <a:lnSpc>
                <a:spcPct val="8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java.util.Scanner.throwFor(Scanner.java:838)</a:t>
            </a:r>
            <a:endParaRPr/>
          </a:p>
          <a:p>
            <a:pPr indent="-279400" lvl="1" marL="625475" marR="0" rtl="0" algn="l">
              <a:lnSpc>
                <a:spcPct val="8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java.util.Scanner.next(Scanner.java:1347)</a:t>
            </a:r>
            <a:endParaRPr/>
          </a:p>
          <a:p>
            <a:pPr indent="-279400" lvl="1" marL="625475" marR="0" rtl="0" algn="l">
              <a:lnSpc>
                <a:spcPct val="80000"/>
              </a:lnSpc>
              <a:spcBef>
                <a:spcPts val="400"/>
              </a:spcBef>
              <a:spcAft>
                <a:spcPts val="0"/>
              </a:spcAft>
              <a:buClr>
                <a:srgbClr val="003399"/>
              </a:buClr>
              <a:buSzPts val="2000"/>
              <a:buFont typeface="Courier New"/>
              <a:buNone/>
            </a:pPr>
            <a:r>
              <a:rPr b="1" i="0" lang="en-US" sz="2000" u="none" cap="none" strike="noStrike">
                <a:solidFill>
                  <a:srgbClr val="003399"/>
                </a:solidFill>
                <a:latin typeface="Courier New"/>
                <a:ea typeface="Courier New"/>
                <a:cs typeface="Courier New"/>
                <a:sym typeface="Courier New"/>
              </a:rPr>
              <a:t>	    at MyProgram.myMethodName(MyProgram.java:19)</a:t>
            </a:r>
            <a:endParaRPr/>
          </a:p>
          <a:p>
            <a:pPr indent="-279400" lvl="1" marL="625475" marR="0" rtl="0" algn="l">
              <a:lnSpc>
                <a:spcPct val="8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MyProgram.main(MyProgram.java:6)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ourier New"/>
              <a:buNone/>
            </a:pPr>
            <a:r>
              <a:rPr b="1" i="0" lang="en-US" sz="4400" u="none">
                <a:solidFill>
                  <a:schemeClr val="lt1"/>
                </a:solidFill>
                <a:latin typeface="Courier New"/>
                <a:ea typeface="Courier New"/>
                <a:cs typeface="Courier New"/>
                <a:sym typeface="Courier New"/>
              </a:rPr>
              <a:t>Scanner</a:t>
            </a:r>
            <a:r>
              <a:rPr b="1" i="0" lang="en-US" sz="4400" u="none">
                <a:solidFill>
                  <a:schemeClr val="lt1"/>
                </a:solidFill>
                <a:latin typeface="Tahoma"/>
                <a:ea typeface="Tahoma"/>
                <a:cs typeface="Tahoma"/>
                <a:sym typeface="Tahoma"/>
              </a:rPr>
              <a:t> tests for valid input</a:t>
            </a:r>
            <a:endParaRPr/>
          </a:p>
        </p:txBody>
      </p:sp>
      <p:sp>
        <p:nvSpPr>
          <p:cNvPr id="126" name="Google Shape;126;p19"/>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110000"/>
              </a:lnSpc>
              <a:spcBef>
                <a:spcPts val="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2400" lvl="1" marL="625475"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31775" lvl="0" marL="231775" marR="0" rtl="0" algn="l">
              <a:lnSpc>
                <a:spcPct val="120000"/>
              </a:lnSpc>
              <a:spcBef>
                <a:spcPts val="48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These methods of the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a:t>
            </a:r>
            <a:r>
              <a:rPr b="0" i="0" lang="en-US" sz="2200" u="none">
                <a:solidFill>
                  <a:schemeClr val="dk1"/>
                </a:solidFill>
                <a:latin typeface="Tahoma"/>
                <a:ea typeface="Tahoma"/>
                <a:cs typeface="Tahoma"/>
                <a:sym typeface="Tahoma"/>
              </a:rPr>
              <a:t>do not consume input;</a:t>
            </a:r>
            <a:br>
              <a:rPr b="0" i="0" lang="en-US" sz="2200" u="none">
                <a:solidFill>
                  <a:schemeClr val="dk1"/>
                </a:solidFill>
                <a:latin typeface="Tahoma"/>
                <a:ea typeface="Tahoma"/>
                <a:cs typeface="Tahoma"/>
                <a:sym typeface="Tahoma"/>
              </a:rPr>
            </a:br>
            <a:r>
              <a:rPr b="0" i="0" lang="en-US" sz="2200" u="none">
                <a:solidFill>
                  <a:schemeClr val="dk1"/>
                </a:solidFill>
                <a:latin typeface="Tahoma"/>
                <a:ea typeface="Tahoma"/>
                <a:cs typeface="Tahoma"/>
                <a:sym typeface="Tahoma"/>
              </a:rPr>
              <a:t>they just give information about what the next token will be.</a:t>
            </a:r>
            <a:endParaRPr/>
          </a:p>
          <a:p>
            <a:pPr indent="-279400" lvl="1" marL="625475" marR="0" rtl="0" algn="l">
              <a:lnSpc>
                <a:spcPct val="12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Useful to see what input is coming, and to avoid crashes.</a:t>
            </a:r>
            <a:endParaRPr/>
          </a:p>
          <a:p>
            <a:pPr indent="-196850" lvl="1" marL="625475" marR="0" rtl="0" algn="l">
              <a:lnSpc>
                <a:spcPct val="120000"/>
              </a:lnSpc>
              <a:spcBef>
                <a:spcPts val="260"/>
              </a:spcBef>
              <a:spcAft>
                <a:spcPts val="0"/>
              </a:spcAft>
              <a:buClr>
                <a:schemeClr val="dk1"/>
              </a:buClr>
              <a:buSzPts val="1300"/>
              <a:buFont typeface="Tahoma"/>
              <a:buNone/>
            </a:pPr>
            <a:r>
              <a:t/>
            </a:r>
            <a:endParaRPr b="0" i="0" sz="1300" u="none" cap="none" strike="noStrike">
              <a:solidFill>
                <a:schemeClr val="dk2"/>
              </a:solidFill>
              <a:latin typeface="Tahoma"/>
              <a:ea typeface="Tahoma"/>
              <a:cs typeface="Tahoma"/>
              <a:sym typeface="Tahoma"/>
            </a:endParaRPr>
          </a:p>
          <a:p>
            <a:pPr indent="-279400" lvl="1" marL="625475" marR="0" rtl="0" algn="l">
              <a:lnSpc>
                <a:spcPct val="120000"/>
              </a:lnSpc>
              <a:spcBef>
                <a:spcPts val="400"/>
              </a:spcBef>
              <a:spcAft>
                <a:spcPts val="0"/>
              </a:spcAft>
              <a:buClr>
                <a:schemeClr val="dk2"/>
              </a:buClr>
              <a:buSzPts val="2000"/>
              <a:buFont typeface="Tahoma"/>
              <a:buChar char="–"/>
            </a:pPr>
            <a:r>
              <a:rPr b="0" i="0" lang="en-US" sz="2000" u="none" cap="none" strike="noStrike">
                <a:solidFill>
                  <a:schemeClr val="dk2"/>
                </a:solidFill>
                <a:latin typeface="Tahoma"/>
                <a:ea typeface="Tahoma"/>
                <a:cs typeface="Tahoma"/>
                <a:sym typeface="Tahoma"/>
              </a:rPr>
              <a:t>These methods can be used with a console </a:t>
            </a:r>
            <a:r>
              <a:rPr b="0" i="0" lang="en-US" sz="2000" u="none" cap="none" strike="noStrike">
                <a:solidFill>
                  <a:schemeClr val="dk2"/>
                </a:solidFill>
                <a:latin typeface="Courier New"/>
                <a:ea typeface="Courier New"/>
                <a:cs typeface="Courier New"/>
                <a:sym typeface="Courier New"/>
              </a:rPr>
              <a:t>Scanner</a:t>
            </a:r>
            <a:r>
              <a:rPr b="0" i="0" lang="en-US" sz="2000" u="none" cap="none" strike="noStrike">
                <a:solidFill>
                  <a:schemeClr val="dk2"/>
                </a:solidFill>
                <a:latin typeface="Tahoma"/>
                <a:ea typeface="Tahoma"/>
                <a:cs typeface="Tahoma"/>
                <a:sym typeface="Tahoma"/>
              </a:rPr>
              <a:t>, as well.</a:t>
            </a:r>
            <a:endParaRPr/>
          </a:p>
          <a:p>
            <a:pPr indent="-174625" lvl="2" marL="914400" marR="0" rtl="0" algn="l">
              <a:lnSpc>
                <a:spcPct val="120000"/>
              </a:lnSpc>
              <a:spcBef>
                <a:spcPts val="360"/>
              </a:spcBef>
              <a:spcAft>
                <a:spcPts val="0"/>
              </a:spcAft>
              <a:buClr>
                <a:schemeClr val="dk2"/>
              </a:buClr>
              <a:buSzPts val="1800"/>
              <a:buFont typeface="Tahoma"/>
              <a:buChar char="•"/>
            </a:pPr>
            <a:r>
              <a:rPr b="0" i="0" lang="en-US" sz="1800" u="none" cap="none" strike="noStrike">
                <a:solidFill>
                  <a:schemeClr val="dk2"/>
                </a:solidFill>
                <a:latin typeface="Tahoma"/>
                <a:ea typeface="Tahoma"/>
                <a:cs typeface="Tahoma"/>
                <a:sym typeface="Tahoma"/>
              </a:rPr>
              <a:t>When called on the console, they sometimes pause waiting for input.</a:t>
            </a:r>
            <a:endParaRPr/>
          </a:p>
        </p:txBody>
      </p:sp>
      <p:graphicFrame>
        <p:nvGraphicFramePr>
          <p:cNvPr id="127" name="Google Shape;127;p19"/>
          <p:cNvGraphicFramePr/>
          <p:nvPr/>
        </p:nvGraphicFramePr>
        <p:xfrm>
          <a:off x="609600" y="1447800"/>
          <a:ext cx="3000000" cy="3000000"/>
        </p:xfrm>
        <a:graphic>
          <a:graphicData uri="http://schemas.openxmlformats.org/drawingml/2006/table">
            <a:tbl>
              <a:tblPr>
                <a:noFill/>
                <a:tableStyleId>{615A236D-FCDC-45AB-B76D-B94C22D6BE7A}</a:tableStyleId>
              </a:tblPr>
              <a:tblGrid>
                <a:gridCol w="2667000"/>
                <a:gridCol w="5257800"/>
              </a:tblGrid>
              <a:tr h="395275">
                <a:tc>
                  <a:txBody>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Method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Description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4325">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hasNext()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returns </a:t>
                      </a:r>
                      <a:r>
                        <a:rPr b="0" i="0" lang="en-US" sz="2000" u="none" cap="none" strike="noStrike">
                          <a:solidFill>
                            <a:schemeClr val="dk1"/>
                          </a:solidFill>
                          <a:latin typeface="Courier New"/>
                          <a:ea typeface="Courier New"/>
                          <a:cs typeface="Courier New"/>
                          <a:sym typeface="Courier New"/>
                        </a:rPr>
                        <a:t>true</a:t>
                      </a:r>
                      <a:r>
                        <a:rPr b="0" i="0" lang="en-US" sz="2000" u="none" cap="none" strike="noStrike">
                          <a:solidFill>
                            <a:schemeClr val="dk1"/>
                          </a:solidFill>
                          <a:latin typeface="Tahoma"/>
                          <a:ea typeface="Tahoma"/>
                          <a:cs typeface="Tahoma"/>
                          <a:sym typeface="Tahoma"/>
                        </a:rPr>
                        <a:t> if there is a next token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hasNextInt()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returns </a:t>
                      </a:r>
                      <a:r>
                        <a:rPr b="0" i="0" lang="en-US" sz="2000" u="none" cap="none" strike="noStrike">
                          <a:solidFill>
                            <a:schemeClr val="dk1"/>
                          </a:solidFill>
                          <a:latin typeface="Courier New"/>
                          <a:ea typeface="Courier New"/>
                          <a:cs typeface="Courier New"/>
                          <a:sym typeface="Courier New"/>
                        </a:rPr>
                        <a:t>true</a:t>
                      </a:r>
                      <a:r>
                        <a:rPr b="0" i="0" lang="en-US" sz="2000" u="none" cap="none" strike="noStrike">
                          <a:solidFill>
                            <a:schemeClr val="dk1"/>
                          </a:solidFill>
                          <a:latin typeface="Tahoma"/>
                          <a:ea typeface="Tahoma"/>
                          <a:cs typeface="Tahoma"/>
                          <a:sym typeface="Tahoma"/>
                        </a:rPr>
                        <a:t> if there is a next token</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and it can be read as an </a:t>
                      </a:r>
                      <a:r>
                        <a:rPr b="0" i="0" lang="en-US" sz="2000" u="none" cap="none" strike="noStrike">
                          <a:solidFill>
                            <a:schemeClr val="dk1"/>
                          </a:solidFill>
                          <a:latin typeface="Courier New"/>
                          <a:ea typeface="Courier New"/>
                          <a:cs typeface="Courier New"/>
                          <a:sym typeface="Courier New"/>
                        </a:rPr>
                        <a:t>int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hasNextDouble()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returns </a:t>
                      </a:r>
                      <a:r>
                        <a:rPr b="0" i="0" lang="en-US" sz="2000" u="none" cap="none" strike="noStrike">
                          <a:solidFill>
                            <a:schemeClr val="dk1"/>
                          </a:solidFill>
                          <a:latin typeface="Courier New"/>
                          <a:ea typeface="Courier New"/>
                          <a:cs typeface="Courier New"/>
                          <a:sym typeface="Courier New"/>
                        </a:rPr>
                        <a:t>true</a:t>
                      </a:r>
                      <a:r>
                        <a:rPr b="0" i="0" lang="en-US" sz="2000" u="none" cap="none" strike="noStrike">
                          <a:solidFill>
                            <a:schemeClr val="dk1"/>
                          </a:solidFill>
                          <a:latin typeface="Tahoma"/>
                          <a:ea typeface="Tahoma"/>
                          <a:cs typeface="Tahoma"/>
                          <a:sym typeface="Tahoma"/>
                        </a:rPr>
                        <a:t> if there is a next token</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and it can be read as a </a:t>
                      </a:r>
                      <a:r>
                        <a:rPr b="0" i="0" lang="en-US" sz="2000" u="none" cap="none" strike="noStrike">
                          <a:solidFill>
                            <a:schemeClr val="dk1"/>
                          </a:solidFill>
                          <a:latin typeface="Courier New"/>
                          <a:ea typeface="Courier New"/>
                          <a:cs typeface="Courier New"/>
                          <a:sym typeface="Courier New"/>
                        </a:rPr>
                        <a:t>double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Using </a:t>
            </a:r>
            <a:r>
              <a:rPr b="1" i="0" lang="en-US" sz="4400" u="none">
                <a:solidFill>
                  <a:schemeClr val="lt1"/>
                </a:solidFill>
                <a:latin typeface="Courier New"/>
                <a:ea typeface="Courier New"/>
                <a:cs typeface="Courier New"/>
                <a:sym typeface="Courier New"/>
              </a:rPr>
              <a:t>hasNext</a:t>
            </a:r>
            <a:r>
              <a:rPr b="1" i="0" lang="en-US" sz="4400" u="none">
                <a:solidFill>
                  <a:schemeClr val="lt1"/>
                </a:solidFill>
                <a:latin typeface="Tahoma"/>
                <a:ea typeface="Tahoma"/>
                <a:cs typeface="Tahoma"/>
                <a:sym typeface="Tahoma"/>
              </a:rPr>
              <a:t> methods</a:t>
            </a:r>
            <a:endParaRPr/>
          </a:p>
        </p:txBody>
      </p:sp>
      <p:sp>
        <p:nvSpPr>
          <p:cNvPr id="133" name="Google Shape;133;p2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Avoiding type mismatches:</a:t>
            </a:r>
            <a:endParaRPr b="0" i="0" sz="2200" u="none">
              <a:solidFill>
                <a:schemeClr val="dk1"/>
              </a:solidFill>
              <a:latin typeface="Courier New"/>
              <a:ea typeface="Courier New"/>
              <a:cs typeface="Courier New"/>
              <a:sym typeface="Courier New"/>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Scanner console = new Scanner(System.in);</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System.out.print("How old are you? ");</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a:t>
            </a:r>
            <a:r>
              <a:rPr b="1" i="0" lang="en-US" sz="1800" u="none" cap="none" strike="noStrike">
                <a:solidFill>
                  <a:schemeClr val="dk1"/>
                </a:solidFill>
                <a:latin typeface="Courier New"/>
                <a:ea typeface="Courier New"/>
                <a:cs typeface="Courier New"/>
                <a:sym typeface="Courier New"/>
              </a:rPr>
              <a:t>console.hasNextInt()</a:t>
            </a:r>
            <a:r>
              <a:rPr b="0" i="0" lang="en-US" sz="1800" u="none" cap="none" strike="noStrike">
                <a:solidFill>
                  <a:schemeClr val="dk1"/>
                </a:solidFill>
                <a:latin typeface="Courier New"/>
                <a:ea typeface="Courier New"/>
                <a:cs typeface="Courier New"/>
                <a:sym typeface="Courier New"/>
              </a:rPr>
              <a:t>) {</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int age = </a:t>
            </a:r>
            <a:r>
              <a:rPr b="1" i="0" lang="en-US" sz="1800" u="none" cap="none" strike="noStrike">
                <a:solidFill>
                  <a:schemeClr val="dk1"/>
                </a:solidFill>
                <a:latin typeface="Courier New"/>
                <a:ea typeface="Courier New"/>
                <a:cs typeface="Courier New"/>
                <a:sym typeface="Courier New"/>
              </a:rPr>
              <a:t>console.nextInt()</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8080"/>
                </a:solidFill>
                <a:latin typeface="Courier New"/>
                <a:ea typeface="Courier New"/>
                <a:cs typeface="Courier New"/>
                <a:sym typeface="Courier New"/>
              </a:rPr>
              <a:t>// will not crash!</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System.out.println("Wow, " + age + " is old!");</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else {</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System.out.println("You didn't type an integer.");</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79400" lvl="1" marL="625475" marR="0" rtl="0" algn="l">
              <a:lnSpc>
                <a:spcPct val="80000"/>
              </a:lnSpc>
              <a:spcBef>
                <a:spcPts val="360"/>
              </a:spcBef>
              <a:spcAft>
                <a:spcPts val="0"/>
              </a:spcAft>
              <a:buClr>
                <a:schemeClr val="dk1"/>
              </a:buClr>
              <a:buSzPts val="1800"/>
              <a:buFont typeface="Tahoma"/>
              <a:buNone/>
            </a:pPr>
            <a:r>
              <a:t/>
            </a:r>
            <a:endParaRPr b="0" i="0" sz="1800" u="none" cap="none" strike="noStrike">
              <a:solidFill>
                <a:schemeClr val="dk1"/>
              </a:solidFill>
              <a:latin typeface="Courier New"/>
              <a:ea typeface="Courier New"/>
              <a:cs typeface="Courier New"/>
              <a:sym typeface="Courier New"/>
            </a:endParaRPr>
          </a:p>
          <a:p>
            <a:pPr indent="-231775" lvl="0" marL="231775"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Avoiding reading past the end of a file:</a:t>
            </a:r>
            <a:endParaRPr b="0" i="0" sz="2400" u="none">
              <a:solidFill>
                <a:schemeClr val="dk1"/>
              </a:solidFill>
              <a:latin typeface="Courier New"/>
              <a:ea typeface="Courier New"/>
              <a:cs typeface="Courier New"/>
              <a:sym typeface="Courier New"/>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Scanner input = new Scanner(new File("example.txt"));</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a:t>
            </a:r>
            <a:r>
              <a:rPr b="1" i="0" lang="en-US" sz="1800" u="none" cap="none" strike="noStrike">
                <a:solidFill>
                  <a:schemeClr val="dk1"/>
                </a:solidFill>
                <a:latin typeface="Courier New"/>
                <a:ea typeface="Courier New"/>
                <a:cs typeface="Courier New"/>
                <a:sym typeface="Courier New"/>
              </a:rPr>
              <a:t>input.hasNext()</a:t>
            </a:r>
            <a:r>
              <a:rPr b="0" i="0" lang="en-US" sz="1800" u="none" cap="none" strike="noStrike">
                <a:solidFill>
                  <a:schemeClr val="dk1"/>
                </a:solidFill>
                <a:latin typeface="Courier New"/>
                <a:ea typeface="Courier New"/>
                <a:cs typeface="Courier New"/>
                <a:sym typeface="Courier New"/>
              </a:rPr>
              <a:t>) {</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String token = </a:t>
            </a:r>
            <a:r>
              <a:rPr b="1" i="0" lang="en-US" sz="1800" u="none" cap="none" strike="noStrike">
                <a:solidFill>
                  <a:schemeClr val="dk1"/>
                </a:solidFill>
                <a:latin typeface="Courier New"/>
                <a:ea typeface="Courier New"/>
                <a:cs typeface="Courier New"/>
                <a:sym typeface="Courier New"/>
              </a:rPr>
              <a:t>input.next()</a:t>
            </a:r>
            <a:r>
              <a:rPr b="0"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8080"/>
                </a:solidFill>
                <a:latin typeface="Courier New"/>
                <a:ea typeface="Courier New"/>
                <a:cs typeface="Courier New"/>
                <a:sym typeface="Courier New"/>
              </a:rPr>
              <a:t>// will not crash!</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System.out.println("next token is " + token);</a:t>
            </a:r>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question 2</a:t>
            </a:r>
            <a:endParaRPr/>
          </a:p>
        </p:txBody>
      </p:sp>
      <p:sp>
        <p:nvSpPr>
          <p:cNvPr id="139" name="Google Shape;139;p2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Modify the temperature program to process the entire file, regardless of how many numbers it contains.</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 If a ninth day's data is added, output might be:</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16.2 to 23.5, change = 7.3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23.5 to 19.1, change = -4.4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19.1 to 7.4, change = -11.7</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7.4 to 22.8, change = 15.4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22.8 to 18.5, change = -4.3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18.5 to -1.8, change = -20.3</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-1.8 to 14.9, change = 16.7</a:t>
            </a:r>
            <a:endParaRPr/>
          </a:p>
          <a:p>
            <a:pPr indent="-279400" lvl="1" marL="625475" marR="0" rtl="0" algn="l">
              <a:lnSpc>
                <a:spcPct val="8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14.9 to 16.1, change = 1.2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answer 2</a:t>
            </a:r>
            <a:endParaRPr/>
          </a:p>
        </p:txBody>
      </p:sp>
      <p:sp>
        <p:nvSpPr>
          <p:cNvPr id="145" name="Google Shape;145;p22"/>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75000"/>
              </a:lnSpc>
              <a:spcBef>
                <a:spcPts val="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Displays changes in temperature from data in an input file.</a:t>
            </a:r>
            <a:endParaRPr b="1" i="0" sz="1800" u="none">
              <a:solidFill>
                <a:srgbClr val="008080"/>
              </a:solidFill>
              <a:latin typeface="Courier New"/>
              <a:ea typeface="Courier New"/>
              <a:cs typeface="Courier New"/>
              <a:sym typeface="Courier New"/>
            </a:endParaRPr>
          </a:p>
          <a:p>
            <a:pPr indent="-231775" lvl="0" marL="231775" marR="0" rtl="0" algn="l">
              <a:lnSpc>
                <a:spcPct val="75000"/>
              </a:lnSpc>
              <a:spcBef>
                <a:spcPts val="160"/>
              </a:spcBef>
              <a:spcAft>
                <a:spcPts val="0"/>
              </a:spcAft>
              <a:buClr>
                <a:schemeClr val="dk1"/>
              </a:buClr>
              <a:buSzPts val="800"/>
              <a:buFont typeface="Tahoma"/>
              <a:buNone/>
            </a:pPr>
            <a:r>
              <a:t/>
            </a:r>
            <a:endParaRPr b="1" i="0" sz="800" u="none">
              <a:solidFill>
                <a:srgbClr val="008080"/>
              </a:solidFill>
              <a:latin typeface="Courier New"/>
              <a:ea typeface="Courier New"/>
              <a:cs typeface="Courier New"/>
              <a:sym typeface="Courier New"/>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import java.io.*;</a:t>
            </a:r>
            <a:r>
              <a:rPr b="1" i="0" lang="en-US" sz="1800" u="none">
                <a:solidFill>
                  <a:schemeClr val="dk1"/>
                </a:solidFill>
                <a:latin typeface="Courier New"/>
                <a:ea typeface="Courier New"/>
                <a:cs typeface="Courier New"/>
                <a:sym typeface="Courier New"/>
              </a:rPr>
              <a:t>    </a:t>
            </a:r>
            <a:r>
              <a:rPr b="1" i="0" lang="en-US" sz="1800" u="none">
                <a:solidFill>
                  <a:srgbClr val="008080"/>
                </a:solidFill>
                <a:latin typeface="Courier New"/>
                <a:ea typeface="Courier New"/>
                <a:cs typeface="Courier New"/>
                <a:sym typeface="Courier New"/>
              </a:rPr>
              <a:t>// for File</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import java.util.*;  </a:t>
            </a:r>
            <a:r>
              <a:rPr b="1" i="0" lang="en-US" sz="1800" u="none">
                <a:solidFill>
                  <a:srgbClr val="008080"/>
                </a:solidFill>
                <a:latin typeface="Courier New"/>
                <a:ea typeface="Courier New"/>
                <a:cs typeface="Courier New"/>
                <a:sym typeface="Courier New"/>
              </a:rPr>
              <a:t>// for Scanner</a:t>
            </a:r>
            <a:endParaRPr/>
          </a:p>
          <a:p>
            <a:pPr indent="-231775" lvl="0" marL="231775" marR="0" rtl="0" algn="l">
              <a:lnSpc>
                <a:spcPct val="75000"/>
              </a:lnSpc>
              <a:spcBef>
                <a:spcPts val="360"/>
              </a:spcBef>
              <a:spcAft>
                <a:spcPts val="0"/>
              </a:spcAft>
              <a:buClr>
                <a:schemeClr val="dk1"/>
              </a:buClr>
              <a:buSzPts val="1800"/>
              <a:buFont typeface="Tahoma"/>
              <a:buNone/>
            </a:pPr>
            <a:r>
              <a:t/>
            </a:r>
            <a:endParaRPr b="1" i="0" sz="1800" u="none">
              <a:solidFill>
                <a:srgbClr val="008080"/>
              </a:solidFill>
              <a:latin typeface="Courier New"/>
              <a:ea typeface="Courier New"/>
              <a:cs typeface="Courier New"/>
              <a:sym typeface="Courier New"/>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Temperatures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throws FileNotFoundException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Scanner input = new Scanner(new File("weather.txt"));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prev = input.nextDouble();   </a:t>
            </a:r>
            <a:r>
              <a:rPr b="1" i="0" lang="en-US" sz="1800" u="none">
                <a:solidFill>
                  <a:srgbClr val="008080"/>
                </a:solidFill>
                <a:latin typeface="Courier New"/>
                <a:ea typeface="Courier New"/>
                <a:cs typeface="Courier New"/>
                <a:sym typeface="Courier New"/>
              </a:rPr>
              <a:t>// fencepost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while (input.hasNextDouble())</a:t>
            </a: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next = input.nextDouble();</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System.out.println(prev + " to " + next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change = " + (next - prev));</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prev = next;</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5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question 3</a:t>
            </a:r>
            <a:endParaRPr/>
          </a:p>
        </p:txBody>
      </p:sp>
      <p:sp>
        <p:nvSpPr>
          <p:cNvPr id="151" name="Google Shape;151;p2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Modify the temperature program to handle files that contain non-numeric tokens (by skipping them).</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For example, it should produce the same output as before when given this input file, </a:t>
            </a:r>
            <a:r>
              <a:rPr b="0" i="0" lang="en-US" sz="2400" u="none">
                <a:solidFill>
                  <a:schemeClr val="dk1"/>
                </a:solidFill>
                <a:latin typeface="Courier New"/>
                <a:ea typeface="Courier New"/>
                <a:cs typeface="Courier New"/>
                <a:sym typeface="Courier New"/>
              </a:rPr>
              <a:t>weather2.txt</a:t>
            </a:r>
            <a:r>
              <a:rPr b="0" i="0" lang="en-US" sz="2400" u="none">
                <a:solidFill>
                  <a:schemeClr val="dk1"/>
                </a:solidFill>
                <a:latin typeface="Tahoma"/>
                <a:ea typeface="Tahoma"/>
                <a:cs typeface="Tahoma"/>
                <a:sym typeface="Tahoma"/>
              </a:rPr>
              <a:t>:</a:t>
            </a:r>
            <a:endParaRPr/>
          </a:p>
          <a:p>
            <a:pPr indent="-279400" lvl="1" marL="625475" marR="0" rtl="0" algn="l">
              <a:lnSpc>
                <a:spcPct val="9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16.2   23.5</a:t>
            </a:r>
            <a:endParaRPr/>
          </a:p>
          <a:p>
            <a:pPr indent="-279400" lvl="1" marL="625475" marR="0" rtl="0" algn="l">
              <a:lnSpc>
                <a:spcPct val="80000"/>
              </a:lnSpc>
              <a:spcBef>
                <a:spcPts val="440"/>
              </a:spcBef>
              <a:spcAft>
                <a:spcPts val="0"/>
              </a:spcAft>
              <a:buClr>
                <a:srgbClr val="800000"/>
              </a:buClr>
              <a:buSzPts val="2200"/>
              <a:buFont typeface="Courier New"/>
              <a:buNone/>
            </a:pPr>
            <a:r>
              <a:rPr b="1" i="0" lang="en-US" sz="2200" u="none" cap="none" strike="noStrike">
                <a:solidFill>
                  <a:srgbClr val="800000"/>
                </a:solidFill>
                <a:latin typeface="Courier New"/>
                <a:ea typeface="Courier New"/>
                <a:cs typeface="Courier New"/>
                <a:sym typeface="Courier New"/>
              </a:rPr>
              <a:t>Tuesday</a:t>
            </a:r>
            <a:r>
              <a:rPr b="0" i="0" lang="en-US" sz="2200" u="none" cap="none" strike="noStrike">
                <a:solidFill>
                  <a:schemeClr val="dk1"/>
                </a:solidFill>
                <a:latin typeface="Courier New"/>
                <a:ea typeface="Courier New"/>
                <a:cs typeface="Courier New"/>
                <a:sym typeface="Courier New"/>
              </a:rPr>
              <a:t>   19.1   </a:t>
            </a:r>
            <a:r>
              <a:rPr b="1" i="0" lang="en-US" sz="2200" u="none" cap="none" strike="noStrike">
                <a:solidFill>
                  <a:srgbClr val="800000"/>
                </a:solidFill>
                <a:latin typeface="Courier New"/>
                <a:ea typeface="Courier New"/>
                <a:cs typeface="Courier New"/>
                <a:sym typeface="Courier New"/>
              </a:rPr>
              <a:t>Wed</a:t>
            </a:r>
            <a:r>
              <a:rPr b="0" i="0" lang="en-US" sz="2200" u="none" cap="none" strike="noStrike">
                <a:solidFill>
                  <a:schemeClr val="dk1"/>
                </a:solidFill>
                <a:latin typeface="Courier New"/>
                <a:ea typeface="Courier New"/>
                <a:cs typeface="Courier New"/>
                <a:sym typeface="Courier New"/>
              </a:rPr>
              <a:t> 7.4   </a:t>
            </a:r>
            <a:r>
              <a:rPr b="1" i="0" lang="en-US" sz="2200" u="none" cap="none" strike="noStrike">
                <a:solidFill>
                  <a:srgbClr val="800000"/>
                </a:solidFill>
                <a:latin typeface="Courier New"/>
                <a:ea typeface="Courier New"/>
                <a:cs typeface="Courier New"/>
                <a:sym typeface="Courier New"/>
              </a:rPr>
              <a:t>THURS. TEMP:</a:t>
            </a:r>
            <a:r>
              <a:rPr b="0" i="0" lang="en-US" sz="2200" u="none" cap="none" strike="noStrike">
                <a:solidFill>
                  <a:schemeClr val="dk1"/>
                </a:solidFill>
                <a:latin typeface="Courier New"/>
                <a:ea typeface="Courier New"/>
                <a:cs typeface="Courier New"/>
                <a:sym typeface="Courier New"/>
              </a:rPr>
              <a:t> 22.8</a:t>
            </a:r>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18.5  -1.8  </a:t>
            </a:r>
            <a:r>
              <a:rPr b="1" i="0" lang="en-US" sz="2200" u="none" cap="none" strike="noStrike">
                <a:solidFill>
                  <a:srgbClr val="800000"/>
                </a:solidFill>
                <a:latin typeface="Courier New"/>
                <a:ea typeface="Courier New"/>
                <a:cs typeface="Courier New"/>
                <a:sym typeface="Courier New"/>
              </a:rPr>
              <a:t>&lt;-- Marty here is my data!  --Kim</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14.9 </a:t>
            </a:r>
            <a:r>
              <a:rPr b="1" i="0" lang="en-US" sz="2200" u="none" cap="none" strike="noStrike">
                <a:solidFill>
                  <a:srgbClr val="800000"/>
                </a:solidFill>
                <a:latin typeface="Courier New"/>
                <a:ea typeface="Courier New"/>
                <a:cs typeface="Courier New"/>
                <a:sym typeface="Courier New"/>
              </a:rPr>
              <a:t>:-)</a:t>
            </a:r>
            <a:r>
              <a:rPr b="0"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100000"/>
              </a:lnSpc>
              <a:spcBef>
                <a:spcPts val="440"/>
              </a:spcBef>
              <a:spcAft>
                <a:spcPts val="0"/>
              </a:spcAft>
              <a:buClr>
                <a:schemeClr val="dk1"/>
              </a:buClr>
              <a:buSzPts val="2200"/>
              <a:buFont typeface="Tahoma"/>
              <a:buNone/>
            </a:pPr>
            <a:r>
              <a:t/>
            </a:r>
            <a:endParaRPr b="1" i="0" sz="2200" u="none" cap="none" strike="noStrike">
              <a:solidFill>
                <a:srgbClr val="800000"/>
              </a:solidFill>
              <a:latin typeface="Courier New"/>
              <a:ea typeface="Courier New"/>
              <a:cs typeface="Courier New"/>
              <a:sym typeface="Courier New"/>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You may assume that the file begins with a real number.</a:t>
            </a:r>
            <a:endParaRPr/>
          </a:p>
        </p:txBody>
      </p:sp>
      <p:sp>
        <p:nvSpPr>
          <p:cNvPr id="152" name="Google Shape;152;p23"/>
          <p:cNvSpPr/>
          <p:nvPr/>
        </p:nvSpPr>
        <p:spPr>
          <a:xfrm>
            <a:off x="533400" y="3581400"/>
            <a:ext cx="7696200" cy="1828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Input/output (I/O)</a:t>
            </a:r>
            <a:endParaRPr/>
          </a:p>
        </p:txBody>
      </p:sp>
      <p:sp>
        <p:nvSpPr>
          <p:cNvPr id="39" name="Google Shape;39;p6"/>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import java.io.*;</a:t>
            </a:r>
            <a:endParaRPr b="0" i="0" sz="2400" u="none" cap="none" strike="noStrike">
              <a:solidFill>
                <a:schemeClr val="dk1"/>
              </a:solidFill>
              <a:latin typeface="Tahoma"/>
              <a:ea typeface="Tahoma"/>
              <a:cs typeface="Tahoma"/>
              <a:sym typeface="Tahoma"/>
            </a:endParaRPr>
          </a:p>
          <a:p>
            <a:pPr indent="-174625" lvl="0" marL="231775"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31775" lvl="0" marL="231775" marR="0" rtl="0" algn="l">
              <a:lnSpc>
                <a:spcPct val="11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Create a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ahoma"/>
                <a:ea typeface="Tahoma"/>
                <a:cs typeface="Tahoma"/>
                <a:sym typeface="Tahoma"/>
              </a:rPr>
              <a:t> object to get info about a file on your drive.</a:t>
            </a:r>
            <a:endParaRPr/>
          </a:p>
          <a:p>
            <a:pPr indent="-279400" lvl="1" marL="625475"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doesn't actually create a new file on the hard disk.)</a:t>
            </a:r>
            <a:endParaRPr/>
          </a:p>
          <a:p>
            <a:pPr indent="-279400" lvl="1" marL="625475"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Courier New"/>
                <a:ea typeface="Courier New"/>
                <a:cs typeface="Courier New"/>
                <a:sym typeface="Courier New"/>
              </a:rPr>
              <a:t>File f</a:t>
            </a:r>
            <a:r>
              <a:rPr b="0" i="0" lang="en-US" sz="2200" u="none" cap="none" strike="noStrike">
                <a:solidFill>
                  <a:schemeClr val="dk1"/>
                </a:solidFill>
                <a:latin typeface="Courier New"/>
                <a:ea typeface="Courier New"/>
                <a:cs typeface="Courier New"/>
                <a:sym typeface="Courier New"/>
              </a:rPr>
              <a:t> = </a:t>
            </a:r>
            <a:r>
              <a:rPr b="1" i="0" lang="en-US" sz="2200" u="none" cap="none" strike="noStrike">
                <a:solidFill>
                  <a:schemeClr val="dk1"/>
                </a:solidFill>
                <a:latin typeface="Courier New"/>
                <a:ea typeface="Courier New"/>
                <a:cs typeface="Courier New"/>
                <a:sym typeface="Courier New"/>
              </a:rPr>
              <a:t>new File</a:t>
            </a:r>
            <a:r>
              <a:rPr b="0" i="0" lang="en-US" sz="2200" u="none" cap="none" strike="noStrike">
                <a:solidFill>
                  <a:schemeClr val="dk1"/>
                </a:solidFill>
                <a:latin typeface="Courier New"/>
                <a:ea typeface="Courier New"/>
                <a:cs typeface="Courier New"/>
                <a:sym typeface="Courier New"/>
              </a:rPr>
              <a:t>("example.txt");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if (</a:t>
            </a:r>
            <a:r>
              <a:rPr b="1" i="0" lang="en-US" sz="2200" u="none" cap="none" strike="noStrike">
                <a:solidFill>
                  <a:schemeClr val="dk1"/>
                </a:solidFill>
                <a:latin typeface="Courier New"/>
                <a:ea typeface="Courier New"/>
                <a:cs typeface="Courier New"/>
                <a:sym typeface="Courier New"/>
              </a:rPr>
              <a:t>f.exists()</a:t>
            </a:r>
            <a:r>
              <a:rPr b="0" i="0" lang="en-US" sz="2200" u="none" cap="none" strike="noStrike">
                <a:solidFill>
                  <a:schemeClr val="dk1"/>
                </a:solidFill>
                <a:latin typeface="Courier New"/>
                <a:ea typeface="Courier New"/>
                <a:cs typeface="Courier New"/>
                <a:sym typeface="Courier New"/>
              </a:rPr>
              <a:t> &amp;&amp; </a:t>
            </a:r>
            <a:r>
              <a:rPr b="1" i="0" lang="en-US" sz="2200" u="none" cap="none" strike="noStrike">
                <a:solidFill>
                  <a:schemeClr val="dk1"/>
                </a:solidFill>
                <a:latin typeface="Courier New"/>
                <a:ea typeface="Courier New"/>
                <a:cs typeface="Courier New"/>
                <a:sym typeface="Courier New"/>
              </a:rPr>
              <a:t>f.length()</a:t>
            </a:r>
            <a:r>
              <a:rPr b="0" i="0" lang="en-US" sz="2200" u="none" cap="none" strike="noStrike">
                <a:solidFill>
                  <a:schemeClr val="dk1"/>
                </a:solidFill>
                <a:latin typeface="Courier New"/>
                <a:ea typeface="Courier New"/>
                <a:cs typeface="Courier New"/>
                <a:sym typeface="Courier New"/>
              </a:rPr>
              <a:t> &gt; 1000) {</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Courier New"/>
                <a:ea typeface="Courier New"/>
                <a:cs typeface="Courier New"/>
                <a:sym typeface="Courier New"/>
              </a:rPr>
              <a:t>f.delete()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p:txBody>
      </p:sp>
      <p:graphicFrame>
        <p:nvGraphicFramePr>
          <p:cNvPr id="40" name="Google Shape;40;p6"/>
          <p:cNvGraphicFramePr/>
          <p:nvPr/>
        </p:nvGraphicFramePr>
        <p:xfrm>
          <a:off x="1438275" y="4038600"/>
          <a:ext cx="3000000" cy="3000000"/>
        </p:xfrm>
        <a:graphic>
          <a:graphicData uri="http://schemas.openxmlformats.org/drawingml/2006/table">
            <a:tbl>
              <a:tblPr>
                <a:noFill/>
                <a:tableStyleId>{615A236D-FCDC-45AB-B76D-B94C22D6BE7A}</a:tableStyleId>
              </a:tblPr>
              <a:tblGrid>
                <a:gridCol w="2414575"/>
                <a:gridCol w="4452925"/>
              </a:tblGrid>
              <a:tr h="334950">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Method 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1" i="0" lang="en-US" sz="1600" u="none" cap="none" strike="noStrike">
                          <a:solidFill>
                            <a:schemeClr val="dk1"/>
                          </a:solidFill>
                          <a:latin typeface="Tahoma"/>
                          <a:ea typeface="Tahoma"/>
                          <a:cs typeface="Tahoma"/>
                          <a:sym typeface="Tahoma"/>
                        </a:rPr>
                        <a:t>Description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canRead()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returns whether file is able to be read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delete()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removes file from disk</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exists()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whether this file exists on disk</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getName()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returns file's name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length()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returns number of bytes in file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349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renameTo(</a:t>
                      </a:r>
                      <a:r>
                        <a:rPr b="0" i="1" lang="en-US" sz="1600" u="none" cap="none" strike="noStrike">
                          <a:solidFill>
                            <a:schemeClr val="dk1"/>
                          </a:solidFill>
                          <a:latin typeface="Tahoma"/>
                          <a:ea typeface="Tahoma"/>
                          <a:cs typeface="Tahoma"/>
                          <a:sym typeface="Tahoma"/>
                        </a:rPr>
                        <a:t>file</a:t>
                      </a:r>
                      <a:r>
                        <a:rPr b="0" i="0" lang="en-US" sz="1600" u="none" cap="none" strike="noStrike">
                          <a:solidFill>
                            <a:schemeClr val="dk1"/>
                          </a:solidFill>
                          <a:latin typeface="Courier New"/>
                          <a:ea typeface="Courier New"/>
                          <a:cs typeface="Courier New"/>
                          <a:sym typeface="Courier New"/>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changes name of file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input answer 3</a:t>
            </a:r>
            <a:endParaRPr/>
          </a:p>
        </p:txBody>
      </p:sp>
      <p:sp>
        <p:nvSpPr>
          <p:cNvPr id="158" name="Google Shape;158;p2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70000"/>
              </a:lnSpc>
              <a:spcBef>
                <a:spcPts val="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Displays changes in temperature from data in an input file.</a:t>
            </a:r>
            <a:endParaRPr b="1" i="0" sz="1800" u="none">
              <a:solidFill>
                <a:srgbClr val="008080"/>
              </a:solidFill>
              <a:latin typeface="Courier New"/>
              <a:ea typeface="Courier New"/>
              <a:cs typeface="Courier New"/>
              <a:sym typeface="Courier New"/>
            </a:endParaRPr>
          </a:p>
          <a:p>
            <a:pPr indent="-231775" lvl="0" marL="231775" marR="0" rtl="0" algn="l">
              <a:lnSpc>
                <a:spcPct val="70000"/>
              </a:lnSpc>
              <a:spcBef>
                <a:spcPts val="160"/>
              </a:spcBef>
              <a:spcAft>
                <a:spcPts val="0"/>
              </a:spcAft>
              <a:buClr>
                <a:schemeClr val="dk1"/>
              </a:buClr>
              <a:buSzPts val="800"/>
              <a:buFont typeface="Tahoma"/>
              <a:buNone/>
            </a:pPr>
            <a:r>
              <a:t/>
            </a:r>
            <a:endParaRPr b="1" i="0" sz="800" u="none">
              <a:solidFill>
                <a:srgbClr val="008080"/>
              </a:solidFill>
              <a:latin typeface="Courier New"/>
              <a:ea typeface="Courier New"/>
              <a:cs typeface="Courier New"/>
              <a:sym typeface="Courier New"/>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import java.io.*;</a:t>
            </a:r>
            <a:r>
              <a:rPr b="1" i="0" lang="en-US" sz="1800" u="none">
                <a:solidFill>
                  <a:schemeClr val="dk1"/>
                </a:solidFill>
                <a:latin typeface="Courier New"/>
                <a:ea typeface="Courier New"/>
                <a:cs typeface="Courier New"/>
                <a:sym typeface="Courier New"/>
              </a:rPr>
              <a:t>    </a:t>
            </a:r>
            <a:r>
              <a:rPr b="1" i="0" lang="en-US" sz="1800" u="none">
                <a:solidFill>
                  <a:srgbClr val="008080"/>
                </a:solidFill>
                <a:latin typeface="Courier New"/>
                <a:ea typeface="Courier New"/>
                <a:cs typeface="Courier New"/>
                <a:sym typeface="Courier New"/>
              </a:rPr>
              <a:t>// for File</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import java.util.*;  </a:t>
            </a:r>
            <a:r>
              <a:rPr b="1" i="0" lang="en-US" sz="1800" u="none">
                <a:solidFill>
                  <a:srgbClr val="008080"/>
                </a:solidFill>
                <a:latin typeface="Courier New"/>
                <a:ea typeface="Courier New"/>
                <a:cs typeface="Courier New"/>
                <a:sym typeface="Courier New"/>
              </a:rPr>
              <a:t>// for Scanner</a:t>
            </a:r>
            <a:endParaRPr/>
          </a:p>
          <a:p>
            <a:pPr indent="-231775" lvl="0" marL="231775" marR="0" rtl="0" algn="l">
              <a:lnSpc>
                <a:spcPct val="70000"/>
              </a:lnSpc>
              <a:spcBef>
                <a:spcPts val="360"/>
              </a:spcBef>
              <a:spcAft>
                <a:spcPts val="0"/>
              </a:spcAft>
              <a:buClr>
                <a:schemeClr val="dk1"/>
              </a:buClr>
              <a:buSzPts val="1800"/>
              <a:buFont typeface="Tahoma"/>
              <a:buNone/>
            </a:pPr>
            <a:r>
              <a:t/>
            </a:r>
            <a:endParaRPr b="1" i="0" sz="1800" u="none">
              <a:solidFill>
                <a:srgbClr val="008080"/>
              </a:solidFill>
              <a:latin typeface="Courier New"/>
              <a:ea typeface="Courier New"/>
              <a:cs typeface="Courier New"/>
              <a:sym typeface="Courier New"/>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Temperatures2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throws FileNotFoundException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Scanner input = new Scanner(new File("weather.txt"));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prev = input.nextDouble();   </a:t>
            </a:r>
            <a:r>
              <a:rPr b="1" i="0" lang="en-US" sz="1800" u="none">
                <a:solidFill>
                  <a:srgbClr val="008080"/>
                </a:solidFill>
                <a:latin typeface="Courier New"/>
                <a:ea typeface="Courier New"/>
                <a:cs typeface="Courier New"/>
                <a:sym typeface="Courier New"/>
              </a:rPr>
              <a:t>// fencepost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a:t>
            </a:r>
            <a:r>
              <a:rPr b="1" i="0" lang="en-US" sz="1800" u="none">
                <a:solidFill>
                  <a:schemeClr val="dk1"/>
                </a:solidFill>
                <a:latin typeface="Courier New"/>
                <a:ea typeface="Courier New"/>
                <a:cs typeface="Courier New"/>
                <a:sym typeface="Courier New"/>
              </a:rPr>
              <a:t>input.hasNext()</a:t>
            </a: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if (input.hasNextDouble())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double next = input.nextDouble();</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System.out.println(prev + " to " + next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change = " + (next - prev));</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prev = next;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 else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input.next();</a:t>
            </a:r>
            <a:r>
              <a:rPr b="0" i="0" lang="en-US" sz="1800" u="none">
                <a:solidFill>
                  <a:schemeClr val="dk1"/>
                </a:solidFill>
                <a:latin typeface="Courier New"/>
                <a:ea typeface="Courier New"/>
                <a:cs typeface="Courier New"/>
                <a:sym typeface="Courier New"/>
              </a:rPr>
              <a:t>  </a:t>
            </a:r>
            <a:r>
              <a:rPr b="1" i="0" lang="en-US" sz="1800" u="none">
                <a:solidFill>
                  <a:srgbClr val="008080"/>
                </a:solidFill>
                <a:latin typeface="Courier New"/>
                <a:ea typeface="Courier New"/>
                <a:cs typeface="Courier New"/>
                <a:sym typeface="Courier New"/>
              </a:rPr>
              <a:t>// throw away unwanted token</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Election question</a:t>
            </a:r>
            <a:endParaRPr/>
          </a:p>
        </p:txBody>
      </p:sp>
      <p:sp>
        <p:nvSpPr>
          <p:cNvPr id="164" name="Google Shape;164;p25"/>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Write a program that reads a file </a:t>
            </a:r>
            <a:r>
              <a:rPr b="0" i="0" lang="en-US" sz="2400" u="none">
                <a:solidFill>
                  <a:schemeClr val="dk1"/>
                </a:solidFill>
                <a:latin typeface="Courier New"/>
                <a:ea typeface="Courier New"/>
                <a:cs typeface="Courier New"/>
                <a:sym typeface="Courier New"/>
              </a:rPr>
              <a:t>poll.txt</a:t>
            </a:r>
            <a:r>
              <a:rPr b="0" i="0" lang="en-US" sz="2400" u="none">
                <a:solidFill>
                  <a:schemeClr val="dk1"/>
                </a:solidFill>
                <a:latin typeface="Tahoma"/>
                <a:ea typeface="Tahoma"/>
                <a:cs typeface="Tahoma"/>
                <a:sym typeface="Tahoma"/>
              </a:rPr>
              <a:t> of poll data.</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Format: </a:t>
            </a:r>
            <a:r>
              <a:rPr b="0" i="1" lang="en-US" sz="2200" u="none" cap="none" strike="noStrike">
                <a:solidFill>
                  <a:schemeClr val="dk1"/>
                </a:solidFill>
                <a:latin typeface="Tahoma"/>
                <a:ea typeface="Tahoma"/>
                <a:cs typeface="Tahoma"/>
                <a:sym typeface="Tahoma"/>
              </a:rPr>
              <a:t>State  Obama%  McCain%  ElectoralVotes  Pollster</a:t>
            </a:r>
            <a:endParaRPr b="0" i="1"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CT 56 31 7 Oct U. of Connecticut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NE 37 56 5 Sep Rasmussen</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AZ 41 49 10 Oct Northern Arizona U.</a:t>
            </a:r>
            <a:endParaRPr/>
          </a:p>
          <a:p>
            <a:pPr indent="-2794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program should print how many electoral votes each candidate leads in, and who is leading overall in the polls.</a:t>
            </a:r>
            <a:endParaRPr/>
          </a:p>
          <a:p>
            <a:pPr indent="-27940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Obama : 214 votes</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McCain: 257 votes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Election answer</a:t>
            </a:r>
            <a:endParaRPr/>
          </a:p>
        </p:txBody>
      </p:sp>
      <p:sp>
        <p:nvSpPr>
          <p:cNvPr id="170" name="Google Shape;170;p26"/>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58000"/>
              </a:lnSpc>
              <a:spcBef>
                <a:spcPts val="0"/>
              </a:spcBef>
              <a:spcAft>
                <a:spcPts val="0"/>
              </a:spcAft>
              <a:buClr>
                <a:srgbClr val="008080"/>
              </a:buClr>
              <a:buSzPts val="1400"/>
              <a:buFont typeface="Courier New"/>
              <a:buNone/>
            </a:pPr>
            <a:r>
              <a:rPr b="1" i="0" lang="en-US" sz="1400" u="none">
                <a:solidFill>
                  <a:srgbClr val="008080"/>
                </a:solidFill>
                <a:latin typeface="Courier New"/>
                <a:ea typeface="Courier New"/>
                <a:cs typeface="Courier New"/>
                <a:sym typeface="Courier New"/>
              </a:rPr>
              <a:t>// Computes leader in presidential polls, based on input file such as:</a:t>
            </a:r>
            <a:endParaRPr/>
          </a:p>
          <a:p>
            <a:pPr indent="-231775" lvl="0" marL="231775" marR="0" rtl="0" algn="l">
              <a:lnSpc>
                <a:spcPct val="58000"/>
              </a:lnSpc>
              <a:spcBef>
                <a:spcPts val="280"/>
              </a:spcBef>
              <a:spcAft>
                <a:spcPts val="0"/>
              </a:spcAft>
              <a:buClr>
                <a:srgbClr val="008080"/>
              </a:buClr>
              <a:buSzPts val="1400"/>
              <a:buFont typeface="Courier New"/>
              <a:buNone/>
            </a:pPr>
            <a:r>
              <a:rPr b="1" i="0" lang="en-US" sz="1400" u="none">
                <a:solidFill>
                  <a:srgbClr val="008080"/>
                </a:solidFill>
                <a:latin typeface="Courier New"/>
                <a:ea typeface="Courier New"/>
                <a:cs typeface="Courier New"/>
                <a:sym typeface="Courier New"/>
              </a:rPr>
              <a:t>// AK 42 53 3 Oct Ivan Moore Research</a:t>
            </a:r>
            <a:endParaRPr/>
          </a:p>
          <a:p>
            <a:pPr indent="-231775" lvl="0" marL="231775" marR="0" rtl="0" algn="l">
              <a:lnSpc>
                <a:spcPct val="58000"/>
              </a:lnSpc>
              <a:spcBef>
                <a:spcPts val="140"/>
              </a:spcBef>
              <a:spcAft>
                <a:spcPts val="0"/>
              </a:spcAft>
              <a:buClr>
                <a:schemeClr val="dk1"/>
              </a:buClr>
              <a:buSzPts val="700"/>
              <a:buFont typeface="Tahoma"/>
              <a:buNone/>
            </a:pPr>
            <a:r>
              <a:t/>
            </a:r>
            <a:endParaRPr b="1" i="0" sz="700" u="none">
              <a:solidFill>
                <a:srgbClr val="008080"/>
              </a:solidFill>
              <a:latin typeface="Courier New"/>
              <a:ea typeface="Courier New"/>
              <a:cs typeface="Courier New"/>
              <a:sym typeface="Courier New"/>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java.io.*;     </a:t>
            </a:r>
            <a:r>
              <a:rPr b="1" i="0" lang="en-US" sz="1400" u="none">
                <a:solidFill>
                  <a:srgbClr val="008080"/>
                </a:solidFill>
                <a:latin typeface="Courier New"/>
                <a:ea typeface="Courier New"/>
                <a:cs typeface="Courier New"/>
                <a:sym typeface="Courier New"/>
              </a:rPr>
              <a:t>// for File</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java.util.*;   </a:t>
            </a:r>
            <a:r>
              <a:rPr b="1" i="0" lang="en-US" sz="1400" u="none">
                <a:solidFill>
                  <a:srgbClr val="008080"/>
                </a:solidFill>
                <a:latin typeface="Courier New"/>
                <a:ea typeface="Courier New"/>
                <a:cs typeface="Courier New"/>
                <a:sym typeface="Courier New"/>
              </a:rPr>
              <a:t>// for Scanner</a:t>
            </a:r>
            <a:endParaRPr/>
          </a:p>
          <a:p>
            <a:pPr indent="-231775" lvl="0" marL="231775" marR="0" rtl="0" algn="l">
              <a:lnSpc>
                <a:spcPct val="58000"/>
              </a:lnSpc>
              <a:spcBef>
                <a:spcPts val="140"/>
              </a:spcBef>
              <a:spcAft>
                <a:spcPts val="0"/>
              </a:spcAft>
              <a:buClr>
                <a:schemeClr val="dk1"/>
              </a:buClr>
              <a:buSzPts val="700"/>
              <a:buFont typeface="Tahoma"/>
              <a:buNone/>
            </a:pPr>
            <a:r>
              <a:t/>
            </a:r>
            <a:endParaRPr b="1" i="0" sz="700" u="none">
              <a:solidFill>
                <a:srgbClr val="008080"/>
              </a:solidFill>
              <a:latin typeface="Courier New"/>
              <a:ea typeface="Courier New"/>
              <a:cs typeface="Courier New"/>
              <a:sym typeface="Courier New"/>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Election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throws FileNotFoundException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Scanner input = new Scanner(new File("polls.txt"));</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obamaVotes = 0, mccainVotes = 0;</a:t>
            </a:r>
            <a:endParaRPr/>
          </a:p>
          <a:p>
            <a:pPr indent="-231775" lvl="0" marL="231775" marR="0" rtl="0" algn="l">
              <a:lnSpc>
                <a:spcPct val="58000"/>
              </a:lnSpc>
              <a:spcBef>
                <a:spcPts val="140"/>
              </a:spcBef>
              <a:spcAft>
                <a:spcPts val="0"/>
              </a:spcAft>
              <a:buClr>
                <a:schemeClr val="dk1"/>
              </a:buClr>
              <a:buSzPts val="700"/>
              <a:buFont typeface="Tahoma"/>
              <a:buNone/>
            </a:pPr>
            <a:r>
              <a:t/>
            </a:r>
            <a:endParaRPr b="0" i="0" sz="700" u="none">
              <a:solidFill>
                <a:schemeClr val="dk1"/>
              </a:solidFill>
              <a:latin typeface="Courier New"/>
              <a:ea typeface="Courier New"/>
              <a:cs typeface="Courier New"/>
              <a:sym typeface="Courier New"/>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(input.hasNext())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(input.hasNextInt())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obama = input.nextInt();</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mccain = input.nextInt();</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eVotes = input.nextInt();</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(obama &gt; mccain)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obamaVotes = obamaVotes + eVotes;</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else if (mccain &gt; obama)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mccainVotes = mccainVotes + eVotes;</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else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input.next();   </a:t>
            </a:r>
            <a:r>
              <a:rPr b="1" i="0" lang="en-US" sz="1400" u="none">
                <a:solidFill>
                  <a:srgbClr val="008080"/>
                </a:solidFill>
                <a:latin typeface="Courier New"/>
                <a:ea typeface="Courier New"/>
                <a:cs typeface="Courier New"/>
                <a:sym typeface="Courier New"/>
              </a:rPr>
              <a:t>// skip non-integer token</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58000"/>
              </a:lnSpc>
              <a:spcBef>
                <a:spcPts val="140"/>
              </a:spcBef>
              <a:spcAft>
                <a:spcPts val="0"/>
              </a:spcAft>
              <a:buClr>
                <a:schemeClr val="dk1"/>
              </a:buClr>
              <a:buSzPts val="700"/>
              <a:buFont typeface="Courier New"/>
              <a:buNone/>
            </a:pPr>
            <a:r>
              <a:rPr b="0" i="0" lang="en-US" sz="700" u="none">
                <a:solidFill>
                  <a:schemeClr val="dk1"/>
                </a:solidFill>
                <a:latin typeface="Courier New"/>
                <a:ea typeface="Courier New"/>
                <a:cs typeface="Courier New"/>
                <a:sym typeface="Courier New"/>
              </a:rPr>
              <a: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System.out.println("Obama : " + obamaVotes + " votes");</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System.out.println("McCain: " + mccainVotes + " votes");</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5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Hours question</a:t>
            </a:r>
            <a:endParaRPr/>
          </a:p>
        </p:txBody>
      </p:sp>
      <p:sp>
        <p:nvSpPr>
          <p:cNvPr id="176" name="Google Shape;176;p2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Given a file </a:t>
            </a:r>
            <a:r>
              <a:rPr b="0" i="0" lang="en-US" sz="2400" u="none">
                <a:solidFill>
                  <a:schemeClr val="dk1"/>
                </a:solidFill>
                <a:latin typeface="Courier New"/>
                <a:ea typeface="Courier New"/>
                <a:cs typeface="Courier New"/>
                <a:sym typeface="Courier New"/>
              </a:rPr>
              <a:t>hours.txt</a:t>
            </a:r>
            <a:r>
              <a:rPr b="0" i="0" lang="en-US" sz="2400" u="none">
                <a:solidFill>
                  <a:schemeClr val="dk1"/>
                </a:solidFill>
                <a:latin typeface="Tahoma"/>
                <a:ea typeface="Tahoma"/>
                <a:cs typeface="Tahoma"/>
                <a:sym typeface="Tahoma"/>
              </a:rPr>
              <a:t> with the following contents:</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123 Kim 12.5 8.1 7.6 3.2</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456 Eric 4.0 11.6 6.5 2.7 12</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789 Stef 8.0 8.0 8.0 8.0 7.5</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Consider the task of computing hours worked by each person:</a:t>
            </a:r>
            <a:endParaRPr b="0" i="0" sz="900" u="none" cap="none" strike="noStrike">
              <a:solidFill>
                <a:schemeClr val="dk1"/>
              </a:solidFill>
              <a:latin typeface="Courier New"/>
              <a:ea typeface="Courier New"/>
              <a:cs typeface="Courier New"/>
              <a:sym typeface="Courier New"/>
            </a:endParaRPr>
          </a:p>
          <a:p>
            <a:pPr indent="-22225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Kim (ID#123) worked 31.4 hours (7.85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Eric (ID#456) worked 36.8 hours (7.36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Stef (ID#789) worked 39.5 hours (7.9 hours/day)</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31775" lvl="0" marL="231775"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Let's try to solve this problem token-by-token ...</a:t>
            </a:r>
            <a:endParaRPr/>
          </a:p>
          <a:p>
            <a:pPr indent="-79375" lvl="0" marL="231775"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Hours answer (flawed)</a:t>
            </a:r>
            <a:endParaRPr/>
          </a:p>
        </p:txBody>
      </p:sp>
      <p:sp>
        <p:nvSpPr>
          <p:cNvPr id="182" name="Google Shape;182;p2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70000"/>
              </a:lnSpc>
              <a:spcBef>
                <a:spcPts val="0"/>
              </a:spcBef>
              <a:spcAft>
                <a:spcPts val="0"/>
              </a:spcAft>
              <a:buClr>
                <a:srgbClr val="008080"/>
              </a:buClr>
              <a:buSzPts val="1600"/>
              <a:buFont typeface="Courier New"/>
              <a:buNone/>
            </a:pPr>
            <a:r>
              <a:rPr b="1" i="0" lang="en-US" sz="1600" u="none" cap="none" strike="noStrike">
                <a:solidFill>
                  <a:srgbClr val="008080"/>
                </a:solidFill>
                <a:latin typeface="Courier New"/>
                <a:ea typeface="Courier New"/>
                <a:cs typeface="Courier New"/>
                <a:sym typeface="Courier New"/>
              </a:rPr>
              <a:t>// This solution does not work!</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import java.io.*;               </a:t>
            </a:r>
            <a:r>
              <a:rPr b="1" i="0" lang="en-US" sz="1600" u="none" cap="none" strike="noStrike">
                <a:solidFill>
                  <a:srgbClr val="008080"/>
                </a:solidFill>
                <a:latin typeface="Courier New"/>
                <a:ea typeface="Courier New"/>
                <a:cs typeface="Courier New"/>
                <a:sym typeface="Courier New"/>
              </a:rPr>
              <a:t>// for File</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import java.util.*;             </a:t>
            </a:r>
            <a:r>
              <a:rPr b="1" i="0" lang="en-US" sz="1600" u="none" cap="none" strike="noStrike">
                <a:solidFill>
                  <a:srgbClr val="008080"/>
                </a:solidFill>
                <a:latin typeface="Courier New"/>
                <a:ea typeface="Courier New"/>
                <a:cs typeface="Courier New"/>
                <a:sym typeface="Courier New"/>
              </a:rPr>
              <a:t>// for Scanner</a:t>
            </a:r>
            <a:endParaRPr/>
          </a:p>
          <a:p>
            <a:pPr indent="-279400" lvl="1" marL="625475" marR="0" rtl="0" algn="l">
              <a:lnSpc>
                <a:spcPct val="70000"/>
              </a:lnSpc>
              <a:spcBef>
                <a:spcPts val="120"/>
              </a:spcBef>
              <a:spcAft>
                <a:spcPts val="0"/>
              </a:spcAft>
              <a:buClr>
                <a:schemeClr val="dk1"/>
              </a:buClr>
              <a:buSzPts val="600"/>
              <a:buFont typeface="Tahoma"/>
              <a:buNone/>
            </a:pPr>
            <a:r>
              <a:t/>
            </a:r>
            <a:endParaRPr b="0" i="0" sz="600" u="none" cap="none" strike="noStrike">
              <a:solidFill>
                <a:schemeClr val="dk1"/>
              </a:solidFill>
              <a:latin typeface="Courier New"/>
              <a:ea typeface="Courier New"/>
              <a:cs typeface="Courier New"/>
              <a:sym typeface="Courier New"/>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public class HoursWorked {</a:t>
            </a:r>
            <a:endParaRPr b="1" i="0" sz="1600" u="none" cap="none" strike="noStrike">
              <a:solidFill>
                <a:srgbClr val="008080"/>
              </a:solidFill>
              <a:latin typeface="Courier New"/>
              <a:ea typeface="Courier New"/>
              <a:cs typeface="Courier New"/>
              <a:sym typeface="Courier New"/>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public static void main(String[] args)</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throws FileNotFoundException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Scanner input = new Scanner(new File("hours.txt"));</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while (input.hasNext()) {</a:t>
            </a:r>
            <a:endParaRPr/>
          </a:p>
          <a:p>
            <a:pPr indent="-279400" lvl="1" marL="625475" marR="0" rtl="0" algn="l">
              <a:lnSpc>
                <a:spcPct val="70000"/>
              </a:lnSpc>
              <a:spcBef>
                <a:spcPts val="320"/>
              </a:spcBef>
              <a:spcAft>
                <a:spcPts val="0"/>
              </a:spcAft>
              <a:buClr>
                <a:srgbClr val="008080"/>
              </a:buClr>
              <a:buSzPts val="1600"/>
              <a:buFont typeface="Courier New"/>
              <a:buNone/>
            </a:pPr>
            <a:r>
              <a:rPr b="1" i="0" lang="en-US" sz="1600" u="none" cap="none" strike="noStrike">
                <a:solidFill>
                  <a:srgbClr val="008080"/>
                </a:solidFill>
                <a:latin typeface="Courier New"/>
                <a:ea typeface="Courier New"/>
                <a:cs typeface="Courier New"/>
                <a:sym typeface="Courier New"/>
              </a:rPr>
              <a:t>            // process one person</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int id = input.nextInt();</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String name = input.next();</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double totalHours = 0.0;</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int days = 0;</a:t>
            </a:r>
            <a:endParaRPr/>
          </a:p>
          <a:p>
            <a:pPr indent="-279400" lvl="1" marL="625475" marR="0" rtl="0" algn="l">
              <a:lnSpc>
                <a:spcPct val="70000"/>
              </a:lnSpc>
              <a:spcBef>
                <a:spcPts val="320"/>
              </a:spcBef>
              <a:spcAft>
                <a:spcPts val="0"/>
              </a:spcAft>
              <a:buClr>
                <a:srgbClr val="800000"/>
              </a:buClr>
              <a:buSzPts val="1600"/>
              <a:buFont typeface="Courier New"/>
              <a:buNone/>
            </a:pPr>
            <a:r>
              <a:rPr b="0" i="0" lang="en-US" sz="1600" u="none" cap="none" strike="noStrike">
                <a:solidFill>
                  <a:srgbClr val="800000"/>
                </a:solidFill>
                <a:latin typeface="Courier New"/>
                <a:ea typeface="Courier New"/>
                <a:cs typeface="Courier New"/>
                <a:sym typeface="Courier New"/>
              </a:rPr>
              <a:t>            while (</a:t>
            </a:r>
            <a:r>
              <a:rPr b="1" i="0" lang="en-US" sz="1600" u="none" cap="none" strike="noStrike">
                <a:solidFill>
                  <a:srgbClr val="800000"/>
                </a:solidFill>
                <a:latin typeface="Courier New"/>
                <a:ea typeface="Courier New"/>
                <a:cs typeface="Courier New"/>
                <a:sym typeface="Courier New"/>
              </a:rPr>
              <a:t>input.hasNextDouble()</a:t>
            </a:r>
            <a:r>
              <a:rPr b="0" i="0" lang="en-US" sz="1600" u="none" cap="none" strike="noStrike">
                <a:solidFill>
                  <a:srgbClr val="800000"/>
                </a:solidFill>
                <a:latin typeface="Courier New"/>
                <a:ea typeface="Courier New"/>
                <a:cs typeface="Courier New"/>
                <a:sym typeface="Courier New"/>
              </a:rPr>
              <a:t>) {</a:t>
            </a:r>
            <a:endParaRPr/>
          </a:p>
          <a:p>
            <a:pPr indent="-279400" lvl="1" marL="625475" marR="0" rtl="0" algn="l">
              <a:lnSpc>
                <a:spcPct val="70000"/>
              </a:lnSpc>
              <a:spcBef>
                <a:spcPts val="320"/>
              </a:spcBef>
              <a:spcAft>
                <a:spcPts val="0"/>
              </a:spcAft>
              <a:buClr>
                <a:srgbClr val="800000"/>
              </a:buClr>
              <a:buSzPts val="1600"/>
              <a:buFont typeface="Courier New"/>
              <a:buNone/>
            </a:pPr>
            <a:r>
              <a:rPr b="0" i="0" lang="en-US" sz="1600" u="none" cap="none" strike="noStrike">
                <a:solidFill>
                  <a:srgbClr val="800000"/>
                </a:solidFill>
                <a:latin typeface="Courier New"/>
                <a:ea typeface="Courier New"/>
                <a:cs typeface="Courier New"/>
                <a:sym typeface="Courier New"/>
              </a:rPr>
              <a:t>                totalHours += </a:t>
            </a:r>
            <a:r>
              <a:rPr b="1" i="0" lang="en-US" sz="1600" u="none" cap="none" strike="noStrike">
                <a:solidFill>
                  <a:srgbClr val="800000"/>
                </a:solidFill>
                <a:latin typeface="Courier New"/>
                <a:ea typeface="Courier New"/>
                <a:cs typeface="Courier New"/>
                <a:sym typeface="Courier New"/>
              </a:rPr>
              <a:t>input.nextDouble()</a:t>
            </a:r>
            <a:r>
              <a:rPr b="0" i="0" lang="en-US" sz="1600" u="none" cap="none" strike="noStrike">
                <a:solidFill>
                  <a:srgbClr val="800000"/>
                </a:solidFill>
                <a:latin typeface="Courier New"/>
                <a:ea typeface="Courier New"/>
                <a:cs typeface="Courier New"/>
                <a:sym typeface="Courier New"/>
              </a:rPr>
              <a:t>;</a:t>
            </a:r>
            <a:endParaRPr/>
          </a:p>
          <a:p>
            <a:pPr indent="-279400" lvl="1" marL="625475" marR="0" rtl="0" algn="l">
              <a:lnSpc>
                <a:spcPct val="70000"/>
              </a:lnSpc>
              <a:spcBef>
                <a:spcPts val="320"/>
              </a:spcBef>
              <a:spcAft>
                <a:spcPts val="0"/>
              </a:spcAft>
              <a:buClr>
                <a:srgbClr val="800000"/>
              </a:buClr>
              <a:buSzPts val="1600"/>
              <a:buFont typeface="Courier New"/>
              <a:buNone/>
            </a:pPr>
            <a:r>
              <a:rPr b="0" i="0" lang="en-US" sz="1600" u="none" cap="none" strike="noStrike">
                <a:solidFill>
                  <a:srgbClr val="800000"/>
                </a:solidFill>
                <a:latin typeface="Courier New"/>
                <a:ea typeface="Courier New"/>
                <a:cs typeface="Courier New"/>
                <a:sym typeface="Courier New"/>
              </a:rPr>
              <a:t>                days++;</a:t>
            </a:r>
            <a:endParaRPr/>
          </a:p>
          <a:p>
            <a:pPr indent="-279400" lvl="1" marL="625475" marR="0" rtl="0" algn="l">
              <a:lnSpc>
                <a:spcPct val="70000"/>
              </a:lnSpc>
              <a:spcBef>
                <a:spcPts val="320"/>
              </a:spcBef>
              <a:spcAft>
                <a:spcPts val="0"/>
              </a:spcAft>
              <a:buClr>
                <a:srgbClr val="800000"/>
              </a:buClr>
              <a:buSzPts val="1600"/>
              <a:buFont typeface="Courier New"/>
              <a:buNone/>
            </a:pPr>
            <a:r>
              <a:rPr b="0" i="0" lang="en-US" sz="1600" u="none" cap="none" strike="noStrike">
                <a:solidFill>
                  <a:srgbClr val="800000"/>
                </a:solidFill>
                <a:latin typeface="Courier New"/>
                <a:ea typeface="Courier New"/>
                <a:cs typeface="Courier New"/>
                <a:sym typeface="Courier New"/>
              </a:rPr>
              <a:t>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System.out.println(name + " (ID#" + id +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 worked " + totalHours + " hours ("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(totalHours / days) + " hours/day)");</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    }</a:t>
            </a:r>
            <a:endParaRPr/>
          </a:p>
          <a:p>
            <a:pPr indent="-279400" lvl="1" marL="625475" marR="0" rtl="0" algn="l">
              <a:lnSpc>
                <a:spcPct val="70000"/>
              </a:lnSpc>
              <a:spcBef>
                <a:spcPts val="32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Flawed output</a:t>
            </a:r>
            <a:endParaRPr/>
          </a:p>
        </p:txBody>
      </p:sp>
      <p:sp>
        <p:nvSpPr>
          <p:cNvPr id="188" name="Google Shape;188;p29"/>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70000"/>
              </a:lnSpc>
              <a:spcBef>
                <a:spcPts val="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Susan (ID#123) worked </a:t>
            </a:r>
            <a:r>
              <a:rPr b="1" i="0" lang="en-US" sz="2000" u="none" cap="none" strike="noStrike">
                <a:solidFill>
                  <a:srgbClr val="800000"/>
                </a:solidFill>
                <a:latin typeface="Courier New"/>
                <a:ea typeface="Courier New"/>
                <a:cs typeface="Courier New"/>
                <a:sym typeface="Courier New"/>
              </a:rPr>
              <a:t>487.4</a:t>
            </a:r>
            <a:r>
              <a:rPr b="0" i="0" lang="en-US" sz="2000" u="none" cap="none" strike="noStrike">
                <a:solidFill>
                  <a:srgbClr val="800000"/>
                </a:solidFill>
                <a:latin typeface="Courier New"/>
                <a:ea typeface="Courier New"/>
                <a:cs typeface="Courier New"/>
                <a:sym typeface="Courier New"/>
              </a:rPr>
              <a:t> hours (</a:t>
            </a:r>
            <a:r>
              <a:rPr b="1" i="0" lang="en-US" sz="2000" u="none" cap="none" strike="noStrike">
                <a:solidFill>
                  <a:srgbClr val="800000"/>
                </a:solidFill>
                <a:latin typeface="Courier New"/>
                <a:ea typeface="Courier New"/>
                <a:cs typeface="Courier New"/>
                <a:sym typeface="Courier New"/>
              </a:rPr>
              <a:t>97.48</a:t>
            </a:r>
            <a:r>
              <a:rPr b="0" i="0" lang="en-US" sz="2000" u="none" cap="none" strike="noStrike">
                <a:solidFill>
                  <a:srgbClr val="800000"/>
                </a:solidFill>
                <a:latin typeface="Courier New"/>
                <a:ea typeface="Courier New"/>
                <a:cs typeface="Courier New"/>
                <a:sym typeface="Courier New"/>
              </a:rPr>
              <a:t> hours/day)</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Exception in thread "main"</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java.util.InputMismatchException</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java.util.Scanner.throwFor(Scanner.java:840)</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java.util.Scanner.next(Scanner.java:1461)</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java.util.Scanner.nextInt(Scanner.java:2091)</a:t>
            </a:r>
            <a:endParaRPr/>
          </a:p>
          <a:p>
            <a:pPr indent="-279400" lvl="1" marL="625475" marR="0" rtl="0" algn="l">
              <a:lnSpc>
                <a:spcPct val="70000"/>
              </a:lnSpc>
              <a:spcBef>
                <a:spcPts val="400"/>
              </a:spcBef>
              <a:spcAft>
                <a:spcPts val="0"/>
              </a:spcAft>
              <a:buClr>
                <a:srgbClr val="800000"/>
              </a:buClr>
              <a:buSzPts val="2000"/>
              <a:buFont typeface="Courier New"/>
              <a:buNone/>
            </a:pPr>
            <a:r>
              <a:rPr b="0" i="0" lang="en-US" sz="2000" u="none" cap="none" strike="noStrike">
                <a:solidFill>
                  <a:srgbClr val="800000"/>
                </a:solidFill>
                <a:latin typeface="Courier New"/>
                <a:ea typeface="Courier New"/>
                <a:cs typeface="Courier New"/>
                <a:sym typeface="Courier New"/>
              </a:rPr>
              <a:t>        at HoursWorked.main(HoursBad.java:9)</a:t>
            </a:r>
            <a:endParaRPr/>
          </a:p>
          <a:p>
            <a:pPr indent="-279400" lvl="1" marL="625475" marR="0" rtl="0" algn="l">
              <a:lnSpc>
                <a:spcPct val="100000"/>
              </a:lnSpc>
              <a:spcBef>
                <a:spcPts val="160"/>
              </a:spcBef>
              <a:spcAft>
                <a:spcPts val="0"/>
              </a:spcAft>
              <a:buClr>
                <a:schemeClr val="dk1"/>
              </a:buClr>
              <a:buSzPts val="800"/>
              <a:buFont typeface="Tahoma"/>
              <a:buNone/>
            </a:pPr>
            <a:r>
              <a:t/>
            </a:r>
            <a:endParaRPr b="0" i="0" sz="800" u="none" cap="none" strike="noStrike">
              <a:solidFill>
                <a:srgbClr val="800000"/>
              </a:solidFill>
              <a:latin typeface="Courier New"/>
              <a:ea typeface="Courier New"/>
              <a:cs typeface="Courier New"/>
              <a:sym typeface="Courier New"/>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inner </a:t>
            </a:r>
            <a:r>
              <a:rPr b="0" i="0" lang="en-US" sz="2200" u="none" cap="none" strike="noStrike">
                <a:solidFill>
                  <a:schemeClr val="dk1"/>
                </a:solidFill>
                <a:latin typeface="Courier New"/>
                <a:ea typeface="Courier New"/>
                <a:cs typeface="Courier New"/>
                <a:sym typeface="Courier New"/>
              </a:rPr>
              <a:t>while</a:t>
            </a:r>
            <a:r>
              <a:rPr b="0" i="0" lang="en-US" sz="2200" u="none" cap="none" strike="noStrike">
                <a:solidFill>
                  <a:schemeClr val="dk1"/>
                </a:solidFill>
                <a:latin typeface="Tahoma"/>
                <a:ea typeface="Tahoma"/>
                <a:cs typeface="Tahoma"/>
                <a:sym typeface="Tahoma"/>
              </a:rPr>
              <a:t> loop is grabbing the next person's ID.</a:t>
            </a:r>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We want to process the tokens, but we also care about the line breaks (they mark the end of a person's data).</a:t>
            </a:r>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1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better solution is a hybrid approach:</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First, break the overall input into lines.</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Then break each line into tokens.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Line-based </a:t>
            </a:r>
            <a:r>
              <a:rPr b="1" i="0" lang="en-US" sz="4400" u="none">
                <a:solidFill>
                  <a:schemeClr val="lt1"/>
                </a:solidFill>
                <a:latin typeface="Courier New"/>
                <a:ea typeface="Courier New"/>
                <a:cs typeface="Courier New"/>
                <a:sym typeface="Courier New"/>
              </a:rPr>
              <a:t>Scanner</a:t>
            </a:r>
            <a:r>
              <a:rPr b="1" i="0" lang="en-US" sz="4400" u="none">
                <a:solidFill>
                  <a:schemeClr val="lt1"/>
                </a:solidFill>
                <a:latin typeface="Tahoma"/>
                <a:ea typeface="Tahoma"/>
                <a:cs typeface="Tahoma"/>
                <a:sym typeface="Tahoma"/>
              </a:rPr>
              <a:t>s</a:t>
            </a:r>
            <a:endParaRPr/>
          </a:p>
        </p:txBody>
      </p:sp>
      <p:sp>
        <p:nvSpPr>
          <p:cNvPr id="194" name="Google Shape;194;p3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139700" lvl="1" marL="625475" marR="0" rtl="0" algn="l">
              <a:lnSpc>
                <a:spcPct val="110000"/>
              </a:lnSpc>
              <a:spcBef>
                <a:spcPts val="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Scanner input = new Scanner(new File("</a:t>
            </a:r>
            <a:r>
              <a:rPr b="1" i="0" lang="en-US" sz="2200" u="none" cap="none" strike="noStrike">
                <a:solidFill>
                  <a:schemeClr val="dk1"/>
                </a:solidFill>
                <a:latin typeface="Tahoma"/>
                <a:ea typeface="Tahoma"/>
                <a:cs typeface="Tahoma"/>
                <a:sym typeface="Tahoma"/>
              </a:rPr>
              <a:t>file name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while (</a:t>
            </a:r>
            <a:r>
              <a:rPr b="1" i="0" lang="en-US" sz="2200" u="none" cap="none" strike="noStrike">
                <a:solidFill>
                  <a:schemeClr val="dk1"/>
                </a:solidFill>
                <a:latin typeface="Courier New"/>
                <a:ea typeface="Courier New"/>
                <a:cs typeface="Courier New"/>
                <a:sym typeface="Courier New"/>
              </a:rPr>
              <a:t>input.hasNextLine()</a:t>
            </a:r>
            <a:r>
              <a:rPr b="0"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String line = </a:t>
            </a:r>
            <a:r>
              <a:rPr b="1" i="0" lang="en-US" sz="2200" u="none" cap="none" strike="noStrike">
                <a:solidFill>
                  <a:schemeClr val="dk1"/>
                </a:solidFill>
                <a:latin typeface="Courier New"/>
                <a:ea typeface="Courier New"/>
                <a:cs typeface="Courier New"/>
                <a:sym typeface="Courier New"/>
              </a:rPr>
              <a:t>input.nextLine()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process this line</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a:t>
            </a:r>
            <a:endParaRPr/>
          </a:p>
        </p:txBody>
      </p:sp>
      <p:graphicFrame>
        <p:nvGraphicFramePr>
          <p:cNvPr id="195" name="Google Shape;195;p30"/>
          <p:cNvGraphicFramePr/>
          <p:nvPr/>
        </p:nvGraphicFramePr>
        <p:xfrm>
          <a:off x="219075" y="1614487"/>
          <a:ext cx="3000000" cy="3000000"/>
        </p:xfrm>
        <a:graphic>
          <a:graphicData uri="http://schemas.openxmlformats.org/drawingml/2006/table">
            <a:tbl>
              <a:tblPr>
                <a:noFill/>
                <a:tableStyleId>{615A236D-FCDC-45AB-B76D-B94C22D6BE7A}</a:tableStyleId>
              </a:tblPr>
              <a:tblGrid>
                <a:gridCol w="2165350"/>
                <a:gridCol w="6530975"/>
              </a:tblGrid>
              <a:tr h="395275">
                <a:tc>
                  <a:txBody>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Method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1" i="0" lang="en-US" sz="2000" u="none" cap="none" strike="noStrike">
                          <a:solidFill>
                            <a:schemeClr val="dk1"/>
                          </a:solidFill>
                          <a:latin typeface="Tahoma"/>
                          <a:ea typeface="Tahoma"/>
                          <a:cs typeface="Tahoma"/>
                          <a:sym typeface="Tahoma"/>
                        </a:rPr>
                        <a:t>Description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6400">
                <a:tc>
                  <a:txBody>
                    <a:bodyPr/>
                    <a:lstStyle/>
                    <a:p>
                      <a:pPr indent="0" lvl="0" marL="0" marR="0" rtl="0" algn="l">
                        <a:lnSpc>
                          <a:spcPct val="11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nextLine()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returns next entire line of input  </a:t>
                      </a:r>
                      <a:r>
                        <a:rPr b="0" i="0" lang="en-US" sz="1600" u="none" cap="none" strike="noStrike">
                          <a:solidFill>
                            <a:srgbClr val="404040"/>
                          </a:solidFill>
                          <a:latin typeface="Tahoma"/>
                          <a:ea typeface="Tahoma"/>
                          <a:cs typeface="Tahoma"/>
                          <a:sym typeface="Tahoma"/>
                        </a:rPr>
                        <a:t>(from cursor to </a:t>
                      </a:r>
                      <a:r>
                        <a:rPr b="0" i="0" lang="en-US" sz="1600" u="none" cap="none" strike="noStrike">
                          <a:solidFill>
                            <a:srgbClr val="404040"/>
                          </a:solidFill>
                          <a:latin typeface="Courier New"/>
                          <a:ea typeface="Courier New"/>
                          <a:cs typeface="Courier New"/>
                          <a:sym typeface="Courier New"/>
                        </a:rPr>
                        <a:t>\n</a:t>
                      </a:r>
                      <a:r>
                        <a:rPr b="0" i="0" lang="en-US" sz="1600" u="none" cap="none" strike="noStrike">
                          <a:solidFill>
                            <a:srgbClr val="404040"/>
                          </a:solidFill>
                          <a:latin typeface="Tahoma"/>
                          <a:ea typeface="Tahoma"/>
                          <a:cs typeface="Tahoma"/>
                          <a:sym typeface="Tahoma"/>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0400">
                <a:tc>
                  <a:txBody>
                    <a:bodyPr/>
                    <a:lstStyle/>
                    <a:p>
                      <a:pPr indent="0" lvl="0" marL="0" marR="0" rtl="0" algn="l">
                        <a:lnSpc>
                          <a:spcPct val="11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hasNextLine()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returns </a:t>
                      </a:r>
                      <a:r>
                        <a:rPr b="0" i="0" lang="en-US" sz="2000" u="none" cap="none" strike="noStrike">
                          <a:solidFill>
                            <a:schemeClr val="dk1"/>
                          </a:solidFill>
                          <a:latin typeface="Courier New"/>
                          <a:ea typeface="Courier New"/>
                          <a:cs typeface="Courier New"/>
                          <a:sym typeface="Courier New"/>
                        </a:rPr>
                        <a:t>true</a:t>
                      </a:r>
                      <a:r>
                        <a:rPr b="0" i="0" lang="en-US" sz="2000" u="none" cap="none" strike="noStrike">
                          <a:solidFill>
                            <a:schemeClr val="dk1"/>
                          </a:solidFill>
                          <a:latin typeface="Tahoma"/>
                          <a:ea typeface="Tahoma"/>
                          <a:cs typeface="Tahoma"/>
                          <a:sym typeface="Tahoma"/>
                        </a:rPr>
                        <a:t> if there are any more lines of input to read   </a:t>
                      </a:r>
                      <a:r>
                        <a:rPr b="0" i="0" lang="en-US" sz="1800" u="none" cap="none" strike="noStrike">
                          <a:solidFill>
                            <a:srgbClr val="808080"/>
                          </a:solidFill>
                          <a:latin typeface="Tahoma"/>
                          <a:ea typeface="Tahoma"/>
                          <a:cs typeface="Tahoma"/>
                          <a:sym typeface="Tahoma"/>
                        </a:rPr>
                        <a:t>(always true for console input)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Consuming lines of input</a:t>
            </a:r>
            <a:endParaRPr/>
          </a:p>
        </p:txBody>
      </p:sp>
      <p:sp>
        <p:nvSpPr>
          <p:cNvPr id="201" name="Google Shape;201;p3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80000"/>
              </a:lnSpc>
              <a:spcBef>
                <a:spcPts val="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23   3.14 John Smith   "Hello" world</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45.2	19</a:t>
            </a:r>
            <a:endParaRPr/>
          </a:p>
          <a:p>
            <a:pPr indent="-279400" lvl="1" marL="625475" marR="0" rtl="0" algn="l">
              <a:lnSpc>
                <a:spcPct val="14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31775" lvl="0" marL="231775" marR="0" rtl="0" algn="l">
              <a:lnSpc>
                <a:spcPct val="8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reads the lines as follows:</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23\t3.14 John Smith\t"Hello" world</a:t>
            </a:r>
            <a:r>
              <a:rPr b="0" i="0" lang="en-US" sz="2000" u="none" cap="none" strike="noStrike">
                <a:solidFill>
                  <a:srgbClr val="003399"/>
                </a:solidFill>
                <a:latin typeface="Courier New"/>
                <a:ea typeface="Courier New"/>
                <a:cs typeface="Courier New"/>
                <a:sym typeface="Courier New"/>
              </a:rPr>
              <a:t>\n</a:t>
            </a:r>
            <a:r>
              <a:rPr b="0" i="0" lang="en-US" sz="2000" u="none" cap="none" strike="noStrike">
                <a:solidFill>
                  <a:schemeClr val="dk1"/>
                </a:solidFill>
                <a:latin typeface="Courier New"/>
                <a:ea typeface="Courier New"/>
                <a:cs typeface="Courier New"/>
                <a:sym typeface="Courier New"/>
              </a:rPr>
              <a:t>\t\t45.2  19</a:t>
            </a:r>
            <a:r>
              <a:rPr b="0" i="0" lang="en-US" sz="2000" u="none" cap="none" strike="noStrike">
                <a:solidFill>
                  <a:srgbClr val="003399"/>
                </a:solidFill>
                <a:latin typeface="Courier New"/>
                <a:ea typeface="Courier New"/>
                <a:cs typeface="Courier New"/>
                <a:sym typeface="Courier New"/>
              </a:rPr>
              <a:t>\n</a:t>
            </a:r>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1" i="0" lang="en-US" sz="20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String line = input.nextLine();</a:t>
            </a:r>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1" i="0" lang="en-US" sz="2000" u="sng" cap="none" strike="noStrike">
                <a:solidFill>
                  <a:schemeClr val="dk1"/>
                </a:solidFill>
                <a:latin typeface="Courier New"/>
                <a:ea typeface="Courier New"/>
                <a:cs typeface="Courier New"/>
                <a:sym typeface="Courier New"/>
              </a:rPr>
              <a:t>23\t3.14 John Smith\t"Hello" world</a:t>
            </a:r>
            <a:r>
              <a:rPr b="0" i="0" lang="en-US" sz="2000" u="none" cap="none" strike="noStrike">
                <a:solidFill>
                  <a:srgbClr val="003399"/>
                </a:solidFill>
                <a:latin typeface="Courier New"/>
                <a:ea typeface="Courier New"/>
                <a:cs typeface="Courier New"/>
                <a:sym typeface="Courier New"/>
              </a:rPr>
              <a:t>\n</a:t>
            </a:r>
            <a:r>
              <a:rPr b="0" i="0" lang="en-US" sz="2000" u="none" cap="none" strike="noStrike">
                <a:solidFill>
                  <a:schemeClr val="dk1"/>
                </a:solidFill>
                <a:latin typeface="Courier New"/>
                <a:ea typeface="Courier New"/>
                <a:cs typeface="Courier New"/>
                <a:sym typeface="Courier New"/>
              </a:rPr>
              <a:t>\t\t45.2  19</a:t>
            </a:r>
            <a:r>
              <a:rPr b="0" i="0" lang="en-US" sz="2000" u="none" cap="none" strike="noStrike">
                <a:solidFill>
                  <a:srgbClr val="003399"/>
                </a:solidFill>
                <a:latin typeface="Courier New"/>
                <a:ea typeface="Courier New"/>
                <a:cs typeface="Courier New"/>
                <a:sym typeface="Courier New"/>
              </a:rPr>
              <a:t>\n</a:t>
            </a:r>
            <a:endParaRPr/>
          </a:p>
          <a:p>
            <a:pPr indent="-279400" lvl="1" marL="625475"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b="0" i="0" sz="20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00"/>
              </a:spcBef>
              <a:spcAft>
                <a:spcPts val="0"/>
              </a:spcAft>
              <a:buClr>
                <a:schemeClr val="dk1"/>
              </a:buClr>
              <a:buSzPts val="2000"/>
              <a:buFont typeface="Courier New"/>
              <a:buChar char="–"/>
            </a:pPr>
            <a:r>
              <a:rPr b="0" i="0" lang="en-US" sz="2000" u="none" cap="none" strike="noStrike">
                <a:solidFill>
                  <a:schemeClr val="dk1"/>
                </a:solidFill>
                <a:latin typeface="Courier New"/>
                <a:ea typeface="Courier New"/>
                <a:cs typeface="Courier New"/>
                <a:sym typeface="Courier New"/>
              </a:rPr>
              <a:t>String line2 = input.nextLine();</a:t>
            </a:r>
            <a:endParaRPr/>
          </a:p>
          <a:p>
            <a:pPr indent="-279400" lvl="1" marL="625475" marR="0" rtl="0" algn="l">
              <a:lnSpc>
                <a:spcPct val="8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23\t3.14 John Smith\t"Hello" world</a:t>
            </a:r>
            <a:r>
              <a:rPr b="0" i="0" lang="en-US" sz="2000" u="none" cap="none" strike="noStrike">
                <a:solidFill>
                  <a:srgbClr val="003399"/>
                </a:solidFill>
                <a:latin typeface="Courier New"/>
                <a:ea typeface="Courier New"/>
                <a:cs typeface="Courier New"/>
                <a:sym typeface="Courier New"/>
              </a:rPr>
              <a:t>\n</a:t>
            </a:r>
            <a:r>
              <a:rPr b="1" i="0" lang="en-US" sz="2000" u="sng" cap="none" strike="noStrike">
                <a:solidFill>
                  <a:schemeClr val="dk1"/>
                </a:solidFill>
                <a:latin typeface="Courier New"/>
                <a:ea typeface="Courier New"/>
                <a:cs typeface="Courier New"/>
                <a:sym typeface="Courier New"/>
              </a:rPr>
              <a:t>\t\t45.2  19</a:t>
            </a:r>
            <a:r>
              <a:rPr b="0" i="0" lang="en-US" sz="2000" u="none" cap="none" strike="noStrike">
                <a:solidFill>
                  <a:srgbClr val="003399"/>
                </a:solidFill>
                <a:latin typeface="Courier New"/>
                <a:ea typeface="Courier New"/>
                <a:cs typeface="Courier New"/>
                <a:sym typeface="Courier New"/>
              </a:rPr>
              <a:t>\n</a:t>
            </a:r>
            <a:endParaRPr/>
          </a:p>
          <a:p>
            <a:pPr indent="-279400" lvl="1" marL="625475"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279400" lvl="1" marL="625475" marR="0" rtl="0" algn="l">
              <a:lnSpc>
                <a:spcPct val="90000"/>
              </a:lnSpc>
              <a:spcBef>
                <a:spcPts val="160"/>
              </a:spcBef>
              <a:spcAft>
                <a:spcPts val="0"/>
              </a:spcAft>
              <a:buClr>
                <a:schemeClr val="dk1"/>
              </a:buClr>
              <a:buSzPts val="800"/>
              <a:buFont typeface="Tahoma"/>
              <a:buNone/>
            </a:pPr>
            <a:r>
              <a:t/>
            </a:r>
            <a:endParaRPr b="0" i="0" sz="800" u="none" cap="none" strike="noStrike">
              <a:solidFill>
                <a:schemeClr val="dk1"/>
              </a:solidFill>
              <a:latin typeface="Tahoma"/>
              <a:ea typeface="Tahoma"/>
              <a:cs typeface="Tahoma"/>
              <a:sym typeface="Tahoma"/>
            </a:endParaRPr>
          </a:p>
          <a:p>
            <a:pPr indent="-279400" lvl="1" marL="625475"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Each </a:t>
            </a:r>
            <a:r>
              <a:rPr b="0" i="0" lang="en-US" sz="2000" u="none" cap="none" strike="noStrike">
                <a:solidFill>
                  <a:schemeClr val="dk1"/>
                </a:solidFill>
                <a:latin typeface="Courier New"/>
                <a:ea typeface="Courier New"/>
                <a:cs typeface="Courier New"/>
                <a:sym typeface="Courier New"/>
              </a:rPr>
              <a:t>\n</a:t>
            </a:r>
            <a:r>
              <a:rPr b="0" i="0" lang="en-US" sz="2000" u="none" cap="none" strike="noStrike">
                <a:solidFill>
                  <a:schemeClr val="dk1"/>
                </a:solidFill>
                <a:latin typeface="Tahoma"/>
                <a:ea typeface="Tahoma"/>
                <a:cs typeface="Tahoma"/>
                <a:sym typeface="Tahoma"/>
              </a:rPr>
              <a:t> character is consumed but not returned.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Scanners on Strings</a:t>
            </a:r>
            <a:endParaRPr/>
          </a:p>
        </p:txBody>
      </p:sp>
      <p:sp>
        <p:nvSpPr>
          <p:cNvPr id="207" name="Google Shape;207;p32"/>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2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can tokenize the contents of a </a:t>
            </a:r>
            <a:r>
              <a:rPr b="0" i="0" lang="en-US" sz="2400" u="none">
                <a:solidFill>
                  <a:schemeClr val="dk1"/>
                </a:solidFill>
                <a:latin typeface="Courier New"/>
                <a:ea typeface="Courier New"/>
                <a:cs typeface="Courier New"/>
                <a:sym typeface="Courier New"/>
              </a:rPr>
              <a:t>String</a:t>
            </a:r>
            <a:r>
              <a:rPr b="0" i="0" lang="en-US" sz="2400" u="none">
                <a:solidFill>
                  <a:schemeClr val="dk1"/>
                </a:solidFill>
                <a:latin typeface="Tahoma"/>
                <a:ea typeface="Tahoma"/>
                <a:cs typeface="Tahoma"/>
                <a:sym typeface="Tahoma"/>
              </a:rPr>
              <a:t>:</a:t>
            </a:r>
            <a:endParaRPr b="0" i="0" sz="2400" u="none">
              <a:solidFill>
                <a:schemeClr val="dk1"/>
              </a:solidFill>
              <a:latin typeface="Courier New"/>
              <a:ea typeface="Courier New"/>
              <a:cs typeface="Courier New"/>
              <a:sym typeface="Courier New"/>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Scanner </a:t>
            </a:r>
            <a:r>
              <a:rPr b="1" i="0" lang="en-US" sz="2200" u="none" cap="none" strike="noStrike">
                <a:solidFill>
                  <a:schemeClr val="dk1"/>
                </a:solidFill>
                <a:latin typeface="Tahoma"/>
                <a:ea typeface="Tahoma"/>
                <a:cs typeface="Tahoma"/>
                <a:sym typeface="Tahoma"/>
              </a:rPr>
              <a:t>name</a:t>
            </a:r>
            <a:r>
              <a:rPr b="0" i="0" lang="en-US" sz="2200" u="none" cap="none" strike="noStrike">
                <a:solidFill>
                  <a:schemeClr val="dk1"/>
                </a:solidFill>
                <a:latin typeface="Courier New"/>
                <a:ea typeface="Courier New"/>
                <a:cs typeface="Courier New"/>
                <a:sym typeface="Courier New"/>
              </a:rPr>
              <a:t> = new Scanner(</a:t>
            </a:r>
            <a:r>
              <a:rPr b="1" i="0" lang="en-US" sz="2200" u="none" cap="none" strike="noStrike">
                <a:solidFill>
                  <a:schemeClr val="dk1"/>
                </a:solidFill>
                <a:latin typeface="Tahoma"/>
                <a:ea typeface="Tahoma"/>
                <a:cs typeface="Tahoma"/>
                <a:sym typeface="Tahoma"/>
              </a:rPr>
              <a:t>String</a:t>
            </a:r>
            <a:r>
              <a:rPr b="0" i="0" lang="en-US" sz="2200" u="none" cap="none" strike="noStrike">
                <a:solidFill>
                  <a:schemeClr val="dk1"/>
                </a:solidFill>
                <a:latin typeface="Courier New"/>
                <a:ea typeface="Courier New"/>
                <a:cs typeface="Courier New"/>
                <a:sym typeface="Courier New"/>
              </a:rPr>
              <a:t>);</a:t>
            </a:r>
            <a:endParaRPr b="0" i="0" sz="900" u="none" cap="none" strike="noStrike">
              <a:solidFill>
                <a:schemeClr val="dk1"/>
              </a:solidFill>
              <a:latin typeface="Tahoma"/>
              <a:ea typeface="Tahoma"/>
              <a:cs typeface="Tahoma"/>
              <a:sym typeface="Tahoma"/>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String text = "15  3.2 hello   9  27.5";</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Scanner scan = </a:t>
            </a:r>
            <a:r>
              <a:rPr b="1" i="0" lang="en-US" sz="2200" u="none" cap="none" strike="noStrike">
                <a:solidFill>
                  <a:schemeClr val="dk1"/>
                </a:solidFill>
                <a:latin typeface="Courier New"/>
                <a:ea typeface="Courier New"/>
                <a:cs typeface="Courier New"/>
                <a:sym typeface="Courier New"/>
              </a:rPr>
              <a:t>new Scanner(text)</a:t>
            </a:r>
            <a:r>
              <a:rPr b="0"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int num = scan.nextInt();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System.out.println(num);           </a:t>
            </a:r>
            <a:r>
              <a:rPr b="1" i="0" lang="en-US" sz="2200" u="none" cap="none" strike="noStrike">
                <a:solidFill>
                  <a:srgbClr val="008080"/>
                </a:solidFill>
                <a:latin typeface="Courier New"/>
                <a:ea typeface="Courier New"/>
                <a:cs typeface="Courier New"/>
                <a:sym typeface="Courier New"/>
              </a:rPr>
              <a:t>// 15</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double num2 = scan.nextDouble();</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System.out.println(num2);          </a:t>
            </a:r>
            <a:r>
              <a:rPr b="1" i="0" lang="en-US" sz="2200" u="none" cap="none" strike="noStrike">
                <a:solidFill>
                  <a:srgbClr val="008080"/>
                </a:solidFill>
                <a:latin typeface="Courier New"/>
                <a:ea typeface="Courier New"/>
                <a:cs typeface="Courier New"/>
                <a:sym typeface="Courier New"/>
              </a:rPr>
              <a:t>// 3.2</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String word = scan.next();</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System.out.println(word);          </a:t>
            </a:r>
            <a:r>
              <a:rPr b="1" i="0" lang="en-US" sz="2200" u="none" cap="none" strike="noStrike">
                <a:solidFill>
                  <a:srgbClr val="008080"/>
                </a:solidFill>
                <a:latin typeface="Courier New"/>
                <a:ea typeface="Courier New"/>
                <a:cs typeface="Courier New"/>
                <a:sym typeface="Courier New"/>
              </a:rPr>
              <a:t>// hello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Mixing lines and tokens</a:t>
            </a:r>
            <a:endParaRPr/>
          </a:p>
        </p:txBody>
      </p:sp>
      <p:sp>
        <p:nvSpPr>
          <p:cNvPr id="213" name="Google Shape;213;p3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60000"/>
              </a:lnSpc>
              <a:spcBef>
                <a:spcPts val="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60000"/>
              </a:lnSpc>
              <a:spcBef>
                <a:spcPts val="44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60000"/>
              </a:lnSpc>
              <a:spcBef>
                <a:spcPts val="44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60000"/>
              </a:lnSpc>
              <a:spcBef>
                <a:spcPts val="44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60000"/>
              </a:lnSpc>
              <a:spcBef>
                <a:spcPts val="44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60000"/>
              </a:lnSpc>
              <a:spcBef>
                <a:spcPts val="440"/>
              </a:spcBef>
              <a:spcAft>
                <a:spcPts val="0"/>
              </a:spcAft>
              <a:buClr>
                <a:schemeClr val="dk1"/>
              </a:buClr>
              <a:buSzPts val="2200"/>
              <a:buFont typeface="Tahoma"/>
              <a:buNone/>
            </a:pPr>
            <a:r>
              <a:t/>
            </a:r>
            <a:endParaRPr b="1" i="0" sz="2200" u="none">
              <a:solidFill>
                <a:srgbClr val="008080"/>
              </a:solidFill>
              <a:latin typeface="Courier New"/>
              <a:ea typeface="Courier New"/>
              <a:cs typeface="Courier New"/>
              <a:sym typeface="Courier New"/>
            </a:endParaRPr>
          </a:p>
          <a:p>
            <a:pPr indent="-231775" lvl="0" marL="231775" marR="0" rtl="0" algn="l">
              <a:lnSpc>
                <a:spcPct val="70000"/>
              </a:lnSpc>
              <a:spcBef>
                <a:spcPts val="440"/>
              </a:spcBef>
              <a:spcAft>
                <a:spcPts val="0"/>
              </a:spcAft>
              <a:buClr>
                <a:srgbClr val="008080"/>
              </a:buClr>
              <a:buSzPts val="2200"/>
              <a:buFont typeface="Courier New"/>
              <a:buNone/>
            </a:pPr>
            <a:r>
              <a:rPr b="1" i="0" lang="en-US" sz="2200" u="none">
                <a:solidFill>
                  <a:srgbClr val="008080"/>
                </a:solidFill>
                <a:latin typeface="Courier New"/>
                <a:ea typeface="Courier New"/>
                <a:cs typeface="Courier New"/>
                <a:sym typeface="Courier New"/>
              </a:rPr>
              <a:t>	</a:t>
            </a:r>
            <a:r>
              <a:rPr b="1" i="0" lang="en-US" sz="1800" u="none">
                <a:solidFill>
                  <a:srgbClr val="008080"/>
                </a:solidFill>
                <a:latin typeface="Courier New"/>
                <a:ea typeface="Courier New"/>
                <a:cs typeface="Courier New"/>
                <a:sym typeface="Courier New"/>
              </a:rPr>
              <a:t>// Counts the words on each line of a file</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Scanner input = new Scanner(new File("input.txt"));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(input.hasNextLine())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String line = input.nextLine();</a:t>
            </a:r>
            <a:endParaRPr/>
          </a:p>
          <a:p>
            <a:pPr indent="-231775" lvl="0" marL="231775" marR="0" rtl="0" algn="l">
              <a:lnSpc>
                <a:spcPct val="7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Scanner lineScan = new Scanner(line);</a:t>
            </a:r>
            <a:endParaRPr/>
          </a:p>
          <a:p>
            <a:pPr indent="-231775" lvl="0" marL="231775" marR="0" rtl="0" algn="l">
              <a:lnSpc>
                <a:spcPct val="70000"/>
              </a:lnSpc>
              <a:spcBef>
                <a:spcPts val="160"/>
              </a:spcBef>
              <a:spcAft>
                <a:spcPts val="0"/>
              </a:spcAft>
              <a:buClr>
                <a:schemeClr val="dk1"/>
              </a:buClr>
              <a:buSzPts val="800"/>
              <a:buFont typeface="Tahoma"/>
              <a:buNone/>
            </a:pPr>
            <a:r>
              <a:t/>
            </a:r>
            <a:endParaRPr b="1" i="0" sz="800" u="none">
              <a:solidFill>
                <a:schemeClr val="dk1"/>
              </a:solidFill>
              <a:latin typeface="Courier New"/>
              <a:ea typeface="Courier New"/>
              <a:cs typeface="Courier New"/>
              <a:sym typeface="Courier New"/>
            </a:endParaRPr>
          </a:p>
          <a:p>
            <a:pPr indent="-231775" lvl="0" marL="231775" marR="0" rtl="0" algn="l">
              <a:lnSpc>
                <a:spcPct val="70000"/>
              </a:lnSpc>
              <a:spcBef>
                <a:spcPts val="360"/>
              </a:spcBef>
              <a:spcAft>
                <a:spcPts val="0"/>
              </a:spcAft>
              <a:buClr>
                <a:srgbClr val="008080"/>
              </a:buClr>
              <a:buSzPts val="1800"/>
              <a:buFont typeface="Courier New"/>
              <a:buNone/>
            </a:pPr>
            <a:r>
              <a:rPr b="1" i="0" lang="en-US" sz="1800" u="none">
                <a:solidFill>
                  <a:srgbClr val="008080"/>
                </a:solidFill>
                <a:latin typeface="Courier New"/>
                <a:ea typeface="Courier New"/>
                <a:cs typeface="Courier New"/>
                <a:sym typeface="Courier New"/>
              </a:rPr>
              <a:t>	    // process the contents of this line</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int count = 0;</a:t>
            </a:r>
            <a:endParaRPr/>
          </a:p>
          <a:p>
            <a:pPr indent="-231775" lvl="0" marL="231775" marR="0" rtl="0" algn="l">
              <a:lnSpc>
                <a:spcPct val="7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while (lineScan.hasNext())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String word = </a:t>
            </a:r>
            <a:r>
              <a:rPr b="1" i="0" lang="en-US" sz="1800" u="none">
                <a:solidFill>
                  <a:schemeClr val="dk1"/>
                </a:solidFill>
                <a:latin typeface="Courier New"/>
                <a:ea typeface="Courier New"/>
                <a:cs typeface="Courier New"/>
                <a:sym typeface="Courier New"/>
              </a:rPr>
              <a:t>lineScan.next();</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count++;</a:t>
            </a:r>
            <a:endParaRPr/>
          </a:p>
          <a:p>
            <a:pPr indent="-231775" lvl="0" marL="231775" marR="0" rtl="0" algn="l">
              <a:lnSpc>
                <a:spcPct val="70000"/>
              </a:lnSpc>
              <a:spcBef>
                <a:spcPts val="36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	    }</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System.out.println("Line has " + count + " words");</a:t>
            </a:r>
            <a:endParaRPr/>
          </a:p>
          <a:p>
            <a:pPr indent="-231775" lvl="0" marL="231775" marR="0" rtl="0" algn="l">
              <a:lnSpc>
                <a:spcPct val="7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p:txBody>
      </p:sp>
      <p:graphicFrame>
        <p:nvGraphicFramePr>
          <p:cNvPr id="214" name="Google Shape;214;p33"/>
          <p:cNvGraphicFramePr/>
          <p:nvPr/>
        </p:nvGraphicFramePr>
        <p:xfrm>
          <a:off x="708025" y="1476375"/>
          <a:ext cx="3000000" cy="3000000"/>
        </p:xfrm>
        <a:graphic>
          <a:graphicData uri="http://schemas.openxmlformats.org/drawingml/2006/table">
            <a:tbl>
              <a:tblPr>
                <a:noFill/>
                <a:tableStyleId>{615A236D-FCDC-45AB-B76D-B94C22D6BE7A}</a:tableStyleId>
              </a:tblPr>
              <a:tblGrid>
                <a:gridCol w="5060950"/>
                <a:gridCol w="2622550"/>
              </a:tblGrid>
              <a:tr h="425450">
                <a:tc>
                  <a:txBody>
                    <a:bodyPr/>
                    <a:lstStyle/>
                    <a:p>
                      <a:pPr indent="0" lvl="0" marL="0" marR="0" rtl="0" algn="l">
                        <a:lnSpc>
                          <a:spcPct val="11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Input file </a:t>
                      </a:r>
                      <a:r>
                        <a:rPr b="0" i="0" lang="en-US" sz="2000" u="none" cap="none" strike="noStrike">
                          <a:solidFill>
                            <a:schemeClr val="dk1"/>
                          </a:solidFill>
                          <a:latin typeface="Courier New"/>
                          <a:ea typeface="Courier New"/>
                          <a:cs typeface="Courier New"/>
                          <a:sym typeface="Courier New"/>
                        </a:rPr>
                        <a:t>input.txt</a:t>
                      </a:r>
                      <a:r>
                        <a:rPr b="0" i="0" lang="en-US" sz="2000" u="none" cap="none" strike="noStrike">
                          <a:solidFill>
                            <a:schemeClr val="dk1"/>
                          </a:solidFill>
                          <a:latin typeface="Tahoma"/>
                          <a:ea typeface="Tahoma"/>
                          <a:cs typeface="Tahoma"/>
                          <a:sym typeface="Tahoma"/>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Output to console: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41350">
                <a:tc>
                  <a:txBody>
                    <a:bodyPr/>
                    <a:lstStyle/>
                    <a:p>
                      <a:pPr indent="0" lvl="0" marL="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The quick brown fox jumps over</a:t>
                      </a:r>
                      <a:endParaRPr/>
                    </a:p>
                    <a:p>
                      <a:pPr indent="0" lvl="0" marL="0" marR="0" rtl="0" algn="l">
                        <a:lnSpc>
                          <a:spcPct val="9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the lazy dog.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Line has 6 words</a:t>
                      </a:r>
                      <a:endParaRPr/>
                    </a:p>
                    <a:p>
                      <a:pPr indent="0" lvl="0" marL="0" marR="0" rtl="0" algn="l">
                        <a:lnSpc>
                          <a:spcPct val="9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Line has 3 words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Reading files</a:t>
            </a:r>
            <a:endParaRPr/>
          </a:p>
        </p:txBody>
      </p:sp>
      <p:sp>
        <p:nvSpPr>
          <p:cNvPr id="46" name="Google Shape;46;p7"/>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read a file, pass a </a:t>
            </a:r>
            <a:r>
              <a:rPr b="0" i="0" lang="en-US" sz="2400" u="none" cap="none" strike="noStrike">
                <a:solidFill>
                  <a:schemeClr val="dk1"/>
                </a:solidFill>
                <a:latin typeface="Courier New"/>
                <a:ea typeface="Courier New"/>
                <a:cs typeface="Courier New"/>
                <a:sym typeface="Courier New"/>
              </a:rPr>
              <a:t>File</a:t>
            </a:r>
            <a:r>
              <a:rPr b="0" i="0" lang="en-US" sz="2400" u="none" cap="none" strike="noStrike">
                <a:solidFill>
                  <a:schemeClr val="dk1"/>
                </a:solidFill>
                <a:latin typeface="Tahoma"/>
                <a:ea typeface="Tahoma"/>
                <a:cs typeface="Tahoma"/>
                <a:sym typeface="Tahoma"/>
              </a:rPr>
              <a:t> when constructing a </a:t>
            </a:r>
            <a:r>
              <a:rPr b="0" i="0" lang="en-US" sz="2400" u="none" cap="none" strike="noStrike">
                <a:solidFill>
                  <a:schemeClr val="dk1"/>
                </a:solidFill>
                <a:latin typeface="Courier New"/>
                <a:ea typeface="Courier New"/>
                <a:cs typeface="Courier New"/>
                <a:sym typeface="Courier New"/>
              </a:rPr>
              <a:t>Scanner</a:t>
            </a:r>
            <a:r>
              <a:rPr b="0" i="0" lang="en-US" sz="2400" u="none" cap="none" strike="noStrike">
                <a:solidFill>
                  <a:schemeClr val="dk1"/>
                </a:solidFill>
                <a:latin typeface="Tahoma"/>
                <a:ea typeface="Tahoma"/>
                <a:cs typeface="Tahoma"/>
                <a:sym typeface="Tahoma"/>
              </a:rPr>
              <a:t>. </a:t>
            </a:r>
            <a:endParaRPr/>
          </a:p>
          <a:p>
            <a:pPr indent="-279400" lvl="1" marL="625475"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Scanner </a:t>
            </a:r>
            <a:r>
              <a:rPr b="1" i="0" lang="en-US" sz="2000" u="none" cap="none" strike="noStrike">
                <a:solidFill>
                  <a:schemeClr val="dk1"/>
                </a:solidFill>
                <a:latin typeface="Tahoma"/>
                <a:ea typeface="Tahoma"/>
                <a:cs typeface="Tahoma"/>
                <a:sym typeface="Tahoma"/>
              </a:rPr>
              <a:t>name</a:t>
            </a:r>
            <a:r>
              <a:rPr b="0" i="0" lang="en-US" sz="2000" u="none" cap="none" strike="noStrike">
                <a:solidFill>
                  <a:schemeClr val="dk1"/>
                </a:solidFill>
                <a:latin typeface="Courier New"/>
                <a:ea typeface="Courier New"/>
                <a:cs typeface="Courier New"/>
                <a:sym typeface="Courier New"/>
              </a:rPr>
              <a:t> = new Scanner(new File("</a:t>
            </a:r>
            <a:r>
              <a:rPr b="1" i="0" lang="en-US" sz="2000" u="none" cap="none" strike="noStrike">
                <a:solidFill>
                  <a:schemeClr val="dk1"/>
                </a:solidFill>
                <a:latin typeface="Tahoma"/>
                <a:ea typeface="Tahoma"/>
                <a:cs typeface="Tahoma"/>
                <a:sym typeface="Tahoma"/>
              </a:rPr>
              <a:t>file name</a:t>
            </a:r>
            <a:r>
              <a:rPr b="0" i="0" lang="en-US" sz="2000" u="none" cap="none" strike="noStrike">
                <a:solidFill>
                  <a:schemeClr val="dk1"/>
                </a:solidFill>
                <a:latin typeface="Courier New"/>
                <a:ea typeface="Courier New"/>
                <a:cs typeface="Courier New"/>
                <a:sym typeface="Courier New"/>
              </a:rPr>
              <a:t>"));</a:t>
            </a:r>
            <a:endParaRPr/>
          </a:p>
          <a:p>
            <a:pPr indent="-279400" lvl="1" marL="625475"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a:t>
            </a:r>
            <a:endParaRPr/>
          </a:p>
          <a:p>
            <a:pPr indent="-279400" lvl="1" marL="625475"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File file = new File("mydata.txt");</a:t>
            </a:r>
            <a:endParaRPr/>
          </a:p>
          <a:p>
            <a:pPr indent="-279400" lvl="1" marL="625475" marR="0" rtl="0" algn="l">
              <a:lnSpc>
                <a:spcPct val="9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Scanner input = new Scanner(</a:t>
            </a:r>
            <a:r>
              <a:rPr b="1" i="0" lang="en-US" sz="2000" u="none" cap="none" strike="noStrike">
                <a:solidFill>
                  <a:schemeClr val="dk1"/>
                </a:solidFill>
                <a:latin typeface="Courier New"/>
                <a:ea typeface="Courier New"/>
                <a:cs typeface="Courier New"/>
                <a:sym typeface="Courier New"/>
              </a:rPr>
              <a:t>file</a:t>
            </a:r>
            <a:r>
              <a:rPr b="0" i="0" lang="en-US" sz="2000" u="none" cap="none" strike="noStrike">
                <a:solidFill>
                  <a:schemeClr val="dk1"/>
                </a:solidFill>
                <a:latin typeface="Courier New"/>
                <a:ea typeface="Courier New"/>
                <a:cs typeface="Courier New"/>
                <a:sym typeface="Courier New"/>
              </a:rPr>
              <a:t>);</a:t>
            </a:r>
            <a:endParaRPr/>
          </a:p>
          <a:p>
            <a:pPr indent="-279400" lvl="1" marL="625475"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or (shorter):</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Scanner input = new Scanner(</a:t>
            </a:r>
            <a:r>
              <a:rPr b="1" i="0" lang="en-US" sz="2000" u="none" cap="none" strike="noStrike">
                <a:solidFill>
                  <a:schemeClr val="dk1"/>
                </a:solidFill>
                <a:latin typeface="Courier New"/>
                <a:ea typeface="Courier New"/>
                <a:cs typeface="Courier New"/>
                <a:sym typeface="Courier New"/>
              </a:rPr>
              <a:t>new File("mydata.txt")</a:t>
            </a:r>
            <a:r>
              <a:rPr b="0" i="0" lang="en-US" sz="20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Hours question</a:t>
            </a:r>
            <a:endParaRPr/>
          </a:p>
        </p:txBody>
      </p:sp>
      <p:sp>
        <p:nvSpPr>
          <p:cNvPr id="220" name="Google Shape;220;p3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Fix the </a:t>
            </a:r>
            <a:r>
              <a:rPr b="0" i="0" lang="en-US" sz="2400" u="none">
                <a:solidFill>
                  <a:schemeClr val="dk1"/>
                </a:solidFill>
                <a:latin typeface="Courier New"/>
                <a:ea typeface="Courier New"/>
                <a:cs typeface="Courier New"/>
                <a:sym typeface="Courier New"/>
              </a:rPr>
              <a:t>Hours</a:t>
            </a:r>
            <a:r>
              <a:rPr b="0" i="0" lang="en-US" sz="2400" u="none">
                <a:solidFill>
                  <a:schemeClr val="dk1"/>
                </a:solidFill>
                <a:latin typeface="Tahoma"/>
                <a:ea typeface="Tahoma"/>
                <a:cs typeface="Tahoma"/>
                <a:sym typeface="Tahoma"/>
              </a:rPr>
              <a:t> program to read the input file properly:</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123 Kim 12.5 8.1 7.6 3.2</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456 Eric 4.0 11.6 6.5 2.7 12</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789 Stef 8.0 8.0 8.0 8.0 7.5</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Recall, it should produce the following output:</a:t>
            </a:r>
            <a:endParaRPr b="0" i="0" sz="900" u="none" cap="none" strike="noStrike">
              <a:solidFill>
                <a:schemeClr val="dk1"/>
              </a:solidFill>
              <a:latin typeface="Courier New"/>
              <a:ea typeface="Courier New"/>
              <a:cs typeface="Courier New"/>
              <a:sym typeface="Courier New"/>
            </a:endParaRPr>
          </a:p>
          <a:p>
            <a:pPr indent="-22225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Kim (ID#123) worked 31.4 hours (7.85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Eric (ID#456) worked 36.8 hours (7.36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Stef (ID#789) worked 39.5 hours (7.9 hours/day)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Hours answer, corrected</a:t>
            </a:r>
            <a:endParaRPr/>
          </a:p>
        </p:txBody>
      </p:sp>
      <p:sp>
        <p:nvSpPr>
          <p:cNvPr id="226" name="Google Shape;226;p35"/>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68000"/>
              </a:lnSpc>
              <a:spcBef>
                <a:spcPts val="0"/>
              </a:spcBef>
              <a:spcAft>
                <a:spcPts val="0"/>
              </a:spcAft>
              <a:buClr>
                <a:srgbClr val="008080"/>
              </a:buClr>
              <a:buSzPts val="1400"/>
              <a:buFont typeface="Courier New"/>
              <a:buNone/>
            </a:pPr>
            <a:r>
              <a:rPr b="1" i="0" lang="en-US" sz="1400" u="none">
                <a:solidFill>
                  <a:srgbClr val="008080"/>
                </a:solidFill>
                <a:latin typeface="Courier New"/>
                <a:ea typeface="Courier New"/>
                <a:cs typeface="Courier New"/>
                <a:sym typeface="Courier New"/>
              </a:rPr>
              <a:t>// Processes an employee input file and outputs each employee's hours.</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java.io.*;    </a:t>
            </a:r>
            <a:r>
              <a:rPr b="1" i="0" lang="en-US" sz="1400" u="none">
                <a:solidFill>
                  <a:srgbClr val="008080"/>
                </a:solidFill>
                <a:latin typeface="Courier New"/>
                <a:ea typeface="Courier New"/>
                <a:cs typeface="Courier New"/>
                <a:sym typeface="Courier New"/>
              </a:rPr>
              <a:t>// for File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java.util.*;  </a:t>
            </a:r>
            <a:r>
              <a:rPr b="1" i="0" lang="en-US" sz="1400" u="none">
                <a:solidFill>
                  <a:srgbClr val="008080"/>
                </a:solidFill>
                <a:latin typeface="Courier New"/>
                <a:ea typeface="Courier New"/>
                <a:cs typeface="Courier New"/>
                <a:sym typeface="Courier New"/>
              </a:rPr>
              <a:t>// for Scanner</a:t>
            </a:r>
            <a:endParaRPr/>
          </a:p>
          <a:p>
            <a:pPr indent="-231775" lvl="0" marL="231775" marR="0" rtl="0" algn="l">
              <a:lnSpc>
                <a:spcPct val="68000"/>
              </a:lnSpc>
              <a:spcBef>
                <a:spcPts val="140"/>
              </a:spcBef>
              <a:spcAft>
                <a:spcPts val="0"/>
              </a:spcAft>
              <a:buClr>
                <a:schemeClr val="dk1"/>
              </a:buClr>
              <a:buSzPts val="700"/>
              <a:buFont typeface="Tahoma"/>
              <a:buNone/>
            </a:pPr>
            <a:r>
              <a:t/>
            </a:r>
            <a:endParaRPr b="1" i="0" sz="700" u="none">
              <a:solidFill>
                <a:srgbClr val="008080"/>
              </a:solidFill>
              <a:latin typeface="Courier New"/>
              <a:ea typeface="Courier New"/>
              <a:cs typeface="Courier New"/>
              <a:sym typeface="Courier New"/>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Hours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throws FileNotFoundException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Scanner input = new Scanner(new File("hours.txt"));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(input.hasNextLine())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line = input.nextLine();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Scanner lineScan = new Scanner(line);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id = </a:t>
            </a:r>
            <a:r>
              <a:rPr b="1" i="0" lang="en-US" sz="1400" u="none">
                <a:solidFill>
                  <a:schemeClr val="dk1"/>
                </a:solidFill>
                <a:latin typeface="Courier New"/>
                <a:ea typeface="Courier New"/>
                <a:cs typeface="Courier New"/>
                <a:sym typeface="Courier New"/>
              </a:rPr>
              <a:t>lineScan</a:t>
            </a:r>
            <a:r>
              <a:rPr b="0" i="0" lang="en-US" sz="1400" u="none">
                <a:solidFill>
                  <a:schemeClr val="dk1"/>
                </a:solidFill>
                <a:latin typeface="Courier New"/>
                <a:ea typeface="Courier New"/>
                <a:cs typeface="Courier New"/>
                <a:sym typeface="Courier New"/>
              </a:rPr>
              <a:t>.nextInt();          </a:t>
            </a:r>
            <a:r>
              <a:rPr b="1" i="0" lang="en-US" sz="1400" u="none">
                <a:solidFill>
                  <a:srgbClr val="008080"/>
                </a:solidFill>
                <a:latin typeface="Courier New"/>
                <a:ea typeface="Courier New"/>
                <a:cs typeface="Courier New"/>
                <a:sym typeface="Courier New"/>
              </a:rPr>
              <a:t>// e.g. 456</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name = </a:t>
            </a:r>
            <a:r>
              <a:rPr b="1" i="0" lang="en-US" sz="1400" u="none">
                <a:solidFill>
                  <a:schemeClr val="dk1"/>
                </a:solidFill>
                <a:latin typeface="Courier New"/>
                <a:ea typeface="Courier New"/>
                <a:cs typeface="Courier New"/>
                <a:sym typeface="Courier New"/>
              </a:rPr>
              <a:t>lineScan</a:t>
            </a:r>
            <a:r>
              <a:rPr b="0" i="0" lang="en-US" sz="1400" u="none">
                <a:solidFill>
                  <a:schemeClr val="dk1"/>
                </a:solidFill>
                <a:latin typeface="Courier New"/>
                <a:ea typeface="Courier New"/>
                <a:cs typeface="Courier New"/>
                <a:sym typeface="Courier New"/>
              </a:rPr>
              <a:t>.next();        </a:t>
            </a:r>
            <a:r>
              <a:rPr b="1" i="0" lang="en-US" sz="1400" u="none">
                <a:solidFill>
                  <a:srgbClr val="008080"/>
                </a:solidFill>
                <a:latin typeface="Courier New"/>
                <a:ea typeface="Courier New"/>
                <a:cs typeface="Courier New"/>
                <a:sym typeface="Courier New"/>
              </a:rPr>
              <a:t>// e.g. "Eric"</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sum = 0.0;</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count = 0;</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a:t>
            </a:r>
            <a:r>
              <a:rPr b="1" i="0" lang="en-US" sz="1400" u="none">
                <a:solidFill>
                  <a:schemeClr val="dk1"/>
                </a:solidFill>
                <a:latin typeface="Courier New"/>
                <a:ea typeface="Courier New"/>
                <a:cs typeface="Courier New"/>
                <a:sym typeface="Courier New"/>
              </a:rPr>
              <a:t>lineScan</a:t>
            </a:r>
            <a:r>
              <a:rPr b="0" i="0" lang="en-US" sz="1400" u="none">
                <a:solidFill>
                  <a:schemeClr val="dk1"/>
                </a:solidFill>
                <a:latin typeface="Courier New"/>
                <a:ea typeface="Courier New"/>
                <a:cs typeface="Courier New"/>
                <a:sym typeface="Courier New"/>
              </a:rPr>
              <a:t>.hasNextDouble())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sum = sum + </a:t>
            </a:r>
            <a:r>
              <a:rPr b="1" i="0" lang="en-US" sz="1400" u="none">
                <a:solidFill>
                  <a:schemeClr val="dk1"/>
                </a:solidFill>
                <a:latin typeface="Courier New"/>
                <a:ea typeface="Courier New"/>
                <a:cs typeface="Courier New"/>
                <a:sym typeface="Courier New"/>
              </a:rPr>
              <a:t>lineScan</a:t>
            </a:r>
            <a:r>
              <a:rPr b="0" i="0" lang="en-US" sz="1400" u="none">
                <a:solidFill>
                  <a:schemeClr val="dk1"/>
                </a:solidFill>
                <a:latin typeface="Courier New"/>
                <a:ea typeface="Courier New"/>
                <a:cs typeface="Courier New"/>
                <a:sym typeface="Courier New"/>
              </a:rPr>
              <a:t>.nextDouble();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count++;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140"/>
              </a:spcBef>
              <a:spcAft>
                <a:spcPts val="0"/>
              </a:spcAft>
              <a:buClr>
                <a:schemeClr val="dk1"/>
              </a:buClr>
              <a:buSzPts val="700"/>
              <a:buFont typeface="Tahoma"/>
              <a:buNone/>
            </a:pPr>
            <a:r>
              <a:t/>
            </a:r>
            <a:endParaRPr b="0" i="0" sz="700" u="none">
              <a:solidFill>
                <a:schemeClr val="dk1"/>
              </a:solidFill>
              <a:latin typeface="Courier New"/>
              <a:ea typeface="Courier New"/>
              <a:cs typeface="Courier New"/>
              <a:sym typeface="Courier New"/>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average = sum / count;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System.out.println(name + " (ID#" + id + ") worked "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sum + " hours (" + average + " hours/day)");</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6"/>
          <p:cNvSpPr txBox="1"/>
          <p:nvPr>
            <p:ph idx="4294967295" type="ctrTitle"/>
          </p:nvPr>
        </p:nvSpPr>
        <p:spPr>
          <a:xfrm>
            <a:off x="685800" y="1219200"/>
            <a:ext cx="7772400" cy="1470025"/>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dk1"/>
              </a:buClr>
              <a:buSzPts val="4400"/>
              <a:buFont typeface="Tahoma"/>
              <a:buNone/>
            </a:pPr>
            <a:r>
              <a:rPr b="1" i="0" lang="en-US" sz="4400" u="none" cap="none" strike="noStrike">
                <a:solidFill>
                  <a:schemeClr val="dk1"/>
                </a:solidFill>
                <a:latin typeface="Tahoma"/>
                <a:ea typeface="Tahoma"/>
                <a:cs typeface="Tahoma"/>
                <a:sym typeface="Tahoma"/>
              </a:rPr>
              <a:t>File output</a:t>
            </a:r>
            <a:endParaRPr/>
          </a:p>
        </p:txBody>
      </p:sp>
      <p:sp>
        <p:nvSpPr>
          <p:cNvPr id="233" name="Google Shape;233;p36"/>
          <p:cNvSpPr txBox="1"/>
          <p:nvPr>
            <p:ph idx="4294967295" type="subTitle"/>
          </p:nvPr>
        </p:nvSpPr>
        <p:spPr>
          <a:xfrm>
            <a:off x="539750" y="3016250"/>
            <a:ext cx="7905750" cy="1851025"/>
          </a:xfrm>
          <a:prstGeom prst="rect">
            <a:avLst/>
          </a:prstGeom>
          <a:noFill/>
          <a:ln>
            <a:noFill/>
          </a:ln>
        </p:spPr>
        <p:txBody>
          <a:bodyPr anchorCtr="0" anchor="t" bIns="45700" lIns="91425" spcFirstLastPara="1" rIns="91425" wrap="square" tIns="45700">
            <a:noAutofit/>
          </a:bodyPr>
          <a:lstStyle/>
          <a:p>
            <a:pPr indent="-79375" lvl="0" marL="231775" marR="0" rtl="0" algn="l">
              <a:lnSpc>
                <a:spcPct val="100000"/>
              </a:lnSpc>
              <a:spcBef>
                <a:spcPts val="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7"/>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Output to files</a:t>
            </a:r>
            <a:endParaRPr/>
          </a:p>
        </p:txBody>
      </p:sp>
      <p:sp>
        <p:nvSpPr>
          <p:cNvPr id="239" name="Google Shape;239;p37"/>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10000"/>
              </a:lnSpc>
              <a:spcBef>
                <a:spcPts val="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PrintStream</a:t>
            </a:r>
            <a:r>
              <a:rPr b="0" i="0" lang="en-US" sz="2400" u="none">
                <a:solidFill>
                  <a:schemeClr val="dk1"/>
                </a:solidFill>
                <a:latin typeface="Tahoma"/>
                <a:ea typeface="Tahoma"/>
                <a:cs typeface="Tahoma"/>
                <a:sym typeface="Tahoma"/>
              </a:rPr>
              <a:t>: An object in the </a:t>
            </a:r>
            <a:r>
              <a:rPr b="0" i="0" lang="en-US" sz="2400" u="none">
                <a:solidFill>
                  <a:schemeClr val="dk1"/>
                </a:solidFill>
                <a:latin typeface="Courier New"/>
                <a:ea typeface="Courier New"/>
                <a:cs typeface="Courier New"/>
                <a:sym typeface="Courier New"/>
              </a:rPr>
              <a:t>java.io</a:t>
            </a:r>
            <a:r>
              <a:rPr b="0" i="0" lang="en-US" sz="2400" u="none">
                <a:solidFill>
                  <a:schemeClr val="dk1"/>
                </a:solidFill>
                <a:latin typeface="Tahoma"/>
                <a:ea typeface="Tahoma"/>
                <a:cs typeface="Tahoma"/>
                <a:sym typeface="Tahoma"/>
              </a:rPr>
              <a:t> package that lets you print output to a destination such as a file.</a:t>
            </a:r>
            <a:endParaRPr/>
          </a:p>
          <a:p>
            <a:pPr indent="-246062" lvl="1" marL="639762"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Any methods you have used on </a:t>
            </a:r>
            <a:r>
              <a:rPr b="0" i="0" lang="en-US" sz="2200" u="none" cap="none" strike="noStrike">
                <a:solidFill>
                  <a:schemeClr val="dk1"/>
                </a:solidFill>
                <a:latin typeface="Courier New"/>
                <a:ea typeface="Courier New"/>
                <a:cs typeface="Courier New"/>
                <a:sym typeface="Courier New"/>
              </a:rPr>
              <a:t>System.out</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Tahoma"/>
                <a:ea typeface="Tahoma"/>
                <a:cs typeface="Tahoma"/>
                <a:sym typeface="Tahoma"/>
              </a:rPr>
              <a:t>(such as </a:t>
            </a:r>
            <a:r>
              <a:rPr b="0" i="0" lang="en-US" sz="2200" u="none" cap="none" strike="noStrike">
                <a:solidFill>
                  <a:schemeClr val="dk1"/>
                </a:solidFill>
                <a:latin typeface="Courier New"/>
                <a:ea typeface="Courier New"/>
                <a:cs typeface="Courier New"/>
                <a:sym typeface="Courier New"/>
              </a:rPr>
              <a:t>print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println</a:t>
            </a:r>
            <a:r>
              <a:rPr b="0" i="0" lang="en-US" sz="2200" u="none" cap="none" strike="noStrike">
                <a:solidFill>
                  <a:schemeClr val="dk1"/>
                </a:solidFill>
                <a:latin typeface="Tahoma"/>
                <a:ea typeface="Tahoma"/>
                <a:cs typeface="Tahoma"/>
                <a:sym typeface="Tahoma"/>
              </a:rPr>
              <a:t>) will work on a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Tahoma"/>
                <a:ea typeface="Tahoma"/>
                <a:cs typeface="Tahoma"/>
                <a:sym typeface="Tahoma"/>
              </a:rPr>
              <a:t>.</a:t>
            </a:r>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46062" lvl="1" marL="639762"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3050" lvl="0" marL="273050" marR="0" rtl="0" algn="l">
              <a:lnSpc>
                <a:spcPct val="80000"/>
              </a:lnSpc>
              <a:spcBef>
                <a:spcPts val="44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Syntax:</a:t>
            </a:r>
            <a:endParaRPr/>
          </a:p>
          <a:p>
            <a:pPr indent="-246062" lvl="1" marL="639762"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PrintStream </a:t>
            </a:r>
            <a:r>
              <a:rPr b="1" i="0" lang="en-US" sz="1800" u="none" cap="none" strike="noStrike">
                <a:solidFill>
                  <a:schemeClr val="dk1"/>
                </a:solidFill>
                <a:latin typeface="Tahoma"/>
                <a:ea typeface="Tahoma"/>
                <a:cs typeface="Tahoma"/>
                <a:sym typeface="Tahoma"/>
              </a:rPr>
              <a:t>name</a:t>
            </a:r>
            <a:r>
              <a:rPr b="0" i="0" lang="en-US" sz="1800" u="none" cap="none" strike="noStrike">
                <a:solidFill>
                  <a:schemeClr val="dk1"/>
                </a:solidFill>
                <a:latin typeface="Courier New"/>
                <a:ea typeface="Courier New"/>
                <a:cs typeface="Courier New"/>
                <a:sym typeface="Courier New"/>
              </a:rPr>
              <a:t> = new PrintStream(new File("</a:t>
            </a:r>
            <a:r>
              <a:rPr b="1" i="0" lang="en-US" sz="1800" u="none" cap="none" strike="noStrike">
                <a:solidFill>
                  <a:schemeClr val="dk1"/>
                </a:solidFill>
                <a:latin typeface="Tahoma"/>
                <a:ea typeface="Tahoma"/>
                <a:cs typeface="Tahoma"/>
                <a:sym typeface="Tahoma"/>
              </a:rPr>
              <a:t>file name</a:t>
            </a:r>
            <a:r>
              <a:rPr b="0" i="0" lang="en-US" sz="1800" u="none" cap="none" strike="noStrike">
                <a:solidFill>
                  <a:schemeClr val="dk1"/>
                </a:solidFill>
                <a:latin typeface="Courier New"/>
                <a:ea typeface="Courier New"/>
                <a:cs typeface="Courier New"/>
                <a:sym typeface="Courier New"/>
              </a:rPr>
              <a:t>"));</a:t>
            </a:r>
            <a:endParaRPr b="0" i="0" sz="1600" u="none" cap="none" strike="noStrike">
              <a:solidFill>
                <a:schemeClr val="dk1"/>
              </a:solidFill>
              <a:latin typeface="Courier New"/>
              <a:ea typeface="Courier New"/>
              <a:cs typeface="Courier New"/>
              <a:sym typeface="Courier New"/>
            </a:endParaRPr>
          </a:p>
          <a:p>
            <a:pPr indent="-273050" lvl="0" marL="27305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Courier New"/>
              <a:ea typeface="Courier New"/>
              <a:cs typeface="Courier New"/>
              <a:sym typeface="Courier New"/>
            </a:endParaRPr>
          </a:p>
          <a:p>
            <a:pPr indent="-246062" lvl="1" marL="639762"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Example:</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PrintStream output = new PrintStream(new File("out.txt"));</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output.println("Hello, file!");</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output.println("This is a second line of output.");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Details about </a:t>
            </a:r>
            <a:r>
              <a:rPr b="1" i="0" lang="en-US" sz="4400" u="none">
                <a:solidFill>
                  <a:schemeClr val="lt1"/>
                </a:solidFill>
                <a:latin typeface="Courier New"/>
                <a:ea typeface="Courier New"/>
                <a:cs typeface="Courier New"/>
                <a:sym typeface="Courier New"/>
              </a:rPr>
              <a:t>PrintStream</a:t>
            </a:r>
            <a:endParaRPr/>
          </a:p>
        </p:txBody>
      </p:sp>
      <p:sp>
        <p:nvSpPr>
          <p:cNvPr id="245" name="Google Shape;245;p3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80000"/>
              </a:lnSpc>
              <a:spcBef>
                <a:spcPts val="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PrintStream </a:t>
            </a:r>
            <a:r>
              <a:rPr b="1" i="0" lang="en-US" sz="1800" u="none" cap="none" strike="noStrike">
                <a:solidFill>
                  <a:schemeClr val="dk1"/>
                </a:solidFill>
                <a:latin typeface="Tahoma"/>
                <a:ea typeface="Tahoma"/>
                <a:cs typeface="Tahoma"/>
                <a:sym typeface="Tahoma"/>
              </a:rPr>
              <a:t>name</a:t>
            </a:r>
            <a:r>
              <a:rPr b="0" i="0" lang="en-US" sz="1800" u="none" cap="none" strike="noStrike">
                <a:solidFill>
                  <a:schemeClr val="dk1"/>
                </a:solidFill>
                <a:latin typeface="Courier New"/>
                <a:ea typeface="Courier New"/>
                <a:cs typeface="Courier New"/>
                <a:sym typeface="Courier New"/>
              </a:rPr>
              <a:t> = new PrintStream(new File("</a:t>
            </a:r>
            <a:r>
              <a:rPr b="1" i="0" lang="en-US" sz="1800" u="none" cap="none" strike="noStrike">
                <a:solidFill>
                  <a:schemeClr val="dk1"/>
                </a:solidFill>
                <a:latin typeface="Tahoma"/>
                <a:ea typeface="Tahoma"/>
                <a:cs typeface="Tahoma"/>
                <a:sym typeface="Tahoma"/>
              </a:rPr>
              <a:t>file name</a:t>
            </a:r>
            <a:r>
              <a:rPr b="0" i="0" lang="en-US" sz="1800" u="none" cap="none" strike="noStrike">
                <a:solidFill>
                  <a:schemeClr val="dk1"/>
                </a:solidFill>
                <a:latin typeface="Courier New"/>
                <a:ea typeface="Courier New"/>
                <a:cs typeface="Courier New"/>
                <a:sym typeface="Courier New"/>
              </a:rPr>
              <a:t>"));</a:t>
            </a:r>
            <a:endParaRPr/>
          </a:p>
          <a:p>
            <a:pPr indent="-279400" lvl="1" marL="625475" marR="0" rtl="0" algn="l">
              <a:lnSpc>
                <a:spcPct val="8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If the given file does not exist, it is created.</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If the given file already exists, it is overwritten.</a:t>
            </a:r>
            <a:endParaRPr/>
          </a:p>
          <a:p>
            <a:pPr indent="-279400" lvl="1" marL="625475" marR="0" rtl="0" algn="l">
              <a:lnSpc>
                <a:spcPct val="8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output you print appears in a file, not on the console.</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Tahoma"/>
                <a:ea typeface="Tahoma"/>
                <a:cs typeface="Tahoma"/>
                <a:sym typeface="Tahoma"/>
              </a:rPr>
              <a:t>You will have to open the file with an editor to see it.</a:t>
            </a:r>
            <a:endParaRPr/>
          </a:p>
          <a:p>
            <a:pPr indent="-47625" lvl="2" marL="914400"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Do not open the same file for both reading (</a:t>
            </a:r>
            <a:r>
              <a:rPr b="0" i="0" lang="en-US" sz="2200" u="none" cap="none" strike="noStrike">
                <a:solidFill>
                  <a:schemeClr val="dk1"/>
                </a:solidFill>
                <a:latin typeface="Courier New"/>
                <a:ea typeface="Courier New"/>
                <a:cs typeface="Courier New"/>
                <a:sym typeface="Courier New"/>
              </a:rPr>
              <a:t>Scanner</a:t>
            </a:r>
            <a:r>
              <a:rPr b="0" i="0" lang="en-US" sz="2200" u="none" cap="none" strike="noStrike">
                <a:solidFill>
                  <a:schemeClr val="dk1"/>
                </a:solidFill>
                <a:latin typeface="Tahoma"/>
                <a:ea typeface="Tahoma"/>
                <a:cs typeface="Tahoma"/>
                <a:sym typeface="Tahoma"/>
              </a:rPr>
              <a:t>)</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Tahoma"/>
                <a:ea typeface="Tahoma"/>
                <a:cs typeface="Tahoma"/>
                <a:sym typeface="Tahoma"/>
              </a:rPr>
              <a:t>and writing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Tahoma"/>
                <a:ea typeface="Tahoma"/>
                <a:cs typeface="Tahoma"/>
                <a:sym typeface="Tahoma"/>
              </a:rPr>
              <a:t>) at the same time.</a:t>
            </a:r>
            <a:endParaRPr/>
          </a:p>
          <a:p>
            <a:pPr indent="-174625" lvl="2" marL="9144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You will overwrite your input file with an empty file (0 bytes).</a:t>
            </a:r>
            <a:endParaRPr/>
          </a:p>
          <a:p>
            <a:pPr indent="-104775" lvl="0" marL="231775"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9"/>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000"/>
              <a:buFont typeface="Courier New"/>
              <a:buNone/>
            </a:pPr>
            <a:r>
              <a:rPr b="1" i="0" lang="en-US" sz="4000" u="none" cap="none" strike="noStrike">
                <a:solidFill>
                  <a:schemeClr val="lt1"/>
                </a:solidFill>
                <a:latin typeface="Courier New"/>
                <a:ea typeface="Courier New"/>
                <a:cs typeface="Courier New"/>
                <a:sym typeface="Courier New"/>
              </a:rPr>
              <a:t>System.out</a:t>
            </a:r>
            <a:r>
              <a:rPr b="1" i="0" lang="en-US" sz="4000" u="none" cap="none" strike="noStrike">
                <a:solidFill>
                  <a:schemeClr val="lt1"/>
                </a:solidFill>
                <a:latin typeface="Tahoma"/>
                <a:ea typeface="Tahoma"/>
                <a:cs typeface="Tahoma"/>
                <a:sym typeface="Tahoma"/>
              </a:rPr>
              <a:t> and </a:t>
            </a:r>
            <a:r>
              <a:rPr b="1" i="0" lang="en-US" sz="4000" u="none" cap="none" strike="noStrike">
                <a:solidFill>
                  <a:schemeClr val="lt1"/>
                </a:solidFill>
                <a:latin typeface="Courier New"/>
                <a:ea typeface="Courier New"/>
                <a:cs typeface="Courier New"/>
                <a:sym typeface="Courier New"/>
              </a:rPr>
              <a:t>PrintStream</a:t>
            </a:r>
            <a:endParaRPr/>
          </a:p>
        </p:txBody>
      </p:sp>
      <p:sp>
        <p:nvSpPr>
          <p:cNvPr id="251" name="Google Shape;251;p39"/>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console output object, </a:t>
            </a:r>
            <a:r>
              <a:rPr b="0" i="0" lang="en-US" sz="2400" u="none">
                <a:solidFill>
                  <a:schemeClr val="dk1"/>
                </a:solidFill>
                <a:latin typeface="Courier New"/>
                <a:ea typeface="Courier New"/>
                <a:cs typeface="Courier New"/>
                <a:sym typeface="Courier New"/>
              </a:rPr>
              <a:t>System.out</a:t>
            </a:r>
            <a:r>
              <a:rPr b="0" i="0" lang="en-US" sz="2400" u="none">
                <a:solidFill>
                  <a:schemeClr val="dk1"/>
                </a:solidFill>
                <a:latin typeface="Tahoma"/>
                <a:ea typeface="Tahoma"/>
                <a:cs typeface="Tahoma"/>
                <a:sym typeface="Tahoma"/>
              </a:rPr>
              <a:t>, is a </a:t>
            </a:r>
            <a:r>
              <a:rPr b="0" i="0" lang="en-US" sz="2400" u="none">
                <a:solidFill>
                  <a:schemeClr val="dk1"/>
                </a:solidFill>
                <a:latin typeface="Courier New"/>
                <a:ea typeface="Courier New"/>
                <a:cs typeface="Courier New"/>
                <a:sym typeface="Courier New"/>
              </a:rPr>
              <a:t>PrintStream</a:t>
            </a:r>
            <a:r>
              <a:rPr b="0" i="0" lang="en-US" sz="2400" u="none">
                <a:solidFill>
                  <a:schemeClr val="dk1"/>
                </a:solidFill>
                <a:latin typeface="Tahoma"/>
                <a:ea typeface="Tahoma"/>
                <a:cs typeface="Tahoma"/>
                <a:sym typeface="Tahoma"/>
              </a:rPr>
              <a:t>.</a:t>
            </a:r>
            <a:endParaRPr/>
          </a:p>
          <a:p>
            <a:pPr indent="-246062" lvl="1" marL="639762" marR="0" rtl="0" algn="l">
              <a:lnSpc>
                <a:spcPct val="80000"/>
              </a:lnSpc>
              <a:spcBef>
                <a:spcPts val="400"/>
              </a:spcBef>
              <a:spcAft>
                <a:spcPts val="0"/>
              </a:spcAft>
              <a:buClr>
                <a:schemeClr val="dk1"/>
              </a:buClr>
              <a:buSzPts val="2000"/>
              <a:buFont typeface="Tahoma"/>
              <a:buNone/>
            </a:pPr>
            <a:r>
              <a:t/>
            </a:r>
            <a:endParaRPr b="1" i="0" sz="2000" u="none" cap="none" strike="noStrike">
              <a:solidFill>
                <a:schemeClr val="dk1"/>
              </a:solidFill>
              <a:latin typeface="Tahoma"/>
              <a:ea typeface="Tahoma"/>
              <a:cs typeface="Tahoma"/>
              <a:sym typeface="Tahoma"/>
            </a:endParaRPr>
          </a:p>
          <a:p>
            <a:pPr indent="-246062" lvl="1" marL="639762" marR="0" rtl="0" algn="l">
              <a:lnSpc>
                <a:spcPct val="80000"/>
              </a:lnSpc>
              <a:spcBef>
                <a:spcPts val="36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PrintStream out1 = System.out;</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PrintStream out2 = new PrintStream(new File("data.txt"));</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out1.println("Hello, console!");   </a:t>
            </a:r>
            <a:r>
              <a:rPr b="1" i="0" lang="en-US" sz="1800" u="none" cap="none" strike="noStrike">
                <a:solidFill>
                  <a:srgbClr val="008080"/>
                </a:solidFill>
                <a:latin typeface="Courier New"/>
                <a:ea typeface="Courier New"/>
                <a:cs typeface="Courier New"/>
                <a:sym typeface="Courier New"/>
              </a:rPr>
              <a:t>// goes to console</a:t>
            </a:r>
            <a:endParaRPr/>
          </a:p>
          <a:p>
            <a:pPr indent="-246062" lvl="1" marL="639762"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out2.println("Hello, file!");   </a:t>
            </a:r>
            <a:r>
              <a:rPr b="1" i="0" lang="en-US" sz="1800" u="none" cap="none" strike="noStrike">
                <a:solidFill>
                  <a:srgbClr val="008080"/>
                </a:solidFill>
                <a:latin typeface="Courier New"/>
                <a:ea typeface="Courier New"/>
                <a:cs typeface="Courier New"/>
                <a:sym typeface="Courier New"/>
              </a:rPr>
              <a:t>   // goes to file</a:t>
            </a:r>
            <a:endParaRPr b="0" i="0" sz="1800" u="none" cap="none" strike="noStrike">
              <a:solidFill>
                <a:schemeClr val="dk1"/>
              </a:solidFill>
              <a:latin typeface="Tahoma"/>
              <a:ea typeface="Tahoma"/>
              <a:cs typeface="Tahoma"/>
              <a:sym typeface="Tahoma"/>
            </a:endParaRPr>
          </a:p>
          <a:p>
            <a:pPr indent="-246062" lvl="1" marL="639762" marR="0" rtl="0" algn="l">
              <a:lnSpc>
                <a:spcPct val="8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a:p>
            <a:pPr indent="-246062" lvl="1" marL="639762" marR="0" rtl="0" algn="l">
              <a:lnSpc>
                <a:spcPct val="8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reference to it can be stored in a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Tahoma"/>
                <a:ea typeface="Tahoma"/>
                <a:cs typeface="Tahoma"/>
                <a:sym typeface="Tahoma"/>
              </a:rPr>
              <a:t> variable.</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Printing to that variable causes console output to appear.</a:t>
            </a:r>
            <a:endParaRPr/>
          </a:p>
          <a:p>
            <a:pPr indent="-101600" lvl="2" marL="1143000" marR="0" rtl="0" algn="l">
              <a:lnSpc>
                <a:spcPct val="11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46062" lvl="1" marL="639762"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You can pass </a:t>
            </a:r>
            <a:r>
              <a:rPr b="0" i="0" lang="en-US" sz="2200" u="none" cap="none" strike="noStrike">
                <a:solidFill>
                  <a:schemeClr val="dk1"/>
                </a:solidFill>
                <a:latin typeface="Courier New"/>
                <a:ea typeface="Courier New"/>
                <a:cs typeface="Courier New"/>
                <a:sym typeface="Courier New"/>
              </a:rPr>
              <a:t>System.out</a:t>
            </a:r>
            <a:r>
              <a:rPr b="0" i="0" lang="en-US" sz="2200" u="none" cap="none" strike="noStrike">
                <a:solidFill>
                  <a:schemeClr val="dk1"/>
                </a:solidFill>
                <a:latin typeface="Tahoma"/>
                <a:ea typeface="Tahoma"/>
                <a:cs typeface="Tahoma"/>
                <a:sym typeface="Tahoma"/>
              </a:rPr>
              <a:t> to a method as a </a:t>
            </a:r>
            <a:r>
              <a:rPr b="0" i="0" lang="en-US" sz="2200" u="none" cap="none" strike="noStrike">
                <a:solidFill>
                  <a:schemeClr val="dk1"/>
                </a:solidFill>
                <a:latin typeface="Courier New"/>
                <a:ea typeface="Courier New"/>
                <a:cs typeface="Courier New"/>
                <a:sym typeface="Courier New"/>
              </a:rPr>
              <a:t>PrintStream</a:t>
            </a:r>
            <a:r>
              <a:rPr b="0" i="0" lang="en-US" sz="2200" u="none" cap="none" strike="noStrike">
                <a:solidFill>
                  <a:schemeClr val="dk1"/>
                </a:solidFill>
                <a:latin typeface="Tahoma"/>
                <a:ea typeface="Tahoma"/>
                <a:cs typeface="Tahoma"/>
                <a:sym typeface="Tahoma"/>
              </a:rPr>
              <a:t>.</a:t>
            </a:r>
            <a:endParaRPr/>
          </a:p>
          <a:p>
            <a:pPr indent="-228600" lvl="2" marL="11430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Allows a method to send output to the console or a file.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ourier New"/>
              <a:buNone/>
            </a:pPr>
            <a:r>
              <a:rPr b="1" i="0" lang="en-US" sz="4400" u="none">
                <a:solidFill>
                  <a:schemeClr val="lt1"/>
                </a:solidFill>
                <a:latin typeface="Courier New"/>
                <a:ea typeface="Courier New"/>
                <a:cs typeface="Courier New"/>
                <a:sym typeface="Courier New"/>
              </a:rPr>
              <a:t>PrintStream</a:t>
            </a:r>
            <a:r>
              <a:rPr b="1" i="0" lang="en-US" sz="4400" u="none">
                <a:solidFill>
                  <a:schemeClr val="lt1"/>
                </a:solidFill>
                <a:latin typeface="Tahoma"/>
                <a:ea typeface="Tahoma"/>
                <a:cs typeface="Tahoma"/>
                <a:sym typeface="Tahoma"/>
              </a:rPr>
              <a:t> question</a:t>
            </a:r>
            <a:endParaRPr/>
          </a:p>
        </p:txBody>
      </p:sp>
      <p:sp>
        <p:nvSpPr>
          <p:cNvPr id="257" name="Google Shape;257;p4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Modify our previous Hours program to use a </a:t>
            </a:r>
            <a:r>
              <a:rPr b="0" i="0" lang="en-US" sz="2400" u="none">
                <a:solidFill>
                  <a:schemeClr val="dk1"/>
                </a:solidFill>
                <a:latin typeface="Courier New"/>
                <a:ea typeface="Courier New"/>
                <a:cs typeface="Courier New"/>
                <a:sym typeface="Courier New"/>
              </a:rPr>
              <a:t>PrintStream</a:t>
            </a:r>
            <a:r>
              <a:rPr b="0" i="0" lang="en-US" sz="2400" u="none">
                <a:solidFill>
                  <a:schemeClr val="dk1"/>
                </a:solidFill>
                <a:latin typeface="Tahoma"/>
                <a:ea typeface="Tahoma"/>
                <a:cs typeface="Tahoma"/>
                <a:sym typeface="Tahoma"/>
              </a:rPr>
              <a:t> to send its output to the file </a:t>
            </a:r>
            <a:r>
              <a:rPr b="0" i="0" lang="en-US" sz="2400" u="none">
                <a:solidFill>
                  <a:schemeClr val="dk1"/>
                </a:solidFill>
                <a:latin typeface="Courier New"/>
                <a:ea typeface="Courier New"/>
                <a:cs typeface="Courier New"/>
                <a:sym typeface="Courier New"/>
              </a:rPr>
              <a:t>hours_out.txt</a:t>
            </a:r>
            <a:r>
              <a:rPr b="0" i="0" lang="en-US" sz="2400" u="none">
                <a:solidFill>
                  <a:schemeClr val="dk1"/>
                </a:solidFill>
                <a:latin typeface="Tahoma"/>
                <a:ea typeface="Tahoma"/>
                <a:cs typeface="Tahoma"/>
                <a:sym typeface="Tahoma"/>
              </a:rPr>
              <a:t>.</a:t>
            </a:r>
            <a:endParaRPr/>
          </a:p>
          <a:p>
            <a:pPr indent="-222250" lvl="1" marL="625475"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program will produce no console output.</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 the file </a:t>
            </a:r>
            <a:r>
              <a:rPr b="0" i="0" lang="en-US" sz="2200" u="none" cap="none" strike="noStrike">
                <a:solidFill>
                  <a:schemeClr val="dk1"/>
                </a:solidFill>
                <a:latin typeface="Courier New"/>
                <a:ea typeface="Courier New"/>
                <a:cs typeface="Courier New"/>
                <a:sym typeface="Courier New"/>
              </a:rPr>
              <a:t>hours_out.txt</a:t>
            </a:r>
            <a:r>
              <a:rPr b="0" i="0" lang="en-US" sz="2200" u="none" cap="none" strike="noStrike">
                <a:solidFill>
                  <a:schemeClr val="dk1"/>
                </a:solidFill>
                <a:latin typeface="Tahoma"/>
                <a:ea typeface="Tahoma"/>
                <a:cs typeface="Tahoma"/>
                <a:sym typeface="Tahoma"/>
              </a:rPr>
              <a:t> will be created with the text:</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Kim (ID#123) worked 31.4 hours (7.85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Eric (ID#456) worked 36.8 hours (7.36 hours/day)</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Stef (ID#789) worked 39.5 hours (7.9 hours/day)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4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ourier New"/>
              <a:buNone/>
            </a:pPr>
            <a:r>
              <a:rPr b="1" i="0" lang="en-US" sz="4400" u="none">
                <a:solidFill>
                  <a:schemeClr val="lt1"/>
                </a:solidFill>
                <a:latin typeface="Courier New"/>
                <a:ea typeface="Courier New"/>
                <a:cs typeface="Courier New"/>
                <a:sym typeface="Courier New"/>
              </a:rPr>
              <a:t>PrintStream</a:t>
            </a:r>
            <a:r>
              <a:rPr b="1" i="0" lang="en-US" sz="4400" u="none">
                <a:solidFill>
                  <a:schemeClr val="lt1"/>
                </a:solidFill>
                <a:latin typeface="Tahoma"/>
                <a:ea typeface="Tahoma"/>
                <a:cs typeface="Tahoma"/>
                <a:sym typeface="Tahoma"/>
              </a:rPr>
              <a:t> answer</a:t>
            </a:r>
            <a:endParaRPr/>
          </a:p>
        </p:txBody>
      </p:sp>
      <p:sp>
        <p:nvSpPr>
          <p:cNvPr id="263" name="Google Shape;263;p4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68000"/>
              </a:lnSpc>
              <a:spcBef>
                <a:spcPts val="0"/>
              </a:spcBef>
              <a:spcAft>
                <a:spcPts val="0"/>
              </a:spcAft>
              <a:buClr>
                <a:srgbClr val="008080"/>
              </a:buClr>
              <a:buSzPts val="1400"/>
              <a:buFont typeface="Courier New"/>
              <a:buNone/>
            </a:pPr>
            <a:r>
              <a:rPr b="1" i="0" lang="en-US" sz="1400" u="none">
                <a:solidFill>
                  <a:srgbClr val="008080"/>
                </a:solidFill>
                <a:latin typeface="Courier New"/>
                <a:ea typeface="Courier New"/>
                <a:cs typeface="Courier New"/>
                <a:sym typeface="Courier New"/>
              </a:rPr>
              <a:t>// Processes an employee input file and outputs each employee's hours.</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java.io.*;    </a:t>
            </a:r>
            <a:r>
              <a:rPr b="1" i="0" lang="en-US" sz="1400" u="none">
                <a:solidFill>
                  <a:srgbClr val="008080"/>
                </a:solidFill>
                <a:latin typeface="Courier New"/>
                <a:ea typeface="Courier New"/>
                <a:cs typeface="Courier New"/>
                <a:sym typeface="Courier New"/>
              </a:rPr>
              <a:t>// for File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java.util.*;  </a:t>
            </a:r>
            <a:r>
              <a:rPr b="1" i="0" lang="en-US" sz="1400" u="none">
                <a:solidFill>
                  <a:srgbClr val="008080"/>
                </a:solidFill>
                <a:latin typeface="Courier New"/>
                <a:ea typeface="Courier New"/>
                <a:cs typeface="Courier New"/>
                <a:sym typeface="Courier New"/>
              </a:rPr>
              <a:t>// for Scanner</a:t>
            </a:r>
            <a:endParaRPr/>
          </a:p>
          <a:p>
            <a:pPr indent="-231775" lvl="0" marL="231775" marR="0" rtl="0" algn="l">
              <a:lnSpc>
                <a:spcPct val="68000"/>
              </a:lnSpc>
              <a:spcBef>
                <a:spcPts val="140"/>
              </a:spcBef>
              <a:spcAft>
                <a:spcPts val="0"/>
              </a:spcAft>
              <a:buClr>
                <a:schemeClr val="dk1"/>
              </a:buClr>
              <a:buSzPts val="700"/>
              <a:buFont typeface="Tahoma"/>
              <a:buNone/>
            </a:pPr>
            <a:r>
              <a:t/>
            </a:r>
            <a:endParaRPr b="1" i="0" sz="700" u="none">
              <a:solidFill>
                <a:srgbClr val="008080"/>
              </a:solidFill>
              <a:latin typeface="Courier New"/>
              <a:ea typeface="Courier New"/>
              <a:cs typeface="Courier New"/>
              <a:sym typeface="Courier New"/>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Hours2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throws FileNotFoundException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Scanner input = new Scanner(new File("hours.txt"));</a:t>
            </a:r>
            <a:endParaRPr/>
          </a:p>
          <a:p>
            <a:pPr indent="-231775" lvl="0" marL="231775" marR="0" rtl="0" algn="l">
              <a:lnSpc>
                <a:spcPct val="68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PrintStream out = new PrintStream(new File("hours_out.txt"));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(input.hasNextLine())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line = input.nextLine();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Scanner lineScan = new Scanner(line);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id = lineScan.nextInt();          </a:t>
            </a:r>
            <a:r>
              <a:rPr b="1" i="0" lang="en-US" sz="1400" u="none">
                <a:solidFill>
                  <a:srgbClr val="008080"/>
                </a:solidFill>
                <a:latin typeface="Courier New"/>
                <a:ea typeface="Courier New"/>
                <a:cs typeface="Courier New"/>
                <a:sym typeface="Courier New"/>
              </a:rPr>
              <a:t>// e.g. 456</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name = lineScan.next();        </a:t>
            </a:r>
            <a:r>
              <a:rPr b="1" i="0" lang="en-US" sz="1400" u="none">
                <a:solidFill>
                  <a:srgbClr val="008080"/>
                </a:solidFill>
                <a:latin typeface="Courier New"/>
                <a:ea typeface="Courier New"/>
                <a:cs typeface="Courier New"/>
                <a:sym typeface="Courier New"/>
              </a:rPr>
              <a:t>// e.g. "Eric"</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sum = 0.0;</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count = 0;</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while (lineScan.hasNextDouble())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sum = sum + lineScan.nextDouble();</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count++;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140"/>
              </a:spcBef>
              <a:spcAft>
                <a:spcPts val="0"/>
              </a:spcAft>
              <a:buClr>
                <a:schemeClr val="dk1"/>
              </a:buClr>
              <a:buSzPts val="700"/>
              <a:buFont typeface="Tahoma"/>
              <a:buNone/>
            </a:pPr>
            <a:r>
              <a:t/>
            </a:r>
            <a:endParaRPr b="0" i="0" sz="700" u="none">
              <a:solidFill>
                <a:schemeClr val="dk1"/>
              </a:solidFill>
              <a:latin typeface="Courier New"/>
              <a:ea typeface="Courier New"/>
              <a:cs typeface="Courier New"/>
              <a:sym typeface="Courier New"/>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average = sum / count;</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out.println</a:t>
            </a:r>
            <a:r>
              <a:rPr b="0" i="0" lang="en-US" sz="1400" u="none">
                <a:solidFill>
                  <a:schemeClr val="dk1"/>
                </a:solidFill>
                <a:latin typeface="Courier New"/>
                <a:ea typeface="Courier New"/>
                <a:cs typeface="Courier New"/>
                <a:sym typeface="Courier New"/>
              </a:rPr>
              <a:t>(name + " (ID#" + id + ") worked "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sum + " hours (" + average + " hours/day)");</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231775" lvl="0" marL="231775" marR="0" rtl="0" algn="l">
              <a:lnSpc>
                <a:spcPct val="68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42"/>
          <p:cNvSpPr txBox="1"/>
          <p:nvPr>
            <p:ph idx="4294967295" type="title"/>
          </p:nvPr>
        </p:nvSpPr>
        <p:spPr>
          <a:xfrm>
            <a:off x="457200" y="0"/>
            <a:ext cx="8229600" cy="1143000"/>
          </a:xfrm>
          <a:prstGeom prst="rect">
            <a:avLst/>
          </a:prstGeom>
          <a:noFill/>
          <a:ln>
            <a:noFill/>
          </a:ln>
        </p:spPr>
        <p:txBody>
          <a:bodyPr anchorCtr="0" anchor="b" bIns="0" lIns="0" spcFirstLastPara="1" rIns="0" wrap="square" tIns="45700">
            <a:noAutofit/>
          </a:bodyPr>
          <a:lstStyle/>
          <a:p>
            <a:pPr indent="0" lvl="0" marL="0" marR="0" rtl="0" algn="ctr">
              <a:lnSpc>
                <a:spcPct val="100000"/>
              </a:lnSpc>
              <a:spcBef>
                <a:spcPts val="0"/>
              </a:spcBef>
              <a:spcAft>
                <a:spcPts val="0"/>
              </a:spcAft>
              <a:buClr>
                <a:schemeClr val="lt1"/>
              </a:buClr>
              <a:buSzPts val="4400"/>
              <a:buFont typeface="Tahoma"/>
              <a:buNone/>
            </a:pPr>
            <a:r>
              <a:rPr b="1" i="0" lang="en-US" sz="4400" u="none" cap="none" strike="noStrike">
                <a:solidFill>
                  <a:schemeClr val="lt1"/>
                </a:solidFill>
                <a:latin typeface="Tahoma"/>
                <a:ea typeface="Tahoma"/>
                <a:cs typeface="Tahoma"/>
                <a:sym typeface="Tahoma"/>
              </a:rPr>
              <a:t>Prompting for a file name</a:t>
            </a:r>
            <a:endParaRPr/>
          </a:p>
        </p:txBody>
      </p:sp>
      <p:sp>
        <p:nvSpPr>
          <p:cNvPr id="269" name="Google Shape;269;p42"/>
          <p:cNvSpPr txBox="1"/>
          <p:nvPr>
            <p:ph idx="4294967295"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We can ask the user to tell us the file to read.</a:t>
            </a:r>
            <a:endParaRPr/>
          </a:p>
          <a:p>
            <a:pPr indent="-246062" lvl="1" marL="639762"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filename might have spaces; use </a:t>
            </a:r>
            <a:r>
              <a:rPr b="0" i="0" lang="en-US" sz="2200" u="none" cap="none" strike="noStrike">
                <a:solidFill>
                  <a:schemeClr val="dk1"/>
                </a:solidFill>
                <a:latin typeface="Courier New"/>
                <a:ea typeface="Courier New"/>
                <a:cs typeface="Courier New"/>
                <a:sym typeface="Courier New"/>
              </a:rPr>
              <a:t>nextLine()</a:t>
            </a:r>
            <a:r>
              <a:rPr b="0" i="0" lang="en-US" sz="2200" u="none" cap="none" strike="noStrike">
                <a:solidFill>
                  <a:schemeClr val="dk1"/>
                </a:solidFill>
                <a:latin typeface="Tahoma"/>
                <a:ea typeface="Tahoma"/>
                <a:cs typeface="Tahoma"/>
                <a:sym typeface="Tahoma"/>
              </a:rPr>
              <a:t>, not </a:t>
            </a:r>
            <a:r>
              <a:rPr b="0" i="0" lang="en-US" sz="2200" u="none" cap="none" strike="noStrike">
                <a:solidFill>
                  <a:schemeClr val="dk1"/>
                </a:solidFill>
                <a:latin typeface="Courier New"/>
                <a:ea typeface="Courier New"/>
                <a:cs typeface="Courier New"/>
                <a:sym typeface="Courier New"/>
              </a:rPr>
              <a:t>next()</a:t>
            </a:r>
            <a:endParaRPr b="0" i="0" sz="2200" u="none" cap="none" strike="noStrike">
              <a:solidFill>
                <a:schemeClr val="dk1"/>
              </a:solidFill>
              <a:latin typeface="Tahoma"/>
              <a:ea typeface="Tahoma"/>
              <a:cs typeface="Tahoma"/>
              <a:sym typeface="Tahoma"/>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endParaRPr/>
          </a:p>
          <a:p>
            <a:pPr indent="-246062" lvl="1" marL="639762" marR="0" rtl="0" algn="l">
              <a:lnSpc>
                <a:spcPct val="70000"/>
              </a:lnSpc>
              <a:spcBef>
                <a:spcPts val="440"/>
              </a:spcBef>
              <a:spcAft>
                <a:spcPts val="0"/>
              </a:spcAft>
              <a:buClr>
                <a:srgbClr val="008080"/>
              </a:buClr>
              <a:buSzPts val="2200"/>
              <a:buFont typeface="Courier New"/>
              <a:buNone/>
            </a:pPr>
            <a:r>
              <a:rPr b="1" i="0" lang="en-US" sz="2200" u="none" cap="none" strike="noStrike">
                <a:solidFill>
                  <a:srgbClr val="008080"/>
                </a:solidFill>
                <a:latin typeface="Courier New"/>
                <a:ea typeface="Courier New"/>
                <a:cs typeface="Courier New"/>
                <a:sym typeface="Courier New"/>
              </a:rPr>
              <a:t>	// prompt for input file name</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Scanner console = new Scanner(System.in); </a:t>
            </a:r>
            <a:endParaRPr/>
          </a:p>
          <a:p>
            <a:pPr indent="-246062" lvl="1" marL="639762" marR="0" rtl="0" algn="l">
              <a:lnSpc>
                <a:spcPct val="7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System.out.print("Type a file name to use: ");</a:t>
            </a:r>
            <a:endParaRPr/>
          </a:p>
          <a:p>
            <a:pPr indent="-246062" lvl="1" marL="639762" marR="0" rtl="0" algn="l">
              <a:lnSpc>
                <a:spcPct val="7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String filename = console.nextLine();</a:t>
            </a:r>
            <a:endParaRPr/>
          </a:p>
          <a:p>
            <a:pPr indent="-246062" lvl="1" marL="639762" marR="0" rtl="0" algn="l">
              <a:lnSpc>
                <a:spcPct val="7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Scanner input = new Scanner(new File(</a:t>
            </a:r>
            <a:r>
              <a:rPr b="1" i="0" lang="en-US" sz="2200" u="none" cap="none" strike="noStrike">
                <a:solidFill>
                  <a:schemeClr val="dk1"/>
                </a:solidFill>
                <a:latin typeface="Courier New"/>
                <a:ea typeface="Courier New"/>
                <a:cs typeface="Courier New"/>
                <a:sym typeface="Courier New"/>
              </a:rPr>
              <a:t>filename</a:t>
            </a:r>
            <a:r>
              <a:rPr b="0" i="0" lang="en-US" sz="2200" u="none" cap="none" strike="noStrike">
                <a:solidFill>
                  <a:schemeClr val="dk1"/>
                </a:solidFill>
                <a:latin typeface="Courier New"/>
                <a:ea typeface="Courier New"/>
                <a:cs typeface="Courier New"/>
                <a:sym typeface="Courier New"/>
              </a:rPr>
              <a:t>));</a:t>
            </a:r>
            <a:endParaRPr/>
          </a:p>
          <a:p>
            <a:pPr indent="-246062" lvl="1" marL="639762" marR="0" rtl="0" algn="l">
              <a:lnSpc>
                <a:spcPct val="7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3050" lvl="0" marL="273050" marR="0" rtl="0" algn="l">
              <a:lnSpc>
                <a:spcPct val="90000"/>
              </a:lnSpc>
              <a:spcBef>
                <a:spcPts val="480"/>
              </a:spcBef>
              <a:spcAft>
                <a:spcPts val="0"/>
              </a:spcAft>
              <a:buClr>
                <a:schemeClr val="dk1"/>
              </a:buClr>
              <a:buSzPts val="2400"/>
              <a:buFont typeface="Courier New"/>
              <a:buChar char="•"/>
            </a:pPr>
            <a:r>
              <a:rPr b="0" i="0" lang="en-US" sz="2400" u="none">
                <a:solidFill>
                  <a:schemeClr val="dk1"/>
                </a:solidFill>
                <a:latin typeface="Courier New"/>
                <a:ea typeface="Courier New"/>
                <a:cs typeface="Courier New"/>
                <a:sym typeface="Courier New"/>
              </a:rPr>
              <a:t>File</a:t>
            </a:r>
            <a:r>
              <a:rPr b="0" i="0" lang="en-US" sz="2400" u="none">
                <a:solidFill>
                  <a:schemeClr val="dk1"/>
                </a:solidFill>
                <a:latin typeface="Tahoma"/>
                <a:ea typeface="Tahoma"/>
                <a:cs typeface="Tahoma"/>
                <a:sym typeface="Tahoma"/>
              </a:rPr>
              <a:t>s have an </a:t>
            </a:r>
            <a:r>
              <a:rPr b="0" i="0" lang="en-US" sz="2400" u="none">
                <a:solidFill>
                  <a:schemeClr val="dk1"/>
                </a:solidFill>
                <a:latin typeface="Courier New"/>
                <a:ea typeface="Courier New"/>
                <a:cs typeface="Courier New"/>
                <a:sym typeface="Courier New"/>
              </a:rPr>
              <a:t>exists</a:t>
            </a:r>
            <a:r>
              <a:rPr b="0" i="0" lang="en-US" sz="2400" u="none">
                <a:solidFill>
                  <a:schemeClr val="dk1"/>
                </a:solidFill>
                <a:latin typeface="Tahoma"/>
                <a:ea typeface="Tahoma"/>
                <a:cs typeface="Tahoma"/>
                <a:sym typeface="Tahoma"/>
              </a:rPr>
              <a:t> method to test for file-not-found:</a:t>
            </a:r>
            <a:endParaRPr b="0" i="0" sz="2400" u="none">
              <a:solidFill>
                <a:schemeClr val="dk1"/>
              </a:solidFill>
              <a:latin typeface="Courier New"/>
              <a:ea typeface="Courier New"/>
              <a:cs typeface="Courier New"/>
              <a:sym typeface="Courier New"/>
            </a:endParaRPr>
          </a:p>
          <a:p>
            <a:pPr indent="-246062" lvl="1" marL="639762" marR="0" rtl="0" algn="l">
              <a:lnSpc>
                <a:spcPct val="70000"/>
              </a:lnSpc>
              <a:spcBef>
                <a:spcPts val="200"/>
              </a:spcBef>
              <a:spcAft>
                <a:spcPts val="0"/>
              </a:spcAft>
              <a:buClr>
                <a:schemeClr val="dk1"/>
              </a:buClr>
              <a:buSzPts val="1000"/>
              <a:buFont typeface="Tahoma"/>
              <a:buNone/>
            </a:pPr>
            <a:r>
              <a:t/>
            </a:r>
            <a:endParaRPr b="0" i="0" sz="1000" u="none" cap="none" strike="noStrike">
              <a:solidFill>
                <a:schemeClr val="dk1"/>
              </a:solidFill>
              <a:latin typeface="Courier New"/>
              <a:ea typeface="Courier New"/>
              <a:cs typeface="Courier New"/>
              <a:sym typeface="Courier New"/>
            </a:endParaRPr>
          </a:p>
          <a:p>
            <a:pPr indent="-246062" lvl="1" marL="639762" marR="0" rtl="0" algn="l">
              <a:lnSpc>
                <a:spcPct val="7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File file = new File("hours.txt");</a:t>
            </a:r>
            <a:endParaRPr/>
          </a:p>
          <a:p>
            <a:pPr indent="-246062" lvl="1" marL="639762" marR="0" rtl="0" algn="l">
              <a:lnSpc>
                <a:spcPct val="70000"/>
              </a:lnSpc>
              <a:spcBef>
                <a:spcPts val="200"/>
              </a:spcBef>
              <a:spcAft>
                <a:spcPts val="0"/>
              </a:spcAft>
              <a:buClr>
                <a:schemeClr val="dk1"/>
              </a:buClr>
              <a:buSzPts val="1000"/>
              <a:buFont typeface="Tahoma"/>
              <a:buNone/>
            </a:pPr>
            <a:r>
              <a:t/>
            </a:r>
            <a:endParaRPr b="0" i="0" sz="1000" u="none" cap="none" strike="noStrike">
              <a:solidFill>
                <a:schemeClr val="dk1"/>
              </a:solidFill>
              <a:latin typeface="Courier New"/>
              <a:ea typeface="Courier New"/>
              <a:cs typeface="Courier New"/>
              <a:sym typeface="Courier New"/>
            </a:endParaRPr>
          </a:p>
          <a:p>
            <a:pPr indent="-246062" lvl="1" marL="639762" marR="0" rtl="0" algn="l">
              <a:lnSpc>
                <a:spcPct val="70000"/>
              </a:lnSpc>
              <a:spcBef>
                <a:spcPts val="20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if (!file.exists()) {</a:t>
            </a:r>
            <a:endParaRPr/>
          </a:p>
          <a:p>
            <a:pPr indent="-246062" lvl="1" marL="639762" marR="0" rtl="0" algn="l">
              <a:lnSpc>
                <a:spcPct val="7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8080"/>
                </a:solidFill>
                <a:latin typeface="Courier New"/>
                <a:ea typeface="Courier New"/>
                <a:cs typeface="Courier New"/>
                <a:sym typeface="Courier New"/>
              </a:rPr>
              <a:t>// try a second input file as a backup</a:t>
            </a:r>
            <a:endParaRPr/>
          </a:p>
          <a:p>
            <a:pPr indent="-246062" lvl="1" marL="639762" marR="0" rtl="0" algn="l">
              <a:lnSpc>
                <a:spcPct val="7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System.out.print("hours file not found!");</a:t>
            </a:r>
            <a:endParaRPr/>
          </a:p>
          <a:p>
            <a:pPr indent="-246062" lvl="1" marL="639762" marR="0" rtl="0" algn="l">
              <a:lnSpc>
                <a:spcPct val="70000"/>
              </a:lnSpc>
              <a:spcBef>
                <a:spcPts val="20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file = new File("hours2.txt");</a:t>
            </a:r>
            <a:endParaRPr/>
          </a:p>
          <a:p>
            <a:pPr indent="-246062" lvl="1" marL="639762" marR="0" rtl="0" algn="l">
              <a:lnSpc>
                <a:spcPct val="70000"/>
              </a:lnSpc>
              <a:spcBef>
                <a:spcPts val="20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4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Mixing tokens and lines</a:t>
            </a:r>
            <a:endParaRPr/>
          </a:p>
        </p:txBody>
      </p:sp>
      <p:sp>
        <p:nvSpPr>
          <p:cNvPr id="275" name="Google Shape;275;p4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1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Using </a:t>
            </a:r>
            <a:r>
              <a:rPr b="0" i="0" lang="en-US" sz="2400" u="none">
                <a:solidFill>
                  <a:schemeClr val="dk1"/>
                </a:solidFill>
                <a:latin typeface="Courier New"/>
                <a:ea typeface="Courier New"/>
                <a:cs typeface="Courier New"/>
                <a:sym typeface="Courier New"/>
              </a:rPr>
              <a:t>nextLine</a:t>
            </a:r>
            <a:r>
              <a:rPr b="0" i="0" lang="en-US" sz="2400" u="none">
                <a:solidFill>
                  <a:schemeClr val="dk1"/>
                </a:solidFill>
                <a:latin typeface="Tahoma"/>
                <a:ea typeface="Tahoma"/>
                <a:cs typeface="Tahoma"/>
                <a:sym typeface="Tahoma"/>
              </a:rPr>
              <a:t> in conjunction with the token-based methods on the same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can cause bad results.</a:t>
            </a:r>
            <a:endParaRPr/>
          </a:p>
          <a:p>
            <a:pPr indent="-231775" lvl="0" marL="231775" marR="0" rtl="0" algn="l">
              <a:lnSpc>
                <a:spcPct val="110000"/>
              </a:lnSpc>
              <a:spcBef>
                <a:spcPts val="16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79400" lvl="1" marL="625475" marR="0" rtl="0" algn="l">
              <a:lnSpc>
                <a:spcPct val="11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23   3.14</a:t>
            </a:r>
            <a:br>
              <a:rPr b="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Joe   "Hello" world</a:t>
            </a:r>
            <a:br>
              <a:rPr b="0" i="0" lang="en-US" sz="1800" u="none" cap="none" strike="noStrike">
                <a:solidFill>
                  <a:schemeClr val="dk1"/>
                </a:solidFill>
                <a:latin typeface="Courier New"/>
                <a:ea typeface="Courier New"/>
                <a:cs typeface="Courier New"/>
                <a:sym typeface="Courier New"/>
              </a:rPr>
            </a:br>
            <a:r>
              <a:rPr b="0" i="0" lang="en-US" sz="1800" u="none" cap="none" strike="noStrike">
                <a:solidFill>
                  <a:schemeClr val="dk1"/>
                </a:solidFill>
                <a:latin typeface="Courier New"/>
                <a:ea typeface="Courier New"/>
                <a:cs typeface="Courier New"/>
                <a:sym typeface="Courier New"/>
              </a:rPr>
              <a:t>	        45.2	19</a:t>
            </a:r>
            <a:br>
              <a:rPr b="0" i="0" lang="en-US" sz="1800" u="none" cap="none" strike="noStrike">
                <a:solidFill>
                  <a:schemeClr val="dk1"/>
                </a:solidFill>
                <a:latin typeface="Courier New"/>
                <a:ea typeface="Courier New"/>
                <a:cs typeface="Courier New"/>
                <a:sym typeface="Courier New"/>
              </a:rPr>
            </a:br>
            <a:endParaRPr/>
          </a:p>
          <a:p>
            <a:pPr indent="-279400" lvl="1" marL="625475"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You'd think you could read </a:t>
            </a:r>
            <a:r>
              <a:rPr b="0" i="0" lang="en-US" sz="2000" u="none" cap="none" strike="noStrike">
                <a:solidFill>
                  <a:schemeClr val="dk1"/>
                </a:solidFill>
                <a:latin typeface="Courier New"/>
                <a:ea typeface="Courier New"/>
                <a:cs typeface="Courier New"/>
                <a:sym typeface="Courier New"/>
              </a:rPr>
              <a:t>23</a:t>
            </a:r>
            <a:r>
              <a:rPr b="0" i="0" lang="en-US" sz="2000" u="none" cap="none" strike="noStrike">
                <a:solidFill>
                  <a:schemeClr val="dk1"/>
                </a:solidFill>
                <a:latin typeface="Tahoma"/>
                <a:ea typeface="Tahoma"/>
                <a:cs typeface="Tahoma"/>
                <a:sym typeface="Tahoma"/>
              </a:rPr>
              <a:t> and </a:t>
            </a:r>
            <a:r>
              <a:rPr b="0" i="0" lang="en-US" sz="2000" u="none" cap="none" strike="noStrike">
                <a:solidFill>
                  <a:schemeClr val="dk1"/>
                </a:solidFill>
                <a:latin typeface="Courier New"/>
                <a:ea typeface="Courier New"/>
                <a:cs typeface="Courier New"/>
                <a:sym typeface="Courier New"/>
              </a:rPr>
              <a:t>3.14</a:t>
            </a:r>
            <a:r>
              <a:rPr b="0" i="0" lang="en-US" sz="2000" u="none" cap="none" strike="noStrike">
                <a:solidFill>
                  <a:schemeClr val="dk1"/>
                </a:solidFill>
                <a:latin typeface="Tahoma"/>
                <a:ea typeface="Tahoma"/>
                <a:cs typeface="Tahoma"/>
                <a:sym typeface="Tahoma"/>
              </a:rPr>
              <a:t> with </a:t>
            </a:r>
            <a:r>
              <a:rPr b="0" i="0" lang="en-US" sz="2000" u="none" cap="none" strike="noStrike">
                <a:solidFill>
                  <a:schemeClr val="dk1"/>
                </a:solidFill>
                <a:latin typeface="Courier New"/>
                <a:ea typeface="Courier New"/>
                <a:cs typeface="Courier New"/>
                <a:sym typeface="Courier New"/>
              </a:rPr>
              <a:t>nextInt</a:t>
            </a:r>
            <a:r>
              <a:rPr b="0" i="0" lang="en-US" sz="2000" u="none" cap="none" strike="noStrike">
                <a:solidFill>
                  <a:schemeClr val="dk1"/>
                </a:solidFill>
                <a:latin typeface="Tahoma"/>
                <a:ea typeface="Tahoma"/>
                <a:cs typeface="Tahoma"/>
                <a:sym typeface="Tahoma"/>
              </a:rPr>
              <a:t> and </a:t>
            </a:r>
            <a:r>
              <a:rPr b="0" i="0" lang="en-US" sz="2000" u="none" cap="none" strike="noStrike">
                <a:solidFill>
                  <a:schemeClr val="dk1"/>
                </a:solidFill>
                <a:latin typeface="Courier New"/>
                <a:ea typeface="Courier New"/>
                <a:cs typeface="Courier New"/>
                <a:sym typeface="Courier New"/>
              </a:rPr>
              <a:t>nextDouble</a:t>
            </a:r>
            <a:r>
              <a:rPr b="0" i="0" lang="en-US" sz="2000" u="none" cap="none" strike="noStrike">
                <a:solidFill>
                  <a:schemeClr val="dk1"/>
                </a:solidFill>
                <a:latin typeface="Tahoma"/>
                <a:ea typeface="Tahoma"/>
                <a:cs typeface="Tahoma"/>
                <a:sym typeface="Tahoma"/>
              </a:rPr>
              <a:t>, then read </a:t>
            </a:r>
            <a:r>
              <a:rPr b="0" i="0" lang="en-US" sz="2000" u="none" cap="none" strike="noStrike">
                <a:solidFill>
                  <a:schemeClr val="dk1"/>
                </a:solidFill>
                <a:latin typeface="Courier New"/>
                <a:ea typeface="Courier New"/>
                <a:cs typeface="Courier New"/>
                <a:sym typeface="Courier New"/>
              </a:rPr>
              <a:t>Joe "Hello" world</a:t>
            </a:r>
            <a:r>
              <a:rPr b="0" i="0" lang="en-US" sz="2000" u="none" cap="none" strike="noStrike">
                <a:solidFill>
                  <a:schemeClr val="dk1"/>
                </a:solidFill>
                <a:latin typeface="Tahoma"/>
                <a:ea typeface="Tahoma"/>
                <a:cs typeface="Tahoma"/>
                <a:sym typeface="Tahoma"/>
              </a:rPr>
              <a:t> with </a:t>
            </a:r>
            <a:r>
              <a:rPr b="0" i="0" lang="en-US" sz="2000" u="none" cap="none" strike="noStrike">
                <a:solidFill>
                  <a:schemeClr val="dk1"/>
                </a:solidFill>
                <a:latin typeface="Courier New"/>
                <a:ea typeface="Courier New"/>
                <a:cs typeface="Courier New"/>
                <a:sym typeface="Courier New"/>
              </a:rPr>
              <a:t>nextLine</a:t>
            </a:r>
            <a:r>
              <a:rPr b="0" i="0" lang="en-US" sz="2000" u="none" cap="none" strike="noStrike">
                <a:solidFill>
                  <a:schemeClr val="dk1"/>
                </a:solidFill>
                <a:latin typeface="Tahoma"/>
                <a:ea typeface="Tahoma"/>
                <a:cs typeface="Tahoma"/>
                <a:sym typeface="Tahoma"/>
              </a:rPr>
              <a:t> .</a:t>
            </a:r>
            <a:endParaRPr/>
          </a:p>
          <a:p>
            <a:pPr indent="-279400" lvl="1" marL="625475" marR="0" rtl="0" algn="l">
              <a:lnSpc>
                <a:spcPct val="11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11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System.out.println(input.nextInt());      </a:t>
            </a:r>
            <a:r>
              <a:rPr b="1" i="0" lang="en-US" sz="1800" u="none" cap="none" strike="noStrike">
                <a:solidFill>
                  <a:srgbClr val="008080"/>
                </a:solidFill>
                <a:latin typeface="Courier New"/>
                <a:ea typeface="Courier New"/>
                <a:cs typeface="Courier New"/>
                <a:sym typeface="Courier New"/>
              </a:rPr>
              <a:t>// 23</a:t>
            </a:r>
            <a:endParaRPr/>
          </a:p>
          <a:p>
            <a:pPr indent="-279400" lvl="1" marL="625475" marR="0" rtl="0" algn="l">
              <a:lnSpc>
                <a:spcPct val="110000"/>
              </a:lnSpc>
              <a:spcBef>
                <a:spcPts val="360"/>
              </a:spcBef>
              <a:spcAft>
                <a:spcPts val="0"/>
              </a:spcAft>
              <a:buClr>
                <a:srgbClr val="008080"/>
              </a:buClr>
              <a:buSzPts val="1800"/>
              <a:buFont typeface="Courier New"/>
              <a:buNone/>
            </a:pPr>
            <a:r>
              <a:rPr b="1" i="0" lang="en-US" sz="1800" u="none" cap="none" strike="noStrike">
                <a:solidFill>
                  <a:srgbClr val="008080"/>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System.out.println(input.nextDouble());   </a:t>
            </a:r>
            <a:r>
              <a:rPr b="1" i="0" lang="en-US" sz="1800" u="none" cap="none" strike="noStrike">
                <a:solidFill>
                  <a:srgbClr val="008080"/>
                </a:solidFill>
                <a:latin typeface="Courier New"/>
                <a:ea typeface="Courier New"/>
                <a:cs typeface="Courier New"/>
                <a:sym typeface="Courier New"/>
              </a:rPr>
              <a:t>// 3.14</a:t>
            </a:r>
            <a:endParaRPr/>
          </a:p>
          <a:p>
            <a:pPr indent="-279400" lvl="1" marL="625475" marR="0" rtl="0" algn="l">
              <a:lnSpc>
                <a:spcPct val="110000"/>
              </a:lnSpc>
              <a:spcBef>
                <a:spcPts val="360"/>
              </a:spcBef>
              <a:spcAft>
                <a:spcPts val="0"/>
              </a:spcAft>
              <a:buClr>
                <a:srgbClr val="008080"/>
              </a:buClr>
              <a:buSzPts val="1800"/>
              <a:buFont typeface="Courier New"/>
              <a:buNone/>
            </a:pPr>
            <a:r>
              <a:rPr b="1" i="0" lang="en-US" sz="1800" u="none" cap="none" strike="noStrike">
                <a:solidFill>
                  <a:srgbClr val="008080"/>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System.out.println(input.nextLine());     </a:t>
            </a:r>
            <a:r>
              <a:rPr b="1" i="0" lang="en-US" sz="1800" u="none" cap="none" strike="noStrike">
                <a:solidFill>
                  <a:srgbClr val="008080"/>
                </a:solidFill>
                <a:latin typeface="Courier New"/>
                <a:ea typeface="Courier New"/>
                <a:cs typeface="Courier New"/>
                <a:sym typeface="Courier New"/>
              </a:rPr>
              <a:t>// </a:t>
            </a:r>
            <a:endParaRPr/>
          </a:p>
          <a:p>
            <a:pPr indent="-279400" lvl="1" marL="625475" marR="0" rtl="0" algn="l">
              <a:lnSpc>
                <a:spcPct val="110000"/>
              </a:lnSpc>
              <a:spcBef>
                <a:spcPts val="360"/>
              </a:spcBef>
              <a:spcAft>
                <a:spcPts val="0"/>
              </a:spcAft>
              <a:buClr>
                <a:schemeClr val="dk1"/>
              </a:buClr>
              <a:buSzPts val="1800"/>
              <a:buFont typeface="Tahoma"/>
              <a:buNone/>
            </a:pPr>
            <a:r>
              <a:t/>
            </a:r>
            <a:endParaRPr b="1" i="0" sz="1800" u="none" cap="none" strike="noStrike">
              <a:solidFill>
                <a:srgbClr val="008080"/>
              </a:solidFill>
              <a:latin typeface="Courier New"/>
              <a:ea typeface="Courier New"/>
              <a:cs typeface="Courier New"/>
              <a:sym typeface="Courier New"/>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 the </a:t>
            </a:r>
            <a:r>
              <a:rPr b="0" i="0" lang="en-US" sz="2200" u="none" cap="none" strike="noStrike">
                <a:solidFill>
                  <a:schemeClr val="dk1"/>
                </a:solidFill>
                <a:latin typeface="Courier New"/>
                <a:ea typeface="Courier New"/>
                <a:cs typeface="Courier New"/>
                <a:sym typeface="Courier New"/>
              </a:rPr>
              <a:t>nextLine</a:t>
            </a:r>
            <a:r>
              <a:rPr b="0" i="0" lang="en-US" sz="2200" u="none" cap="none" strike="noStrike">
                <a:solidFill>
                  <a:schemeClr val="dk1"/>
                </a:solidFill>
                <a:latin typeface="Tahoma"/>
                <a:ea typeface="Tahoma"/>
                <a:cs typeface="Tahoma"/>
                <a:sym typeface="Tahoma"/>
              </a:rPr>
              <a:t> call produces no output!  Why?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 paths</a:t>
            </a:r>
            <a:endParaRPr/>
          </a:p>
        </p:txBody>
      </p:sp>
      <p:sp>
        <p:nvSpPr>
          <p:cNvPr id="52" name="Google Shape;52;p8"/>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absolute path</a:t>
            </a:r>
            <a:r>
              <a:rPr b="0" i="0" lang="en-US" sz="2400" u="none" cap="none" strike="noStrike">
                <a:solidFill>
                  <a:schemeClr val="dk1"/>
                </a:solidFill>
                <a:latin typeface="Tahoma"/>
                <a:ea typeface="Tahoma"/>
                <a:cs typeface="Tahoma"/>
                <a:sym typeface="Tahoma"/>
              </a:rPr>
              <a:t>: specifies a drive or a top </a:t>
            </a:r>
            <a:r>
              <a:rPr b="0" i="0" lang="en-US" sz="2400" u="none" cap="none" strike="noStrike">
                <a:solidFill>
                  <a:schemeClr val="dk1"/>
                </a:solidFill>
                <a:latin typeface="Courier New"/>
                <a:ea typeface="Courier New"/>
                <a:cs typeface="Courier New"/>
                <a:sym typeface="Courier New"/>
              </a:rPr>
              <a:t>"/"</a:t>
            </a:r>
            <a:r>
              <a:rPr b="0" i="0" lang="en-US" sz="2400" u="none" cap="none" strike="noStrike">
                <a:solidFill>
                  <a:schemeClr val="dk1"/>
                </a:solidFill>
                <a:latin typeface="Tahoma"/>
                <a:ea typeface="Tahoma"/>
                <a:cs typeface="Tahoma"/>
                <a:sym typeface="Tahoma"/>
              </a:rPr>
              <a:t> folder</a:t>
            </a:r>
            <a:endParaRPr/>
          </a:p>
          <a:p>
            <a:pPr indent="-279400" lvl="1" marL="625475"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C:/Documents/smith/hw6/input/data.csv</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Windows can also use backslashes to separate folders.</a:t>
            </a:r>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397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relative path</a:t>
            </a:r>
            <a:r>
              <a:rPr b="0" i="0" lang="en-US" sz="2400" u="none" cap="none" strike="noStrike">
                <a:solidFill>
                  <a:schemeClr val="dk1"/>
                </a:solidFill>
                <a:latin typeface="Tahoma"/>
                <a:ea typeface="Tahoma"/>
                <a:cs typeface="Tahoma"/>
                <a:sym typeface="Tahoma"/>
              </a:rPr>
              <a:t>: does not specify any top-level folder</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names.dat</a:t>
            </a:r>
            <a:endParaRPr b="0" i="0" sz="2200" u="none" cap="none" strike="noStrike">
              <a:solidFill>
                <a:schemeClr val="dk1"/>
              </a:solidFill>
              <a:latin typeface="Tahoma"/>
              <a:ea typeface="Tahoma"/>
              <a:cs typeface="Tahoma"/>
              <a:sym typeface="Tahoma"/>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input/kinglear.txt</a:t>
            </a:r>
            <a:endParaRPr b="0" i="0" sz="2200" u="none" cap="none" strike="noStrike">
              <a:solidFill>
                <a:schemeClr val="dk1"/>
              </a:solidFill>
              <a:latin typeface="Tahoma"/>
              <a:ea typeface="Tahoma"/>
              <a:cs typeface="Tahoma"/>
              <a:sym typeface="Tahoma"/>
            </a:endParaRPr>
          </a:p>
          <a:p>
            <a:pPr indent="-22225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Assumed to be relative to the </a:t>
            </a:r>
            <a:r>
              <a:rPr b="0" i="1" lang="en-US" sz="2200" u="none" cap="none" strike="noStrike">
                <a:solidFill>
                  <a:schemeClr val="dk1"/>
                </a:solidFill>
                <a:latin typeface="Tahoma"/>
                <a:ea typeface="Tahoma"/>
                <a:cs typeface="Tahoma"/>
                <a:sym typeface="Tahoma"/>
              </a:rPr>
              <a:t>current directory</a:t>
            </a:r>
            <a:r>
              <a:rPr b="0" i="0" lang="en-US" sz="2200" u="none" cap="none" strike="noStrike">
                <a:solidFill>
                  <a:schemeClr val="dk1"/>
                </a:solidFill>
                <a:latin typeface="Tahoma"/>
                <a:ea typeface="Tahoma"/>
                <a:cs typeface="Tahoma"/>
                <a:sym typeface="Tahoma"/>
              </a:rPr>
              <a:t>:</a:t>
            </a:r>
            <a:endParaRPr/>
          </a:p>
          <a:p>
            <a:pPr indent="-22225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Scanner input = new Scanner(new File(</a:t>
            </a:r>
            <a:r>
              <a:rPr b="1" i="0" lang="en-US" sz="2000" u="none" cap="none" strike="noStrike">
                <a:solidFill>
                  <a:schemeClr val="dk1"/>
                </a:solidFill>
                <a:latin typeface="Courier New"/>
                <a:ea typeface="Courier New"/>
                <a:cs typeface="Courier New"/>
                <a:sym typeface="Courier New"/>
              </a:rPr>
              <a:t>"data/readme.txt"</a:t>
            </a:r>
            <a:r>
              <a:rPr b="0" i="0" lang="en-US" sz="2000" u="none" cap="none" strike="noStrike">
                <a:solidFill>
                  <a:schemeClr val="dk1"/>
                </a:solidFill>
                <a:latin typeface="Courier New"/>
                <a:ea typeface="Courier New"/>
                <a:cs typeface="Courier New"/>
                <a:sym typeface="Courier New"/>
              </a:rPr>
              <a:t>));</a:t>
            </a:r>
            <a:endParaRPr/>
          </a:p>
          <a:p>
            <a:pPr indent="-222250" lvl="1" marL="625475" marR="0" rtl="0" algn="l">
              <a:lnSpc>
                <a:spcPct val="10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If our program is in	</a:t>
            </a:r>
            <a:r>
              <a:rPr b="0" i="0" lang="en-US" sz="2200" u="none" cap="none" strike="noStrike">
                <a:solidFill>
                  <a:schemeClr val="dk1"/>
                </a:solidFill>
                <a:latin typeface="Courier New"/>
                <a:ea typeface="Courier New"/>
                <a:cs typeface="Courier New"/>
                <a:sym typeface="Courier New"/>
              </a:rPr>
              <a:t>H:/hw6</a:t>
            </a:r>
            <a:r>
              <a:rPr b="0" i="0" lang="en-US" sz="2200" u="none" cap="none" strike="noStrike">
                <a:solidFill>
                  <a:schemeClr val="dk1"/>
                </a:solidFill>
                <a:latin typeface="Tahoma"/>
                <a:ea typeface="Tahoma"/>
                <a:cs typeface="Tahoma"/>
                <a:sym typeface="Tahoma"/>
              </a:rPr>
              <a:t> ,</a:t>
            </a:r>
            <a:br>
              <a:rPr b="0" i="0" lang="en-US" sz="2200" u="none" cap="none" strike="noStrike">
                <a:solidFill>
                  <a:schemeClr val="dk1"/>
                </a:solidFill>
                <a:latin typeface="Tahoma"/>
                <a:ea typeface="Tahoma"/>
                <a:cs typeface="Tahoma"/>
                <a:sym typeface="Tahoma"/>
              </a:rPr>
            </a:br>
            <a:r>
              <a:rPr b="0" i="0" lang="en-US" sz="2200" u="none" cap="none" strike="noStrike">
                <a:solidFill>
                  <a:schemeClr val="dk1"/>
                </a:solidFill>
                <a:latin typeface="Courier New"/>
                <a:ea typeface="Courier New"/>
                <a:cs typeface="Courier New"/>
                <a:sym typeface="Courier New"/>
              </a:rPr>
              <a:t>Scanner</a:t>
            </a:r>
            <a:r>
              <a:rPr b="0" i="0" lang="en-US" sz="2200" u="none" cap="none" strike="noStrike">
                <a:solidFill>
                  <a:schemeClr val="dk1"/>
                </a:solidFill>
                <a:latin typeface="Tahoma"/>
                <a:ea typeface="Tahoma"/>
                <a:cs typeface="Tahoma"/>
                <a:sym typeface="Tahoma"/>
              </a:rPr>
              <a:t> will look for 	</a:t>
            </a:r>
            <a:r>
              <a:rPr b="0" i="0" lang="en-US" sz="2200" u="none" cap="none" strike="noStrike">
                <a:solidFill>
                  <a:schemeClr val="dk1"/>
                </a:solidFill>
                <a:latin typeface="Courier New"/>
                <a:ea typeface="Courier New"/>
                <a:cs typeface="Courier New"/>
                <a:sym typeface="Courier New"/>
              </a:rPr>
              <a:t>H:/hw6/data/readme.txt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4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Mixing lines and tokens</a:t>
            </a:r>
            <a:endParaRPr/>
          </a:p>
        </p:txBody>
      </p:sp>
      <p:sp>
        <p:nvSpPr>
          <p:cNvPr id="281" name="Google Shape;281;p44"/>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Don't read both tokens and lines from the same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a:t>
            </a:r>
            <a:endParaRPr/>
          </a:p>
          <a:p>
            <a:pPr indent="-231775" lvl="0" marL="231775" marR="0" rtl="0" algn="l">
              <a:lnSpc>
                <a:spcPct val="90000"/>
              </a:lnSpc>
              <a:spcBef>
                <a:spcPts val="160"/>
              </a:spcBef>
              <a:spcAft>
                <a:spcPts val="0"/>
              </a:spcAft>
              <a:buClr>
                <a:schemeClr val="dk1"/>
              </a:buClr>
              <a:buSzPts val="800"/>
              <a:buFont typeface="Tahoma"/>
              <a:buNone/>
            </a:pPr>
            <a:r>
              <a:t/>
            </a:r>
            <a:endParaRPr b="0" i="0" sz="800" u="none">
              <a:solidFill>
                <a:schemeClr val="dk1"/>
              </a:solidFill>
              <a:latin typeface="Courier New"/>
              <a:ea typeface="Courier New"/>
              <a:cs typeface="Courier New"/>
              <a:sym typeface="Courier New"/>
            </a:endParaRPr>
          </a:p>
          <a:p>
            <a:pPr indent="-231775" lvl="0" marL="231775"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23   3.14</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Joe   "Hello world"</a:t>
            </a:r>
            <a:br>
              <a:rPr b="0" i="0" lang="en-US" sz="1600" u="none">
                <a:solidFill>
                  <a:schemeClr val="dk1"/>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	        45.2	19</a:t>
            </a:r>
            <a:br>
              <a:rPr b="0" i="0" lang="en-US" sz="1600" u="none">
                <a:solidFill>
                  <a:schemeClr val="dk1"/>
                </a:solidFill>
                <a:latin typeface="Courier New"/>
                <a:ea typeface="Courier New"/>
                <a:cs typeface="Courier New"/>
                <a:sym typeface="Courier New"/>
              </a:rPr>
            </a:br>
            <a:endParaRPr/>
          </a:p>
          <a:p>
            <a:pPr indent="-231775" lvl="0" marL="231775" marR="0" rtl="0" algn="l">
              <a:lnSpc>
                <a:spcPct val="90000"/>
              </a:lnSpc>
              <a:spcBef>
                <a:spcPts val="320"/>
              </a:spcBef>
              <a:spcAft>
                <a:spcPts val="0"/>
              </a:spcAft>
              <a:buClr>
                <a:schemeClr val="dk1"/>
              </a:buClr>
              <a:buSzPts val="1600"/>
              <a:buFont typeface="Tahoma"/>
              <a:buNone/>
            </a:pPr>
            <a:r>
              <a:t/>
            </a:r>
            <a:endParaRPr b="0" i="0" sz="1600" u="none">
              <a:solidFill>
                <a:schemeClr val="dk1"/>
              </a:solidFill>
              <a:latin typeface="Courier New"/>
              <a:ea typeface="Courier New"/>
              <a:cs typeface="Courier New"/>
              <a:sym typeface="Courier New"/>
            </a:endParaRPr>
          </a:p>
          <a:p>
            <a:pPr indent="-231775" lvl="0" marL="231775"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input.nextInt()                               </a:t>
            </a:r>
            <a:r>
              <a:rPr b="1" i="0" lang="en-US" sz="1600" u="none">
                <a:solidFill>
                  <a:srgbClr val="008080"/>
                </a:solidFill>
                <a:latin typeface="Courier New"/>
                <a:ea typeface="Courier New"/>
                <a:cs typeface="Courier New"/>
                <a:sym typeface="Courier New"/>
              </a:rPr>
              <a:t>// 23</a:t>
            </a:r>
            <a:br>
              <a:rPr b="1" i="0" lang="en-US" sz="1600" u="none">
                <a:solidFill>
                  <a:srgbClr val="008080"/>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23</a:t>
            </a:r>
            <a:r>
              <a:rPr b="0" i="0" lang="en-US" sz="1600" u="none">
                <a:solidFill>
                  <a:schemeClr val="dk1"/>
                </a:solidFill>
                <a:latin typeface="Courier New"/>
                <a:ea typeface="Courier New"/>
                <a:cs typeface="Courier New"/>
                <a:sym typeface="Courier New"/>
              </a:rPr>
              <a:t>\t3.14\nJoe\t"Hello" world\n\t\t45.2  19\n</a:t>
            </a:r>
            <a:br>
              <a:rPr b="0"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a:t>
            </a:r>
            <a:endParaRPr/>
          </a:p>
          <a:p>
            <a:pPr indent="-231775" lvl="0" marL="231775" marR="0" rtl="0" algn="l">
              <a:lnSpc>
                <a:spcPct val="90000"/>
              </a:lnSpc>
              <a:spcBef>
                <a:spcPts val="140"/>
              </a:spcBef>
              <a:spcAft>
                <a:spcPts val="0"/>
              </a:spcAft>
              <a:buClr>
                <a:schemeClr val="dk1"/>
              </a:buClr>
              <a:buSzPts val="700"/>
              <a:buFont typeface="Tahoma"/>
              <a:buNone/>
            </a:pPr>
            <a:r>
              <a:t/>
            </a:r>
            <a:endParaRPr b="0" i="0" sz="700" u="none">
              <a:solidFill>
                <a:schemeClr val="dk1"/>
              </a:solidFill>
              <a:latin typeface="Courier New"/>
              <a:ea typeface="Courier New"/>
              <a:cs typeface="Courier New"/>
              <a:sym typeface="Courier New"/>
            </a:endParaRPr>
          </a:p>
          <a:p>
            <a:pPr indent="-231775" lvl="0" marL="231775"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0" i="1" lang="en-US" sz="1600" u="none">
                <a:solidFill>
                  <a:schemeClr val="dk1"/>
                </a:solidFill>
                <a:latin typeface="Courier New"/>
                <a:ea typeface="Courier New"/>
                <a:cs typeface="Courier New"/>
                <a:sym typeface="Courier New"/>
              </a:rPr>
              <a:t>input.nextDouble()</a:t>
            </a:r>
            <a:r>
              <a:rPr b="0" i="0" lang="en-US" sz="1600" u="none">
                <a:solidFill>
                  <a:schemeClr val="dk1"/>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3.14</a:t>
            </a:r>
            <a:br>
              <a:rPr b="1" i="0" lang="en-US" sz="1600" u="none">
                <a:solidFill>
                  <a:srgbClr val="008080"/>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23\t</a:t>
            </a:r>
            <a:r>
              <a:rPr b="1" i="0" lang="en-US" sz="1600" u="none">
                <a:solidFill>
                  <a:schemeClr val="dk1"/>
                </a:solidFill>
                <a:latin typeface="Courier New"/>
                <a:ea typeface="Courier New"/>
                <a:cs typeface="Courier New"/>
                <a:sym typeface="Courier New"/>
              </a:rPr>
              <a:t>3.14</a:t>
            </a:r>
            <a:r>
              <a:rPr b="0" i="0" lang="en-US" sz="1600" u="none">
                <a:solidFill>
                  <a:schemeClr val="dk1"/>
                </a:solidFill>
                <a:latin typeface="Courier New"/>
                <a:ea typeface="Courier New"/>
                <a:cs typeface="Courier New"/>
                <a:sym typeface="Courier New"/>
              </a:rPr>
              <a:t>\nJoe\t"Hello" world\n\t\t45.2  19\n</a:t>
            </a:r>
            <a:br>
              <a:rPr b="0"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endParaRPr b="1" i="0" sz="700" u="none">
              <a:solidFill>
                <a:schemeClr val="dk1"/>
              </a:solidFill>
              <a:latin typeface="Courier New"/>
              <a:ea typeface="Courier New"/>
              <a:cs typeface="Courier New"/>
              <a:sym typeface="Courier New"/>
            </a:endParaRPr>
          </a:p>
          <a:p>
            <a:pPr indent="-231775" lvl="0" marL="231775" marR="0" rtl="0" algn="l">
              <a:lnSpc>
                <a:spcPct val="90000"/>
              </a:lnSpc>
              <a:spcBef>
                <a:spcPts val="320"/>
              </a:spcBef>
              <a:spcAft>
                <a:spcPts val="0"/>
              </a:spcAft>
              <a:buClr>
                <a:srgbClr val="800000"/>
              </a:buClr>
              <a:buSzPts val="1600"/>
              <a:buFont typeface="Courier New"/>
              <a:buNone/>
            </a:pPr>
            <a:r>
              <a:rPr b="0" i="1" lang="en-US" sz="1600" u="none">
                <a:solidFill>
                  <a:srgbClr val="800000"/>
                </a:solidFill>
                <a:latin typeface="Courier New"/>
                <a:ea typeface="Courier New"/>
                <a:cs typeface="Courier New"/>
                <a:sym typeface="Courier New"/>
              </a:rPr>
              <a:t>	input.nextLine()</a:t>
            </a:r>
            <a:r>
              <a:rPr b="0" i="0" lang="en-US" sz="1600" u="none">
                <a:solidFill>
                  <a:srgbClr val="800000"/>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 (empty!)</a:t>
            </a:r>
            <a:br>
              <a:rPr b="1" i="0" lang="en-US" sz="1600" u="none">
                <a:solidFill>
                  <a:srgbClr val="008080"/>
                </a:solidFill>
                <a:latin typeface="Courier New"/>
                <a:ea typeface="Courier New"/>
                <a:cs typeface="Courier New"/>
                <a:sym typeface="Courier New"/>
              </a:rPr>
            </a:br>
            <a:r>
              <a:rPr b="0" i="0" lang="en-US" sz="1600" u="none">
                <a:solidFill>
                  <a:srgbClr val="800000"/>
                </a:solidFill>
                <a:latin typeface="Courier New"/>
                <a:ea typeface="Courier New"/>
                <a:cs typeface="Courier New"/>
                <a:sym typeface="Courier New"/>
              </a:rPr>
              <a:t>23\t3.14\nJoe\t"Hello" world\n\t\t45.2  19\n</a:t>
            </a:r>
            <a:br>
              <a:rPr b="0" i="0" lang="en-US" sz="1600" u="none">
                <a:solidFill>
                  <a:srgbClr val="800000"/>
                </a:solidFill>
                <a:latin typeface="Courier New"/>
                <a:ea typeface="Courier New"/>
                <a:cs typeface="Courier New"/>
                <a:sym typeface="Courier New"/>
              </a:rPr>
            </a:br>
            <a:r>
              <a:rPr b="1" i="0" lang="en-US" sz="1600" u="none">
                <a:solidFill>
                  <a:srgbClr val="800000"/>
                </a:solidFill>
                <a:latin typeface="Courier New"/>
                <a:ea typeface="Courier New"/>
                <a:cs typeface="Courier New"/>
                <a:sym typeface="Courier New"/>
              </a:rPr>
              <a:t>          ^</a:t>
            </a:r>
            <a:endParaRPr/>
          </a:p>
          <a:p>
            <a:pPr indent="-231775" lvl="0" marL="231775" marR="0" rtl="0" algn="l">
              <a:lnSpc>
                <a:spcPct val="90000"/>
              </a:lnSpc>
              <a:spcBef>
                <a:spcPts val="140"/>
              </a:spcBef>
              <a:spcAft>
                <a:spcPts val="0"/>
              </a:spcAft>
              <a:buClr>
                <a:schemeClr val="dk1"/>
              </a:buClr>
              <a:buSzPts val="700"/>
              <a:buFont typeface="Tahoma"/>
              <a:buNone/>
            </a:pPr>
            <a:r>
              <a:t/>
            </a:r>
            <a:endParaRPr b="0" i="0" sz="700" u="none">
              <a:solidFill>
                <a:schemeClr val="dk1"/>
              </a:solidFill>
              <a:latin typeface="Courier New"/>
              <a:ea typeface="Courier New"/>
              <a:cs typeface="Courier New"/>
              <a:sym typeface="Courier New"/>
            </a:endParaRPr>
          </a:p>
          <a:p>
            <a:pPr indent="-231775" lvl="0" marL="231775" marR="0" rtl="0" algn="l">
              <a:lnSpc>
                <a:spcPct val="9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0" i="1" lang="en-US" sz="1600" u="none">
                <a:solidFill>
                  <a:schemeClr val="dk1"/>
                </a:solidFill>
                <a:latin typeface="Courier New"/>
                <a:ea typeface="Courier New"/>
                <a:cs typeface="Courier New"/>
                <a:sym typeface="Courier New"/>
              </a:rPr>
              <a:t>input.nextLine()</a:t>
            </a:r>
            <a:r>
              <a:rPr b="0" i="0" lang="en-US" sz="1600" u="none">
                <a:solidFill>
                  <a:schemeClr val="dk1"/>
                </a:solidFill>
                <a:latin typeface="Courier New"/>
                <a:ea typeface="Courier New"/>
                <a:cs typeface="Courier New"/>
                <a:sym typeface="Courier New"/>
              </a:rPr>
              <a:t>                     </a:t>
            </a:r>
            <a:r>
              <a:rPr b="1" i="0" lang="en-US" sz="1600" u="none">
                <a:solidFill>
                  <a:srgbClr val="008080"/>
                </a:solidFill>
                <a:latin typeface="Courier New"/>
                <a:ea typeface="Courier New"/>
                <a:cs typeface="Courier New"/>
                <a:sym typeface="Courier New"/>
              </a:rPr>
              <a:t>// "Joe\t\"Hello\" world"</a:t>
            </a:r>
            <a:br>
              <a:rPr b="1" i="0" lang="en-US" sz="1600" u="none">
                <a:solidFill>
                  <a:srgbClr val="008080"/>
                </a:solidFill>
                <a:latin typeface="Courier New"/>
                <a:ea typeface="Courier New"/>
                <a:cs typeface="Courier New"/>
                <a:sym typeface="Courier New"/>
              </a:rPr>
            </a:br>
            <a:r>
              <a:rPr b="0" i="0" lang="en-US" sz="1600" u="none">
                <a:solidFill>
                  <a:schemeClr val="dk1"/>
                </a:solidFill>
                <a:latin typeface="Courier New"/>
                <a:ea typeface="Courier New"/>
                <a:cs typeface="Courier New"/>
                <a:sym typeface="Courier New"/>
              </a:rPr>
              <a:t>23\t3.14\n</a:t>
            </a:r>
            <a:r>
              <a:rPr b="1" i="0" lang="en-US" sz="1600" u="none">
                <a:solidFill>
                  <a:schemeClr val="dk1"/>
                </a:solidFill>
                <a:latin typeface="Courier New"/>
                <a:ea typeface="Courier New"/>
                <a:cs typeface="Courier New"/>
                <a:sym typeface="Courier New"/>
              </a:rPr>
              <a:t>Joe\t"Hello" world</a:t>
            </a:r>
            <a:r>
              <a:rPr b="0" i="0" lang="en-US" sz="1600" u="none">
                <a:solidFill>
                  <a:schemeClr val="dk1"/>
                </a:solidFill>
                <a:latin typeface="Courier New"/>
                <a:ea typeface="Courier New"/>
                <a:cs typeface="Courier New"/>
                <a:sym typeface="Courier New"/>
              </a:rPr>
              <a:t>\n\t\t45.2  19\n</a:t>
            </a:r>
            <a:br>
              <a:rPr b="0"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4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Line-and-token example</a:t>
            </a:r>
            <a:endParaRPr/>
          </a:p>
        </p:txBody>
      </p:sp>
      <p:sp>
        <p:nvSpPr>
          <p:cNvPr id="287" name="Google Shape;287;p45"/>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7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Scanner console = new Scanner(System.in);</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System.out.print("Enter your age: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int age = </a:t>
            </a:r>
            <a:r>
              <a:rPr b="1" i="0" lang="en-US" sz="1800" u="none" cap="none" strike="noStrike">
                <a:solidFill>
                  <a:schemeClr val="dk1"/>
                </a:solidFill>
                <a:latin typeface="Courier New"/>
                <a:ea typeface="Courier New"/>
                <a:cs typeface="Courier New"/>
                <a:sym typeface="Courier New"/>
              </a:rPr>
              <a:t>console.nextInt()</a:t>
            </a:r>
            <a:r>
              <a:rPr b="0" i="0" lang="en-US" sz="1800" u="none" cap="none" strike="noStrike">
                <a:solidFill>
                  <a:schemeClr val="dk1"/>
                </a:solidFill>
                <a:latin typeface="Courier New"/>
                <a:ea typeface="Courier New"/>
                <a:cs typeface="Courier New"/>
                <a:sym typeface="Courier New"/>
              </a:rPr>
              <a:t>;</a:t>
            </a:r>
            <a:endParaRPr/>
          </a:p>
          <a:p>
            <a:pPr indent="-279400" lvl="1" marL="625475" marR="0" rtl="0" algn="l">
              <a:lnSpc>
                <a:spcPct val="70000"/>
              </a:lnSpc>
              <a:spcBef>
                <a:spcPts val="160"/>
              </a:spcBef>
              <a:spcAft>
                <a:spcPts val="0"/>
              </a:spcAft>
              <a:buClr>
                <a:schemeClr val="dk1"/>
              </a:buClr>
              <a:buSzPts val="800"/>
              <a:buFont typeface="Tahoma"/>
              <a:buNone/>
            </a:pPr>
            <a:r>
              <a:t/>
            </a:r>
            <a:endParaRPr b="0" i="0" sz="800" u="none" cap="none" strike="noStrike">
              <a:solidFill>
                <a:schemeClr val="dk1"/>
              </a:solidFill>
              <a:latin typeface="Courier New"/>
              <a:ea typeface="Courier New"/>
              <a:cs typeface="Courier New"/>
              <a:sym typeface="Courier New"/>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System.out.print("Now enter your name: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String name = </a:t>
            </a:r>
            <a:r>
              <a:rPr b="1" i="0" lang="en-US" sz="1800" u="none" cap="none" strike="noStrike">
                <a:solidFill>
                  <a:srgbClr val="800000"/>
                </a:solidFill>
                <a:latin typeface="Courier New"/>
                <a:ea typeface="Courier New"/>
                <a:cs typeface="Courier New"/>
                <a:sym typeface="Courier New"/>
              </a:rPr>
              <a:t>console.nextLine()</a:t>
            </a:r>
            <a:r>
              <a:rPr b="0" i="0" lang="en-US" sz="1800" u="none" cap="none" strike="noStrike">
                <a:solidFill>
                  <a:schemeClr val="dk1"/>
                </a:solidFill>
                <a:latin typeface="Courier New"/>
                <a:ea typeface="Courier New"/>
                <a:cs typeface="Courier New"/>
                <a:sym typeface="Courier New"/>
              </a:rPr>
              <a:t>;</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System.out.println(name + " is " + age + " years old.");</a:t>
            </a:r>
            <a:endParaRPr/>
          </a:p>
          <a:p>
            <a:pPr indent="-279400" lvl="1" marL="625475" marR="0" rtl="0" algn="l">
              <a:lnSpc>
                <a:spcPct val="40000"/>
              </a:lnSpc>
              <a:spcBef>
                <a:spcPts val="360"/>
              </a:spcBef>
              <a:spcAft>
                <a:spcPts val="0"/>
              </a:spcAft>
              <a:buClr>
                <a:schemeClr val="dk1"/>
              </a:buClr>
              <a:buSzPts val="1800"/>
              <a:buFont typeface="Tahoma"/>
              <a:buNone/>
            </a:pPr>
            <a:r>
              <a:t/>
            </a:r>
            <a:endParaRPr b="0" i="0" sz="1800" u="none" cap="none" strike="noStrike">
              <a:solidFill>
                <a:schemeClr val="dk1"/>
              </a:solidFill>
              <a:latin typeface="Courier New"/>
              <a:ea typeface="Courier New"/>
              <a:cs typeface="Courier New"/>
              <a:sym typeface="Courier New"/>
            </a:endParaRPr>
          </a:p>
          <a:p>
            <a:pPr indent="-231775" lvl="0" marL="231775" marR="0" rtl="0" algn="l">
              <a:lnSpc>
                <a:spcPct val="8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Log of execution (user input underlined):</a:t>
            </a:r>
            <a:endParaRPr/>
          </a:p>
          <a:p>
            <a:pPr indent="-279400" lvl="1" marL="625475" marR="0" rtl="0" algn="l">
              <a:lnSpc>
                <a:spcPct val="7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Enter your age: </a:t>
            </a:r>
            <a:r>
              <a:rPr b="1" i="0" lang="en-US" sz="2000" u="sng" cap="none" strike="noStrike">
                <a:solidFill>
                  <a:schemeClr val="dk1"/>
                </a:solidFill>
                <a:latin typeface="Courier New"/>
                <a:ea typeface="Courier New"/>
                <a:cs typeface="Courier New"/>
                <a:sym typeface="Courier New"/>
              </a:rPr>
              <a:t>12</a:t>
            </a:r>
            <a:endParaRPr/>
          </a:p>
          <a:p>
            <a:pPr indent="-279400" lvl="1" marL="625475"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Now enter your name: </a:t>
            </a:r>
            <a:r>
              <a:rPr b="1" i="0" lang="en-US" sz="2000" u="sng" cap="none" strike="noStrike">
                <a:solidFill>
                  <a:schemeClr val="dk1"/>
                </a:solidFill>
                <a:latin typeface="Courier New"/>
                <a:ea typeface="Courier New"/>
                <a:cs typeface="Courier New"/>
                <a:sym typeface="Courier New"/>
              </a:rPr>
              <a:t>Sideshow Bob</a:t>
            </a:r>
            <a:endParaRPr/>
          </a:p>
          <a:p>
            <a:pPr indent="-279400" lvl="1" marL="625475" marR="0" rtl="0" algn="l">
              <a:lnSpc>
                <a:spcPct val="70000"/>
              </a:lnSpc>
              <a:spcBef>
                <a:spcPts val="40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is 12 years old.</a:t>
            </a:r>
            <a:endParaRPr/>
          </a:p>
          <a:p>
            <a:pPr indent="-279400" lvl="1" marL="625475" marR="0" rtl="0" algn="l">
              <a:lnSpc>
                <a:spcPct val="70000"/>
              </a:lnSpc>
              <a:spcBef>
                <a:spcPts val="400"/>
              </a:spcBef>
              <a:spcAft>
                <a:spcPts val="0"/>
              </a:spcAft>
              <a:buClr>
                <a:schemeClr val="dk1"/>
              </a:buClr>
              <a:buSzPts val="2000"/>
              <a:buFont typeface="Tahoma"/>
              <a:buNone/>
            </a:pPr>
            <a:r>
              <a:t/>
            </a:r>
            <a:endParaRPr b="0" i="0" sz="20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Why?</a:t>
            </a:r>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Overall input:	</a:t>
            </a:r>
            <a:r>
              <a:rPr b="0" i="0" lang="en-US" sz="2200" u="none" cap="none" strike="noStrike">
                <a:solidFill>
                  <a:schemeClr val="dk1"/>
                </a:solidFill>
                <a:latin typeface="Courier New"/>
                <a:ea typeface="Courier New"/>
                <a:cs typeface="Courier New"/>
                <a:sym typeface="Courier New"/>
              </a:rPr>
              <a:t>12\nSideshow Bob</a:t>
            </a:r>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After </a:t>
            </a:r>
            <a:r>
              <a:rPr b="0" i="0" lang="en-US" sz="2200" u="none" cap="none" strike="noStrike">
                <a:solidFill>
                  <a:schemeClr val="dk1"/>
                </a:solidFill>
                <a:latin typeface="Courier New"/>
                <a:ea typeface="Courier New"/>
                <a:cs typeface="Courier New"/>
                <a:sym typeface="Courier New"/>
              </a:rPr>
              <a:t>nextInt(): 	</a:t>
            </a:r>
            <a:r>
              <a:rPr b="1" i="0" lang="en-US" sz="2200" u="none" cap="none" strike="noStrike">
                <a:solidFill>
                  <a:schemeClr val="dk1"/>
                </a:solidFill>
                <a:latin typeface="Courier New"/>
                <a:ea typeface="Courier New"/>
                <a:cs typeface="Courier New"/>
                <a:sym typeface="Courier New"/>
              </a:rPr>
              <a:t>12</a:t>
            </a:r>
            <a:r>
              <a:rPr b="0" i="0" lang="en-US" sz="2200" u="none" cap="none" strike="noStrike">
                <a:solidFill>
                  <a:schemeClr val="dk1"/>
                </a:solidFill>
                <a:latin typeface="Courier New"/>
                <a:ea typeface="Courier New"/>
                <a:cs typeface="Courier New"/>
                <a:sym typeface="Courier New"/>
              </a:rPr>
              <a:t>\nSideshow Bob</a:t>
            </a:r>
            <a:br>
              <a:rPr b="0" i="0" lang="en-US" sz="2200" u="none" cap="none" strike="noStrike">
                <a:solidFill>
                  <a:schemeClr val="dk1"/>
                </a:solidFill>
                <a:latin typeface="Courier New"/>
                <a:ea typeface="Courier New"/>
                <a:cs typeface="Courier New"/>
                <a:sym typeface="Courier New"/>
              </a:rPr>
            </a:br>
            <a:r>
              <a:rPr b="1"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8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After </a:t>
            </a:r>
            <a:r>
              <a:rPr b="0" i="0" lang="en-US" sz="2200" u="none" cap="none" strike="noStrike">
                <a:solidFill>
                  <a:schemeClr val="dk1"/>
                </a:solidFill>
                <a:latin typeface="Courier New"/>
                <a:ea typeface="Courier New"/>
                <a:cs typeface="Courier New"/>
                <a:sym typeface="Courier New"/>
              </a:rPr>
              <a:t>nextLine():	12\nSideshow Bob</a:t>
            </a:r>
            <a:br>
              <a:rPr b="0" i="0" lang="en-US" sz="2200" u="none" cap="none" strike="noStrike">
                <a:solidFill>
                  <a:schemeClr val="dk1"/>
                </a:solidFill>
                <a:latin typeface="Courier New"/>
                <a:ea typeface="Courier New"/>
                <a:cs typeface="Courier New"/>
                <a:sym typeface="Courier New"/>
              </a:rPr>
            </a:br>
            <a:r>
              <a:rPr b="1" i="0" lang="en-US" sz="22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Compiler error w/ files</a:t>
            </a:r>
            <a:endParaRPr/>
          </a:p>
        </p:txBody>
      </p:sp>
      <p:sp>
        <p:nvSpPr>
          <p:cNvPr id="58" name="Google Shape;58;p9"/>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79400" lvl="1" marL="625475" marR="0" rtl="0" algn="l">
              <a:lnSpc>
                <a:spcPct val="8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import java.io.*;     </a:t>
            </a:r>
            <a:r>
              <a:rPr b="1" i="0" lang="en-US" sz="1800" u="none" cap="none" strike="noStrike">
                <a:solidFill>
                  <a:srgbClr val="008080"/>
                </a:solidFill>
                <a:latin typeface="Courier New"/>
                <a:ea typeface="Courier New"/>
                <a:cs typeface="Courier New"/>
                <a:sym typeface="Courier New"/>
              </a:rPr>
              <a:t>// for File</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import java.util.*;   </a:t>
            </a:r>
            <a:r>
              <a:rPr b="1" i="0" lang="en-US" sz="1800" u="none" cap="none" strike="noStrike">
                <a:solidFill>
                  <a:srgbClr val="008080"/>
                </a:solidFill>
                <a:latin typeface="Courier New"/>
                <a:ea typeface="Courier New"/>
                <a:cs typeface="Courier New"/>
                <a:sym typeface="Courier New"/>
              </a:rPr>
              <a:t>// for Scanner</a:t>
            </a:r>
            <a:endParaRPr/>
          </a:p>
          <a:p>
            <a:pPr indent="-279400" lvl="1" marL="625475" marR="0" rtl="0" algn="l">
              <a:lnSpc>
                <a:spcPct val="70000"/>
              </a:lnSpc>
              <a:spcBef>
                <a:spcPts val="360"/>
              </a:spcBef>
              <a:spcAft>
                <a:spcPts val="0"/>
              </a:spcAft>
              <a:buClr>
                <a:schemeClr val="dk1"/>
              </a:buClr>
              <a:buSzPts val="1800"/>
              <a:buFont typeface="Tahoma"/>
              <a:buNone/>
            </a:pPr>
            <a:r>
              <a:t/>
            </a:r>
            <a:endParaRPr b="1" i="0" sz="1800" u="none" cap="none" strike="noStrike">
              <a:solidFill>
                <a:srgbClr val="008080"/>
              </a:solidFill>
              <a:latin typeface="Courier New"/>
              <a:ea typeface="Courier New"/>
              <a:cs typeface="Courier New"/>
              <a:sym typeface="Courier New"/>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public class ReadFile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public static void main(String[] args) {</a:t>
            </a:r>
            <a:endParaRPr/>
          </a:p>
          <a:p>
            <a:pPr indent="-279400" lvl="1" marL="625475" marR="0" rtl="0" algn="l">
              <a:lnSpc>
                <a:spcPct val="70000"/>
              </a:lnSpc>
              <a:spcBef>
                <a:spcPts val="360"/>
              </a:spcBef>
              <a:spcAft>
                <a:spcPts val="0"/>
              </a:spcAft>
              <a:buClr>
                <a:srgbClr val="800000"/>
              </a:buClr>
              <a:buSzPts val="1800"/>
              <a:buFont typeface="Courier New"/>
              <a:buNone/>
            </a:pPr>
            <a:r>
              <a:rPr b="1" i="0" lang="en-US" sz="1800" u="none" cap="none" strike="noStrike">
                <a:solidFill>
                  <a:srgbClr val="800000"/>
                </a:solidFill>
                <a:latin typeface="Courier New"/>
                <a:ea typeface="Courier New"/>
                <a:cs typeface="Courier New"/>
                <a:sym typeface="Courier New"/>
              </a:rPr>
              <a:t>        Scanner input = new Scanner(new File("data.txt"));</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String text = input.next();</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System.out.println(text);</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279400" lvl="1" marL="625475" marR="0" rtl="0" algn="l">
              <a:lnSpc>
                <a:spcPct val="7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279400" lvl="1" marL="625475" marR="0" rtl="0" algn="l">
              <a:lnSpc>
                <a:spcPct val="70000"/>
              </a:lnSpc>
              <a:spcBef>
                <a:spcPts val="360"/>
              </a:spcBef>
              <a:spcAft>
                <a:spcPts val="0"/>
              </a:spcAft>
              <a:buClr>
                <a:schemeClr val="dk1"/>
              </a:buClr>
              <a:buSzPts val="1800"/>
              <a:buFont typeface="Tahoma"/>
              <a:buNone/>
            </a:pPr>
            <a:r>
              <a:t/>
            </a:r>
            <a:endParaRPr b="0" i="0" sz="1800" u="none" cap="none" strike="noStrike">
              <a:solidFill>
                <a:schemeClr val="dk1"/>
              </a:solidFill>
              <a:latin typeface="Courier New"/>
              <a:ea typeface="Courier New"/>
              <a:cs typeface="Courier New"/>
              <a:sym typeface="Courier New"/>
            </a:endParaRPr>
          </a:p>
          <a:p>
            <a:pPr indent="-279400" lvl="1" marL="625475" marR="0" rtl="0" algn="l">
              <a:lnSpc>
                <a:spcPct val="70000"/>
              </a:lnSpc>
              <a:spcBef>
                <a:spcPts val="360"/>
              </a:spcBef>
              <a:spcAft>
                <a:spcPts val="0"/>
              </a:spcAft>
              <a:buClr>
                <a:schemeClr val="dk1"/>
              </a:buClr>
              <a:buSzPts val="1800"/>
              <a:buFont typeface="Tahoma"/>
              <a:buNone/>
            </a:pPr>
            <a:r>
              <a:t/>
            </a:r>
            <a:endParaRPr b="0" i="0" sz="18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program fails to compile with the following error:</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340"/>
              </a:spcBef>
              <a:spcAft>
                <a:spcPts val="0"/>
              </a:spcAft>
              <a:buClr>
                <a:srgbClr val="800000"/>
              </a:buClr>
              <a:buSzPts val="1700"/>
              <a:buFont typeface="Courier New"/>
              <a:buNone/>
            </a:pPr>
            <a:r>
              <a:rPr b="0" i="0" lang="en-US" sz="1700" u="none" cap="none" strike="noStrike">
                <a:solidFill>
                  <a:srgbClr val="800000"/>
                </a:solidFill>
                <a:latin typeface="Courier New"/>
                <a:ea typeface="Courier New"/>
                <a:cs typeface="Courier New"/>
                <a:sym typeface="Courier New"/>
              </a:rPr>
              <a:t>ReadFile.java:6: unreported exception java.io.FileNotFoundException;</a:t>
            </a:r>
            <a:endParaRPr/>
          </a:p>
          <a:p>
            <a:pPr indent="-279400" lvl="1" marL="625475" marR="0" rtl="0" algn="l">
              <a:lnSpc>
                <a:spcPct val="80000"/>
              </a:lnSpc>
              <a:spcBef>
                <a:spcPts val="340"/>
              </a:spcBef>
              <a:spcAft>
                <a:spcPts val="0"/>
              </a:spcAft>
              <a:buClr>
                <a:srgbClr val="800000"/>
              </a:buClr>
              <a:buSzPts val="1700"/>
              <a:buFont typeface="Courier New"/>
              <a:buNone/>
            </a:pPr>
            <a:r>
              <a:rPr b="0" i="0" lang="en-US" sz="1700" u="none" cap="none" strike="noStrike">
                <a:solidFill>
                  <a:srgbClr val="800000"/>
                </a:solidFill>
                <a:latin typeface="Courier New"/>
                <a:ea typeface="Courier New"/>
                <a:cs typeface="Courier New"/>
                <a:sym typeface="Courier New"/>
              </a:rPr>
              <a:t>must be caught or declared to be thrown</a:t>
            </a:r>
            <a:endParaRPr/>
          </a:p>
          <a:p>
            <a:pPr indent="-279400" lvl="1" marL="625475" marR="0" rtl="0" algn="l">
              <a:lnSpc>
                <a:spcPct val="80000"/>
              </a:lnSpc>
              <a:spcBef>
                <a:spcPts val="340"/>
              </a:spcBef>
              <a:spcAft>
                <a:spcPts val="0"/>
              </a:spcAft>
              <a:buClr>
                <a:srgbClr val="800000"/>
              </a:buClr>
              <a:buSzPts val="1700"/>
              <a:buFont typeface="Courier New"/>
              <a:buNone/>
            </a:pPr>
            <a:r>
              <a:rPr b="0" i="0" lang="en-US" sz="1700" u="none" cap="none" strike="noStrike">
                <a:solidFill>
                  <a:srgbClr val="800000"/>
                </a:solidFill>
                <a:latin typeface="Courier New"/>
                <a:ea typeface="Courier New"/>
                <a:cs typeface="Courier New"/>
                <a:sym typeface="Courier New"/>
              </a:rPr>
              <a:t>        Scanner input = new Scanner(new File("data.txt"));</a:t>
            </a:r>
            <a:endParaRPr/>
          </a:p>
          <a:p>
            <a:pPr indent="-279400" lvl="1" marL="625475" marR="0" rtl="0" algn="l">
              <a:lnSpc>
                <a:spcPct val="80000"/>
              </a:lnSpc>
              <a:spcBef>
                <a:spcPts val="340"/>
              </a:spcBef>
              <a:spcAft>
                <a:spcPts val="0"/>
              </a:spcAft>
              <a:buClr>
                <a:srgbClr val="800000"/>
              </a:buClr>
              <a:buSzPts val="1700"/>
              <a:buFont typeface="Courier New"/>
              <a:buNone/>
            </a:pPr>
            <a:r>
              <a:rPr b="0" i="0" lang="en-US" sz="1700" u="none" cap="none" strike="noStrike">
                <a:solidFill>
                  <a:srgbClr val="800000"/>
                </a:solidFill>
                <a:latin typeface="Courier New"/>
                <a:ea typeface="Courier New"/>
                <a:cs typeface="Courier New"/>
                <a:sym typeface="Courier Ne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Exceptions</a:t>
            </a:r>
            <a:endParaRPr/>
          </a:p>
        </p:txBody>
      </p:sp>
      <p:sp>
        <p:nvSpPr>
          <p:cNvPr id="64" name="Google Shape;64;p10"/>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1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exception</a:t>
            </a:r>
            <a:r>
              <a:rPr b="0" i="0" lang="en-US" sz="2400" u="none" cap="none" strike="noStrike">
                <a:solidFill>
                  <a:schemeClr val="dk1"/>
                </a:solidFill>
                <a:latin typeface="Tahoma"/>
                <a:ea typeface="Tahoma"/>
                <a:cs typeface="Tahoma"/>
                <a:sym typeface="Tahoma"/>
              </a:rPr>
              <a:t>: An object representing a runtime error.</a:t>
            </a:r>
            <a:endParaRPr/>
          </a:p>
          <a:p>
            <a:pPr indent="-174625" lvl="2" marL="9144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dividing an integer by 0</a:t>
            </a:r>
            <a:endParaRPr/>
          </a:p>
          <a:p>
            <a:pPr indent="-174625" lvl="2" marL="9144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calling </a:t>
            </a:r>
            <a:r>
              <a:rPr b="0" i="0" lang="en-US" sz="2000" u="none" cap="none" strike="noStrike">
                <a:solidFill>
                  <a:schemeClr val="dk1"/>
                </a:solidFill>
                <a:latin typeface="Courier New"/>
                <a:ea typeface="Courier New"/>
                <a:cs typeface="Courier New"/>
                <a:sym typeface="Courier New"/>
              </a:rPr>
              <a:t>substring</a:t>
            </a:r>
            <a:r>
              <a:rPr b="0" i="0" lang="en-US" sz="2000" u="none" cap="none" strike="noStrike">
                <a:solidFill>
                  <a:schemeClr val="dk1"/>
                </a:solidFill>
                <a:latin typeface="Tahoma"/>
                <a:ea typeface="Tahoma"/>
                <a:cs typeface="Tahoma"/>
                <a:sym typeface="Tahoma"/>
              </a:rPr>
              <a:t> on a </a:t>
            </a:r>
            <a:r>
              <a:rPr b="0" i="0" lang="en-US" sz="2000" u="none" cap="none" strike="noStrike">
                <a:solidFill>
                  <a:schemeClr val="dk1"/>
                </a:solidFill>
                <a:latin typeface="Courier New"/>
                <a:ea typeface="Courier New"/>
                <a:cs typeface="Courier New"/>
                <a:sym typeface="Courier New"/>
              </a:rPr>
              <a:t>String</a:t>
            </a:r>
            <a:r>
              <a:rPr b="0" i="0" lang="en-US" sz="2000" u="none" cap="none" strike="noStrike">
                <a:solidFill>
                  <a:schemeClr val="dk1"/>
                </a:solidFill>
                <a:latin typeface="Tahoma"/>
                <a:ea typeface="Tahoma"/>
                <a:cs typeface="Tahoma"/>
                <a:sym typeface="Tahoma"/>
              </a:rPr>
              <a:t> and passing too large an index</a:t>
            </a:r>
            <a:endParaRPr/>
          </a:p>
          <a:p>
            <a:pPr indent="-174625" lvl="2" marL="914400" marR="0" rtl="0" algn="l">
              <a:lnSpc>
                <a:spcPct val="11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trying to read the wrong type of value from a </a:t>
            </a:r>
            <a:r>
              <a:rPr b="0" i="0" lang="en-US" sz="2000" u="none" cap="none" strike="noStrike">
                <a:solidFill>
                  <a:schemeClr val="dk1"/>
                </a:solidFill>
                <a:latin typeface="Courier New"/>
                <a:ea typeface="Courier New"/>
                <a:cs typeface="Courier New"/>
                <a:sym typeface="Courier New"/>
              </a:rPr>
              <a:t>Scanner</a:t>
            </a:r>
            <a:endParaRPr b="1" i="0" sz="2000" u="none" cap="none" strike="noStrike">
              <a:solidFill>
                <a:schemeClr val="dk1"/>
              </a:solidFill>
              <a:latin typeface="Courier New"/>
              <a:ea typeface="Courier New"/>
              <a:cs typeface="Courier New"/>
              <a:sym typeface="Courier New"/>
            </a:endParaRPr>
          </a:p>
          <a:p>
            <a:pPr indent="-174625" lvl="2" marL="914400" marR="0" rtl="0" algn="l">
              <a:lnSpc>
                <a:spcPct val="110000"/>
              </a:lnSpc>
              <a:spcBef>
                <a:spcPts val="400"/>
              </a:spcBef>
              <a:spcAft>
                <a:spcPts val="0"/>
              </a:spcAft>
              <a:buClr>
                <a:srgbClr val="003399"/>
              </a:buClr>
              <a:buSzPts val="2000"/>
              <a:buFont typeface="Tahoma"/>
              <a:buChar char="•"/>
            </a:pPr>
            <a:r>
              <a:rPr b="0" i="0" lang="en-US" sz="2000" u="none" cap="none" strike="noStrike">
                <a:solidFill>
                  <a:srgbClr val="003399"/>
                </a:solidFill>
                <a:latin typeface="Tahoma"/>
                <a:ea typeface="Tahoma"/>
                <a:cs typeface="Tahoma"/>
                <a:sym typeface="Tahoma"/>
              </a:rPr>
              <a:t>trying to read a file that does not exist</a:t>
            </a:r>
            <a:endParaRPr/>
          </a:p>
          <a:p>
            <a:pPr indent="-222250" lvl="1" marL="625475" marR="0" rtl="0" algn="l">
              <a:lnSpc>
                <a:spcPct val="110000"/>
              </a:lnSpc>
              <a:spcBef>
                <a:spcPts val="180"/>
              </a:spcBef>
              <a:spcAft>
                <a:spcPts val="0"/>
              </a:spcAft>
              <a:buClr>
                <a:schemeClr val="dk1"/>
              </a:buClr>
              <a:buSzPts val="900"/>
              <a:buFont typeface="Tahoma"/>
              <a:buNone/>
            </a:pPr>
            <a:r>
              <a:t/>
            </a:r>
            <a:endParaRPr b="1" i="0" sz="900" u="none" cap="none" strike="noStrike">
              <a:solidFill>
                <a:srgbClr val="003399"/>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We say that a program with an error "</a:t>
            </a:r>
            <a:r>
              <a:rPr b="0" i="1" lang="en-US" sz="2200" u="none" cap="none" strike="noStrike">
                <a:solidFill>
                  <a:schemeClr val="dk1"/>
                </a:solidFill>
                <a:latin typeface="Tahoma"/>
                <a:ea typeface="Tahoma"/>
                <a:cs typeface="Tahoma"/>
                <a:sym typeface="Tahoma"/>
              </a:rPr>
              <a:t>throws</a:t>
            </a:r>
            <a:r>
              <a:rPr b="0" i="0" lang="en-US" sz="2200" u="none" cap="none" strike="noStrike">
                <a:solidFill>
                  <a:schemeClr val="dk1"/>
                </a:solidFill>
                <a:latin typeface="Tahoma"/>
                <a:ea typeface="Tahoma"/>
                <a:cs typeface="Tahoma"/>
                <a:sym typeface="Tahoma"/>
              </a:rPr>
              <a:t>"</a:t>
            </a:r>
            <a:r>
              <a:rPr b="0" i="1"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Tahoma"/>
                <a:ea typeface="Tahoma"/>
                <a:cs typeface="Tahoma"/>
                <a:sym typeface="Tahoma"/>
              </a:rPr>
              <a:t>an exception.</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It is also possible to "</a:t>
            </a:r>
            <a:r>
              <a:rPr b="0" i="1" lang="en-US" sz="2200" u="none" cap="none" strike="noStrike">
                <a:solidFill>
                  <a:schemeClr val="dk1"/>
                </a:solidFill>
                <a:latin typeface="Tahoma"/>
                <a:ea typeface="Tahoma"/>
                <a:cs typeface="Tahoma"/>
                <a:sym typeface="Tahoma"/>
              </a:rPr>
              <a:t>catch</a:t>
            </a:r>
            <a:r>
              <a:rPr b="0" i="0" lang="en-US" sz="2200" u="none" cap="none" strike="noStrike">
                <a:solidFill>
                  <a:schemeClr val="dk1"/>
                </a:solidFill>
                <a:latin typeface="Tahoma"/>
                <a:ea typeface="Tahoma"/>
                <a:cs typeface="Tahoma"/>
                <a:sym typeface="Tahoma"/>
              </a:rPr>
              <a:t>" (handle or fix) an exception.</a:t>
            </a:r>
            <a:endParaRPr/>
          </a:p>
          <a:p>
            <a:pPr indent="-139700" lvl="1" marL="625475" marR="0" rtl="0" algn="l">
              <a:lnSpc>
                <a:spcPct val="11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10000"/>
              </a:lnSpc>
              <a:spcBef>
                <a:spcPts val="48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checked exception</a:t>
            </a:r>
            <a:r>
              <a:rPr b="0" i="0" lang="en-US" sz="2400" u="none" cap="none" strike="noStrike">
                <a:solidFill>
                  <a:schemeClr val="dk1"/>
                </a:solidFill>
                <a:latin typeface="Tahoma"/>
                <a:ea typeface="Tahoma"/>
                <a:cs typeface="Tahoma"/>
                <a:sym typeface="Tahoma"/>
              </a:rPr>
              <a:t>: An error that must be handled by our program (otherwise it will not compile).</a:t>
            </a:r>
            <a:endParaRPr/>
          </a:p>
          <a:p>
            <a:pPr indent="-222250" lvl="1" marL="625475" marR="0" rtl="0" algn="l">
              <a:lnSpc>
                <a:spcPct val="11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We must specify how our program will handle file I/O failures.</a:t>
            </a:r>
            <a:endParaRPr/>
          </a:p>
        </p:txBody>
      </p:sp>
      <p:pic>
        <p:nvPicPr>
          <p:cNvPr id="65" name="Google Shape;65;p10"/>
          <p:cNvPicPr preferRelativeResize="0"/>
          <p:nvPr/>
        </p:nvPicPr>
        <p:blipFill rotWithShape="1">
          <a:blip r:embed="rId3">
            <a:alphaModFix/>
          </a:blip>
          <a:srcRect b="0" l="0" r="0" t="0"/>
          <a:stretch/>
        </p:blipFill>
        <p:spPr>
          <a:xfrm>
            <a:off x="7315200" y="152400"/>
            <a:ext cx="1676400" cy="1176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1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The </a:t>
            </a:r>
            <a:r>
              <a:rPr b="1" i="0" lang="en-US" sz="4400" u="none">
                <a:solidFill>
                  <a:schemeClr val="lt1"/>
                </a:solidFill>
                <a:latin typeface="Courier New"/>
                <a:ea typeface="Courier New"/>
                <a:cs typeface="Courier New"/>
                <a:sym typeface="Courier New"/>
              </a:rPr>
              <a:t>throws</a:t>
            </a:r>
            <a:r>
              <a:rPr b="1" i="0" lang="en-US" sz="4400" u="none">
                <a:solidFill>
                  <a:schemeClr val="lt1"/>
                </a:solidFill>
                <a:latin typeface="Tahoma"/>
                <a:ea typeface="Tahoma"/>
                <a:cs typeface="Tahoma"/>
                <a:sym typeface="Tahoma"/>
              </a:rPr>
              <a:t> clause</a:t>
            </a:r>
            <a:endParaRPr/>
          </a:p>
        </p:txBody>
      </p:sp>
      <p:sp>
        <p:nvSpPr>
          <p:cNvPr id="71" name="Google Shape;71;p11"/>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10000"/>
              </a:lnSpc>
              <a:spcBef>
                <a:spcPts val="0"/>
              </a:spcBef>
              <a:spcAft>
                <a:spcPts val="0"/>
              </a:spcAft>
              <a:buClr>
                <a:schemeClr val="dk1"/>
              </a:buClr>
              <a:buSzPts val="2400"/>
              <a:buFont typeface="Courier New"/>
              <a:buChar char="•"/>
            </a:pPr>
            <a:r>
              <a:rPr b="1" i="0" lang="en-US" sz="2400" u="none" cap="none" strike="noStrike">
                <a:solidFill>
                  <a:schemeClr val="dk1"/>
                </a:solidFill>
                <a:latin typeface="Courier New"/>
                <a:ea typeface="Courier New"/>
                <a:cs typeface="Courier New"/>
                <a:sym typeface="Courier New"/>
              </a:rPr>
              <a:t>throws</a:t>
            </a:r>
            <a:r>
              <a:rPr b="1" i="0" lang="en-US" sz="2400" u="none" cap="none" strike="noStrike">
                <a:solidFill>
                  <a:schemeClr val="dk1"/>
                </a:solidFill>
                <a:latin typeface="Tahoma"/>
                <a:ea typeface="Tahoma"/>
                <a:cs typeface="Tahoma"/>
                <a:sym typeface="Tahoma"/>
              </a:rPr>
              <a:t> clause</a:t>
            </a:r>
            <a:r>
              <a:rPr b="0" i="0" lang="en-US" sz="2400" u="none" cap="none" strike="noStrike">
                <a:solidFill>
                  <a:schemeClr val="dk1"/>
                </a:solidFill>
                <a:latin typeface="Tahoma"/>
                <a:ea typeface="Tahoma"/>
                <a:cs typeface="Tahoma"/>
                <a:sym typeface="Tahoma"/>
              </a:rPr>
              <a:t>: Keywords on a method's header that state that it may generate an exception (and will not handle it).</a:t>
            </a:r>
            <a:endParaRPr/>
          </a:p>
          <a:p>
            <a:pPr indent="-279400" lvl="1" marL="625475" marR="0" rtl="0" algn="l">
              <a:lnSpc>
                <a:spcPct val="100000"/>
              </a:lnSpc>
              <a:spcBef>
                <a:spcPts val="440"/>
              </a:spcBef>
              <a:spcAft>
                <a:spcPts val="0"/>
              </a:spcAft>
              <a:buClr>
                <a:schemeClr val="dk1"/>
              </a:buClr>
              <a:buSzPts val="2200"/>
              <a:buFont typeface="Tahoma"/>
              <a:buNone/>
            </a:pPr>
            <a:r>
              <a:t/>
            </a:r>
            <a:endParaRPr b="0" i="1"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Syntax:</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public static </a:t>
            </a:r>
            <a:r>
              <a:rPr b="1" i="0" lang="en-US" sz="2200" u="none" cap="none" strike="noStrike">
                <a:solidFill>
                  <a:schemeClr val="dk1"/>
                </a:solidFill>
                <a:latin typeface="Tahoma"/>
                <a:ea typeface="Tahoma"/>
                <a:cs typeface="Tahoma"/>
                <a:sym typeface="Tahoma"/>
              </a:rPr>
              <a:t>type</a:t>
            </a: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chemeClr val="dk1"/>
                </a:solidFill>
                <a:latin typeface="Tahoma"/>
                <a:ea typeface="Tahoma"/>
                <a:cs typeface="Tahoma"/>
                <a:sym typeface="Tahoma"/>
              </a:rPr>
              <a:t>name</a:t>
            </a:r>
            <a:r>
              <a:rPr b="0" i="0" lang="en-US" sz="2200" u="none" cap="none" strike="noStrike">
                <a:solidFill>
                  <a:schemeClr val="dk1"/>
                </a:solidFill>
                <a:latin typeface="Courier New"/>
                <a:ea typeface="Courier New"/>
                <a:cs typeface="Courier New"/>
                <a:sym typeface="Courier New"/>
              </a:rPr>
              <a:t>(</a:t>
            </a:r>
            <a:r>
              <a:rPr b="1" i="0" lang="en-US" sz="2200" u="none" cap="none" strike="noStrike">
                <a:solidFill>
                  <a:schemeClr val="dk1"/>
                </a:solidFill>
                <a:latin typeface="Tahoma"/>
                <a:ea typeface="Tahoma"/>
                <a:cs typeface="Tahoma"/>
                <a:sym typeface="Tahoma"/>
              </a:rPr>
              <a:t>params</a:t>
            </a:r>
            <a:r>
              <a:rPr b="0" i="0" lang="en-US" sz="2200" u="none" cap="none" strike="noStrike">
                <a:solidFill>
                  <a:schemeClr val="dk1"/>
                </a:solidFill>
                <a:latin typeface="Courier New"/>
                <a:ea typeface="Courier New"/>
                <a:cs typeface="Courier New"/>
                <a:sym typeface="Courier New"/>
              </a:rPr>
              <a:t>)</a:t>
            </a:r>
            <a:r>
              <a:rPr b="1"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336699"/>
                </a:solidFill>
                <a:latin typeface="Courier New"/>
                <a:ea typeface="Courier New"/>
                <a:cs typeface="Courier New"/>
                <a:sym typeface="Courier New"/>
              </a:rPr>
              <a:t>throws </a:t>
            </a:r>
            <a:r>
              <a:rPr b="1" i="0" lang="en-US" sz="2200" u="none" cap="none" strike="noStrike">
                <a:solidFill>
                  <a:srgbClr val="336699"/>
                </a:solidFill>
                <a:latin typeface="Tahoma"/>
                <a:ea typeface="Tahoma"/>
                <a:cs typeface="Tahoma"/>
                <a:sym typeface="Tahoma"/>
              </a:rPr>
              <a:t>type</a:t>
            </a:r>
            <a:r>
              <a:rPr b="0"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79400" lvl="1" marL="625475"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Example:</a:t>
            </a:r>
            <a:endParaRPr/>
          </a:p>
          <a:p>
            <a:pPr indent="-279400" lvl="1" marL="625475" marR="0" rtl="0" algn="l">
              <a:lnSpc>
                <a:spcPct val="100000"/>
              </a:lnSpc>
              <a:spcBef>
                <a:spcPts val="440"/>
              </a:spcBef>
              <a:spcAft>
                <a:spcPts val="0"/>
              </a:spcAft>
              <a:buClr>
                <a:schemeClr val="dk1"/>
              </a:buClr>
              <a:buSzPts val="2100"/>
              <a:buFont typeface="Courier New"/>
              <a:buNone/>
            </a:pPr>
            <a:r>
              <a:rPr b="0" i="0" lang="en-US" sz="2100" u="none" cap="none" strike="noStrike">
                <a:solidFill>
                  <a:schemeClr val="dk1"/>
                </a:solidFill>
                <a:latin typeface="Courier New"/>
                <a:ea typeface="Courier New"/>
                <a:cs typeface="Courier New"/>
                <a:sym typeface="Courier New"/>
              </a:rPr>
              <a:t>	</a:t>
            </a:r>
            <a:r>
              <a:rPr b="0" i="0" lang="en-US" sz="2200" u="none" cap="none" strike="noStrike">
                <a:solidFill>
                  <a:schemeClr val="dk1"/>
                </a:solidFill>
                <a:latin typeface="Courier New"/>
                <a:ea typeface="Courier New"/>
                <a:cs typeface="Courier New"/>
                <a:sym typeface="Courier New"/>
              </a:rPr>
              <a:t>public class ReadFile {</a:t>
            </a:r>
            <a:endParaRPr/>
          </a:p>
          <a:p>
            <a:pPr indent="-279400" lvl="1" marL="625475"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public static void main(String[] args)</a:t>
            </a:r>
            <a:endParaRPr/>
          </a:p>
          <a:p>
            <a:pPr indent="-279400" lvl="1" marL="625475"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a:t>
            </a:r>
            <a:r>
              <a:rPr b="1" i="0" lang="en-US" sz="2200" u="none" cap="none" strike="noStrike">
                <a:solidFill>
                  <a:srgbClr val="003399"/>
                </a:solidFill>
                <a:latin typeface="Courier New"/>
                <a:ea typeface="Courier New"/>
                <a:cs typeface="Courier New"/>
                <a:sym typeface="Courier New"/>
              </a:rPr>
              <a:t>throws FileNotFoundException</a:t>
            </a:r>
            <a:r>
              <a:rPr b="0" i="0" lang="en-US" sz="2200" u="none" cap="none" strike="noStrike">
                <a:solidFill>
                  <a:schemeClr val="dk1"/>
                </a:solidFill>
                <a:latin typeface="Courier New"/>
                <a:ea typeface="Courier New"/>
                <a:cs typeface="Courier New"/>
                <a:sym typeface="Courier New"/>
              </a:rPr>
              <a:t> {</a:t>
            </a:r>
            <a:endParaRPr/>
          </a:p>
          <a:p>
            <a:pPr indent="-279400" lvl="1" marL="6254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12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Like saying, </a:t>
            </a:r>
            <a:r>
              <a:rPr b="0" i="1" lang="en-US" sz="2200" u="none" cap="none" strike="noStrike">
                <a:solidFill>
                  <a:schemeClr val="dk1"/>
                </a:solidFill>
                <a:latin typeface="Tahoma"/>
                <a:ea typeface="Tahoma"/>
                <a:cs typeface="Tahoma"/>
                <a:sym typeface="Tahoma"/>
              </a:rPr>
              <a:t>"I hereby announce that this method might throw an exception, and I accept the consequences if this happens."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Input tokens</a:t>
            </a:r>
            <a:endParaRPr/>
          </a:p>
        </p:txBody>
      </p:sp>
      <p:sp>
        <p:nvSpPr>
          <p:cNvPr id="77" name="Google Shape;77;p12"/>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10000"/>
              </a:lnSpc>
              <a:spcBef>
                <a:spcPts val="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token</a:t>
            </a:r>
            <a:r>
              <a:rPr b="0" i="0" lang="en-US" sz="2400" u="none" cap="none" strike="noStrike">
                <a:solidFill>
                  <a:schemeClr val="dk1"/>
                </a:solidFill>
                <a:latin typeface="Tahoma"/>
                <a:ea typeface="Tahoma"/>
                <a:cs typeface="Tahoma"/>
                <a:sym typeface="Tahoma"/>
              </a:rPr>
              <a:t>: A unit of user input, separated by whitespace. </a:t>
            </a:r>
            <a:endParaRPr/>
          </a:p>
          <a:p>
            <a:pPr indent="-279400" lvl="1" marL="625475" marR="0" rtl="0" algn="l">
              <a:lnSpc>
                <a:spcPct val="11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a:t>
            </a:r>
            <a:r>
              <a:rPr b="0" i="0" lang="en-US" sz="2200" u="none" cap="none" strike="noStrike">
                <a:solidFill>
                  <a:schemeClr val="dk1"/>
                </a:solidFill>
                <a:latin typeface="Courier New"/>
                <a:ea typeface="Courier New"/>
                <a:cs typeface="Courier New"/>
                <a:sym typeface="Courier New"/>
              </a:rPr>
              <a:t>Scanner</a:t>
            </a:r>
            <a:r>
              <a:rPr b="0" i="0" lang="en-US" sz="2200" u="none" cap="none" strike="noStrike">
                <a:solidFill>
                  <a:schemeClr val="dk1"/>
                </a:solidFill>
                <a:latin typeface="Tahoma"/>
                <a:ea typeface="Tahoma"/>
                <a:cs typeface="Tahoma"/>
                <a:sym typeface="Tahoma"/>
              </a:rPr>
              <a:t> splits a file's contents into tokens.</a:t>
            </a:r>
            <a:endParaRPr/>
          </a:p>
          <a:p>
            <a:pPr indent="-1397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an input file contains the following:</a:t>
            </a:r>
            <a:endParaRPr/>
          </a:p>
          <a:p>
            <a:pPr indent="-279400" lvl="1" marL="625475" marR="0" rtl="0" algn="l">
              <a:lnSpc>
                <a:spcPct val="8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23   3.14</a:t>
            </a:r>
            <a:endParaRPr/>
          </a:p>
          <a:p>
            <a:pPr indent="-279400" lvl="1" marL="625475" marR="0" rtl="0" algn="l">
              <a:lnSpc>
                <a:spcPct val="8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"John Smith"</a:t>
            </a:r>
            <a:endParaRPr/>
          </a:p>
          <a:p>
            <a:pPr indent="-279400" lvl="1" marL="625475"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The </a:t>
            </a:r>
            <a:r>
              <a:rPr b="0" i="0" lang="en-US" sz="2200" u="none" cap="none" strike="noStrike">
                <a:solidFill>
                  <a:schemeClr val="dk1"/>
                </a:solidFill>
                <a:latin typeface="Courier New"/>
                <a:ea typeface="Courier New"/>
                <a:cs typeface="Courier New"/>
                <a:sym typeface="Courier New"/>
              </a:rPr>
              <a:t>Scanner</a:t>
            </a:r>
            <a:r>
              <a:rPr b="0" i="0" lang="en-US" sz="2200" u="none" cap="none" strike="noStrike">
                <a:solidFill>
                  <a:schemeClr val="dk1"/>
                </a:solidFill>
                <a:latin typeface="Tahoma"/>
                <a:ea typeface="Tahoma"/>
                <a:cs typeface="Tahoma"/>
                <a:sym typeface="Tahoma"/>
              </a:rPr>
              <a:t> can interpret the tokens as the following types:</a:t>
            </a:r>
            <a:endParaRPr/>
          </a:p>
          <a:p>
            <a:pPr indent="-22225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Tahoma"/>
              <a:ea typeface="Tahoma"/>
              <a:cs typeface="Tahoma"/>
              <a:sym typeface="Tahoma"/>
            </a:endParaRPr>
          </a:p>
          <a:p>
            <a:pPr indent="-279400" lvl="1" marL="625475"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sng" cap="none" strike="noStrike">
                <a:solidFill>
                  <a:schemeClr val="dk1"/>
                </a:solidFill>
                <a:latin typeface="Tahoma"/>
                <a:ea typeface="Tahoma"/>
                <a:cs typeface="Tahoma"/>
                <a:sym typeface="Tahoma"/>
              </a:rPr>
              <a:t>Token</a:t>
            </a:r>
            <a:r>
              <a:rPr b="0" i="0" lang="en-US" sz="2200" u="none" cap="none" strike="noStrike">
                <a:solidFill>
                  <a:schemeClr val="dk1"/>
                </a:solidFill>
                <a:latin typeface="Tahoma"/>
                <a:ea typeface="Tahoma"/>
                <a:cs typeface="Tahoma"/>
                <a:sym typeface="Tahoma"/>
              </a:rPr>
              <a:t>	</a:t>
            </a:r>
            <a:r>
              <a:rPr b="0" i="0" lang="en-US" sz="2200" u="sng" cap="none" strike="noStrike">
                <a:solidFill>
                  <a:schemeClr val="dk1"/>
                </a:solidFill>
                <a:latin typeface="Tahoma"/>
                <a:ea typeface="Tahoma"/>
                <a:cs typeface="Tahoma"/>
                <a:sym typeface="Tahoma"/>
              </a:rPr>
              <a:t>Type(s)</a:t>
            </a:r>
            <a:endParaRPr/>
          </a:p>
          <a:p>
            <a:pPr indent="-279400" lvl="1" marL="625475" marR="0" rtl="0" algn="l">
              <a:lnSpc>
                <a:spcPct val="8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23</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int</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double</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String</a:t>
            </a:r>
            <a:endParaRPr/>
          </a:p>
          <a:p>
            <a:pPr indent="-279400" lvl="1" marL="625475" marR="0" rtl="0" algn="l">
              <a:lnSpc>
                <a:spcPct val="8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3.14</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double</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String</a:t>
            </a:r>
            <a:endParaRPr/>
          </a:p>
          <a:p>
            <a:pPr indent="-279400" lvl="1" marL="625475" marR="0" rtl="0" algn="l">
              <a:lnSpc>
                <a:spcPct val="8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"John</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String</a:t>
            </a:r>
            <a:endParaRPr/>
          </a:p>
          <a:p>
            <a:pPr indent="-279400" lvl="1" marL="625475" marR="0" rtl="0" algn="l">
              <a:lnSpc>
                <a:spcPct val="8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Smith"</a:t>
            </a:r>
            <a:r>
              <a:rPr b="0" i="0" lang="en-US" sz="2200" u="none" cap="none" strike="noStrike">
                <a:solidFill>
                  <a:schemeClr val="dk1"/>
                </a:solidFill>
                <a:latin typeface="Tahoma"/>
                <a:ea typeface="Tahoma"/>
                <a:cs typeface="Tahoma"/>
                <a:sym typeface="Tahoma"/>
              </a:rPr>
              <a:t>	</a:t>
            </a:r>
            <a:r>
              <a:rPr b="0" i="0" lang="en-US" sz="2200" u="none" cap="none" strike="noStrike">
                <a:solidFill>
                  <a:schemeClr val="dk1"/>
                </a:solidFill>
                <a:latin typeface="Courier New"/>
                <a:ea typeface="Courier New"/>
                <a:cs typeface="Courier New"/>
                <a:sym typeface="Courier New"/>
              </a:rPr>
              <a:t>String</a:t>
            </a:r>
            <a:endParaRPr b="0" i="0" sz="2200" u="none" cap="none" strike="noStrike">
              <a:solidFill>
                <a:schemeClr val="dk1"/>
              </a:solidFill>
              <a:latin typeface="Tahoma"/>
              <a:ea typeface="Tahoma"/>
              <a:cs typeface="Tahoma"/>
              <a:sym typeface="Tahoma"/>
            </a:endParaRPr>
          </a:p>
          <a:p>
            <a:pPr indent="-92075" lvl="0" marL="231775"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
        <p:nvSpPr>
          <p:cNvPr id="78" name="Google Shape;78;p12"/>
          <p:cNvSpPr/>
          <p:nvPr/>
        </p:nvSpPr>
        <p:spPr>
          <a:xfrm>
            <a:off x="914400" y="3101975"/>
            <a:ext cx="2438400" cy="7080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Tahoma"/>
              <a:buNone/>
            </a:pPr>
            <a:r>
              <a:rPr b="1" i="0" lang="en-US" sz="4400" u="none">
                <a:solidFill>
                  <a:schemeClr val="lt1"/>
                </a:solidFill>
                <a:latin typeface="Tahoma"/>
                <a:ea typeface="Tahoma"/>
                <a:cs typeface="Tahoma"/>
                <a:sym typeface="Tahoma"/>
              </a:rPr>
              <a:t>Files and input cursor</a:t>
            </a:r>
            <a:endParaRPr/>
          </a:p>
        </p:txBody>
      </p:sp>
      <p:sp>
        <p:nvSpPr>
          <p:cNvPr id="84" name="Google Shape;84;p13"/>
          <p:cNvSpPr txBox="1"/>
          <p:nvPr>
            <p:ph idx="1" type="body"/>
          </p:nvPr>
        </p:nvSpPr>
        <p:spPr>
          <a:xfrm>
            <a:off x="152400" y="1295400"/>
            <a:ext cx="8991600" cy="5181600"/>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Consider a file </a:t>
            </a:r>
            <a:r>
              <a:rPr b="0" i="0" lang="en-US" sz="2400" u="none">
                <a:solidFill>
                  <a:schemeClr val="dk1"/>
                </a:solidFill>
                <a:latin typeface="Courier New"/>
                <a:ea typeface="Courier New"/>
                <a:cs typeface="Courier New"/>
                <a:sym typeface="Courier New"/>
              </a:rPr>
              <a:t>weather.txt</a:t>
            </a:r>
            <a:r>
              <a:rPr b="0" i="0" lang="en-US" sz="2400" u="none">
                <a:solidFill>
                  <a:schemeClr val="dk1"/>
                </a:solidFill>
                <a:latin typeface="Tahoma"/>
                <a:ea typeface="Tahoma"/>
                <a:cs typeface="Tahoma"/>
                <a:sym typeface="Tahoma"/>
              </a:rPr>
              <a:t> that contains this text:</a:t>
            </a:r>
            <a:endParaRPr/>
          </a:p>
          <a:p>
            <a:pPr indent="-279400" lvl="1" marL="625475" marR="0" rtl="0" algn="l">
              <a:lnSpc>
                <a:spcPct val="90000"/>
              </a:lnSpc>
              <a:spcBef>
                <a:spcPts val="180"/>
              </a:spcBef>
              <a:spcAft>
                <a:spcPts val="0"/>
              </a:spcAft>
              <a:buClr>
                <a:schemeClr val="dk1"/>
              </a:buClr>
              <a:buSzPts val="900"/>
              <a:buFont typeface="Tahoma"/>
              <a:buNone/>
            </a:pPr>
            <a:r>
              <a:t/>
            </a:r>
            <a:endParaRPr b="0" i="0" sz="9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16.2   23.5</a:t>
            </a:r>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   19.1 7.4  22.8</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Courier New"/>
              <a:ea typeface="Courier New"/>
              <a:cs typeface="Courier New"/>
              <a:sym typeface="Courier New"/>
            </a:endParaRPr>
          </a:p>
          <a:p>
            <a:pPr indent="-279400" lvl="1" marL="625475" marR="0" rtl="0" algn="l">
              <a:lnSpc>
                <a:spcPct val="9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18.5  -1.8 14.9</a:t>
            </a:r>
            <a:endParaRPr/>
          </a:p>
          <a:p>
            <a:pPr indent="-279400" lvl="1" marL="625475" marR="0" rtl="0" algn="l">
              <a:lnSpc>
                <a:spcPct val="9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31775" lvl="0" marL="231775"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 views all input as a stream of characters:</a:t>
            </a:r>
            <a:endParaRPr/>
          </a:p>
          <a:p>
            <a:pPr indent="-279400" lvl="1" marL="625475" marR="0" rtl="0" algn="l">
              <a:lnSpc>
                <a:spcPct val="100000"/>
              </a:lnSpc>
              <a:spcBef>
                <a:spcPts val="440"/>
              </a:spcBef>
              <a:spcAft>
                <a:spcPts val="0"/>
              </a:spcAft>
              <a:buClr>
                <a:schemeClr val="dk1"/>
              </a:buClr>
              <a:buSzPts val="2200"/>
              <a:buFont typeface="Courier New"/>
              <a:buNone/>
            </a:pPr>
            <a:r>
              <a:rPr b="0" i="0" lang="en-US" sz="2200" u="none" cap="none" strike="noStrike">
                <a:solidFill>
                  <a:schemeClr val="dk1"/>
                </a:solidFill>
                <a:latin typeface="Courier New"/>
                <a:ea typeface="Courier New"/>
                <a:cs typeface="Courier New"/>
                <a:sym typeface="Courier New"/>
              </a:rPr>
              <a:t>16.2   23.5</a:t>
            </a:r>
            <a:r>
              <a:rPr b="0" i="0" lang="en-US" sz="2200" u="none" cap="none" strike="noStrike">
                <a:solidFill>
                  <a:schemeClr val="dk2"/>
                </a:solidFill>
                <a:latin typeface="Courier New"/>
                <a:ea typeface="Courier New"/>
                <a:cs typeface="Courier New"/>
                <a:sym typeface="Courier New"/>
              </a:rPr>
              <a:t>\n</a:t>
            </a:r>
            <a:r>
              <a:rPr b="0" i="0" lang="en-US" sz="2200" u="none" cap="none" strike="noStrike">
                <a:solidFill>
                  <a:schemeClr val="dk1"/>
                </a:solidFill>
                <a:latin typeface="Courier New"/>
                <a:ea typeface="Courier New"/>
                <a:cs typeface="Courier New"/>
                <a:sym typeface="Courier New"/>
              </a:rPr>
              <a:t>19.1 7.4  22.8</a:t>
            </a:r>
            <a:r>
              <a:rPr b="0" i="0" lang="en-US" sz="2200" u="none" cap="none" strike="noStrike">
                <a:solidFill>
                  <a:schemeClr val="dk2"/>
                </a:solidFill>
                <a:latin typeface="Courier New"/>
                <a:ea typeface="Courier New"/>
                <a:cs typeface="Courier New"/>
                <a:sym typeface="Courier New"/>
              </a:rPr>
              <a:t>\n\n</a:t>
            </a:r>
            <a:r>
              <a:rPr b="0" i="0" lang="en-US" sz="2200" u="none" cap="none" strike="noStrike">
                <a:solidFill>
                  <a:schemeClr val="dk1"/>
                </a:solidFill>
                <a:latin typeface="Courier New"/>
                <a:ea typeface="Courier New"/>
                <a:cs typeface="Courier New"/>
                <a:sym typeface="Courier New"/>
              </a:rPr>
              <a:t>18.5  -1.8</a:t>
            </a:r>
            <a:r>
              <a:rPr b="0" i="0" lang="en-US" sz="2200" u="none" cap="none" strike="noStrike">
                <a:solidFill>
                  <a:schemeClr val="dk2"/>
                </a:solidFill>
                <a:latin typeface="Courier New"/>
                <a:ea typeface="Courier New"/>
                <a:cs typeface="Courier New"/>
                <a:sym typeface="Courier New"/>
              </a:rPr>
              <a:t> </a:t>
            </a:r>
            <a:r>
              <a:rPr b="0" i="0" lang="en-US" sz="2200" u="none" cap="none" strike="noStrike">
                <a:solidFill>
                  <a:schemeClr val="dk1"/>
                </a:solidFill>
                <a:latin typeface="Courier New"/>
                <a:ea typeface="Courier New"/>
                <a:cs typeface="Courier New"/>
                <a:sym typeface="Courier New"/>
              </a:rPr>
              <a:t>14.9</a:t>
            </a:r>
            <a:r>
              <a:rPr b="0" i="0" lang="en-US" sz="2200" u="none" cap="none" strike="noStrike">
                <a:solidFill>
                  <a:schemeClr val="dk2"/>
                </a:solidFill>
                <a:latin typeface="Courier New"/>
                <a:ea typeface="Courier New"/>
                <a:cs typeface="Courier New"/>
                <a:sym typeface="Courier New"/>
              </a:rPr>
              <a:t>\n</a:t>
            </a:r>
            <a:endParaRPr/>
          </a:p>
          <a:p>
            <a:pPr indent="-279400" lvl="1" marL="625475" marR="0" rtl="0" algn="l">
              <a:lnSpc>
                <a:spcPct val="100000"/>
              </a:lnSpc>
              <a:spcBef>
                <a:spcPts val="44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279400" lvl="1" marL="625475" marR="0" rtl="0" algn="l">
              <a:lnSpc>
                <a:spcPct val="100000"/>
              </a:lnSpc>
              <a:spcBef>
                <a:spcPts val="440"/>
              </a:spcBef>
              <a:spcAft>
                <a:spcPts val="0"/>
              </a:spcAft>
              <a:buClr>
                <a:schemeClr val="dk1"/>
              </a:buClr>
              <a:buSzPts val="2200"/>
              <a:buFont typeface="Tahoma"/>
              <a:buNone/>
            </a:pPr>
            <a:r>
              <a:t/>
            </a:r>
            <a:endParaRPr b="1" i="0" sz="2200" u="none" cap="none" strike="noStrike">
              <a:solidFill>
                <a:schemeClr val="dk1"/>
              </a:solidFill>
              <a:latin typeface="Courier New"/>
              <a:ea typeface="Courier New"/>
              <a:cs typeface="Courier New"/>
              <a:sym typeface="Courier New"/>
            </a:endParaRPr>
          </a:p>
          <a:p>
            <a:pPr indent="-231775" lvl="0" marL="231775" marR="0" rtl="0" algn="l">
              <a:lnSpc>
                <a:spcPct val="100000"/>
              </a:lnSpc>
              <a:spcBef>
                <a:spcPts val="480"/>
              </a:spcBef>
              <a:spcAft>
                <a:spcPts val="0"/>
              </a:spcAft>
              <a:buClr>
                <a:schemeClr val="dk1"/>
              </a:buClr>
              <a:buSzPts val="2400"/>
              <a:buFont typeface="Tahoma"/>
              <a:buChar char="•"/>
            </a:pPr>
            <a:r>
              <a:rPr b="1" i="0" lang="en-US" sz="2400" u="none">
                <a:solidFill>
                  <a:schemeClr val="dk1"/>
                </a:solidFill>
                <a:latin typeface="Tahoma"/>
                <a:ea typeface="Tahoma"/>
                <a:cs typeface="Tahoma"/>
                <a:sym typeface="Tahoma"/>
              </a:rPr>
              <a:t>input cursor</a:t>
            </a:r>
            <a:r>
              <a:rPr b="0" i="0" lang="en-US" sz="2400" u="none">
                <a:solidFill>
                  <a:schemeClr val="dk1"/>
                </a:solidFill>
                <a:latin typeface="Tahoma"/>
                <a:ea typeface="Tahoma"/>
                <a:cs typeface="Tahoma"/>
                <a:sym typeface="Tahoma"/>
              </a:rPr>
              <a:t>:</a:t>
            </a:r>
            <a:r>
              <a:rPr b="0" i="1"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The current position of the </a:t>
            </a:r>
            <a:r>
              <a:rPr b="0" i="0" lang="en-US" sz="2400" u="none">
                <a:solidFill>
                  <a:schemeClr val="dk1"/>
                </a:solidFill>
                <a:latin typeface="Courier New"/>
                <a:ea typeface="Courier New"/>
                <a:cs typeface="Courier New"/>
                <a:sym typeface="Courier New"/>
              </a:rPr>
              <a:t>Scanner</a:t>
            </a:r>
            <a:r>
              <a:rPr b="0" i="0" lang="en-US" sz="2400" u="none">
                <a:solidFill>
                  <a:schemeClr val="dk1"/>
                </a:solidFill>
                <a:latin typeface="Tahoma"/>
                <a:ea typeface="Tahoma"/>
                <a:cs typeface="Tahoma"/>
                <a:sym typeface="Tahoma"/>
              </a:rPr>
              <a:t>.</a:t>
            </a:r>
            <a:endParaRPr/>
          </a:p>
        </p:txBody>
      </p:sp>
      <p:sp>
        <p:nvSpPr>
          <p:cNvPr id="85" name="Google Shape;85;p13"/>
          <p:cNvSpPr/>
          <p:nvPr/>
        </p:nvSpPr>
        <p:spPr>
          <a:xfrm>
            <a:off x="533400" y="1828800"/>
            <a:ext cx="2971800" cy="1676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3"/>
          <p:cNvSpPr/>
          <p:nvPr/>
        </p:nvSpPr>
        <p:spPr>
          <a:xfrm>
            <a:off x="533400" y="4156075"/>
            <a:ext cx="8229600" cy="3397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