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</p:sldIdLst>
  <p:sldSz cy="6858000" cx="9144000"/>
  <p:notesSz cx="6858000" cy="9144000"/>
  <p:embeddedFontLst>
    <p:embeddedFont>
      <p:font typeface="Tahoma"/>
      <p:regular r:id="rId64"/>
      <p:bold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9A71F3-42D2-4A5E-BE01-CCC02BF515BB}">
  <a:tblStyle styleId="{439A71F3-42D2-4A5E-BE01-CCC02BF515B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Tahoma-regular.fntdata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65" Type="http://schemas.openxmlformats.org/officeDocument/2006/relationships/font" Target="fonts/Tahoma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5" name="Google Shape;25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3" name="Google Shape;263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It's basically not possible to write a swap method that accepts two ints.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swap can't escape from itself to modify the outside world.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(sort of like the villains in the holodeck on Star Trek; they can wreak havoc in their holo-world, but they can't leave and attack the real Enterprise outside.)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9" name="Google Shape;269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5" name="Google Shape;275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8" name="Google Shape;308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Note: This is also the reason that it works when you pass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Graphics g</a:t>
            </a:r>
            <a:r>
              <a:rPr lang="en-US"/>
              <a:t> as a parameter to a method, because it is drawing with the same pen object onto the same window.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0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54" name="Google Shape;354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1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0" name="Google Shape;360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2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6" name="Google Shape;366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 probably won't reach this in lecture; it's here just in case.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3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2" name="Google Shape;372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4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8" name="Google Shape;378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0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16" name="Google Shape;416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If you have time: Curve the scores; add a fixed number to each score.</a:t>
            </a:r>
            <a:br>
              <a:rPr lang="en-US"/>
            </a:br>
            <a:r>
              <a:rPr lang="en-US"/>
              <a:t>(But don't allow a curved score to exceed the max of 100.)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1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22" name="Google Shape;422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For time purposes, I will begin with the code already written to open the file and read each score.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0" y="0"/>
            <a:ext cx="9144000" cy="1390650"/>
          </a:xfrm>
          <a:prstGeom prst="roundRect">
            <a:avLst>
              <a:gd fmla="val 24" name="adj"/>
            </a:avLst>
          </a:prstGeom>
          <a:gradFill>
            <a:gsLst>
              <a:gs pos="0">
                <a:srgbClr val="244E72"/>
              </a:gs>
              <a:gs pos="100000">
                <a:srgbClr val="5A9FD4"/>
              </a:gs>
            </a:gsLst>
            <a:lin ang="45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1600200"/>
            <a:ext cx="7772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4038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fmla="val 24" name="adj"/>
            </a:avLst>
          </a:prstGeom>
          <a:gradFill>
            <a:gsLst>
              <a:gs pos="0">
                <a:srgbClr val="244E72"/>
              </a:gs>
              <a:gs pos="100000">
                <a:srgbClr val="5A9FD4"/>
              </a:gs>
            </a:gsLst>
            <a:lin ang="45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  <a:defRPr b="0" i="0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–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"/>
          <p:cNvSpPr txBox="1"/>
          <p:nvPr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ctrTitle"/>
          </p:nvPr>
        </p:nvSpPr>
        <p:spPr>
          <a:xfrm>
            <a:off x="685800" y="1600200"/>
            <a:ext cx="7772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Building Java Programs</a:t>
            </a:r>
            <a:br>
              <a:rPr b="1" i="0" lang="en-US" sz="4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Chapter 7</a:t>
            </a:r>
            <a:endParaRPr/>
          </a:p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1371600" y="4038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Arrays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Copyright (c) Pearson 2013.</a:t>
            </a:r>
            <a:b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 rights reserved.</a:t>
            </a:r>
            <a:endParaRPr/>
          </a:p>
          <a:p>
            <a:pPr indent="-155575" lvl="0" marL="231775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Accessing array elements</a:t>
            </a:r>
            <a:endParaRPr/>
          </a:p>
        </p:txBody>
      </p: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int[] numbers = new int[8];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numbers[1] = 3;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numbers[4] = 99;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numbers[6] = 2;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x = numbers[1];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numbers[x] = 42;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numbers[numbers[6]] = 11;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use numbers[6] as index</a:t>
            </a:r>
            <a:endParaRPr/>
          </a:p>
        </p:txBody>
      </p:sp>
      <p:graphicFrame>
        <p:nvGraphicFramePr>
          <p:cNvPr id="107" name="Google Shape;107;p14"/>
          <p:cNvGraphicFramePr/>
          <p:nvPr/>
        </p:nvGraphicFramePr>
        <p:xfrm>
          <a:off x="914400" y="403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{439A71F3-42D2-4A5E-BE01-CCC02BF515BB}</a:tableStyleId>
              </a:tblPr>
              <a:tblGrid>
                <a:gridCol w="874700"/>
                <a:gridCol w="554025"/>
              </a:tblGrid>
              <a:tr h="5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8" name="Google Shape;108;p14"/>
          <p:cNvGraphicFramePr/>
          <p:nvPr/>
        </p:nvGraphicFramePr>
        <p:xfrm>
          <a:off x="152400" y="541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{439A71F3-42D2-4A5E-BE01-CCC02BF515BB}</a:tableStyleId>
              </a:tblPr>
              <a:tblGrid>
                <a:gridCol w="1447800"/>
              </a:tblGrid>
              <a:tr h="5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numbers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09" name="Google Shape;109;p14"/>
          <p:cNvGraphicFramePr/>
          <p:nvPr/>
        </p:nvGraphicFramePr>
        <p:xfrm>
          <a:off x="914400" y="403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{439A71F3-42D2-4A5E-BE01-CCC02BF515BB}</a:tableStyleId>
              </a:tblPr>
              <a:tblGrid>
                <a:gridCol w="874700"/>
                <a:gridCol w="554025"/>
              </a:tblGrid>
              <a:tr h="5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0" name="Google Shape;110;p14"/>
          <p:cNvGraphicFramePr/>
          <p:nvPr/>
        </p:nvGraphicFramePr>
        <p:xfrm>
          <a:off x="17526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{439A71F3-42D2-4A5E-BE01-CCC02BF515BB}</a:tableStyleId>
              </a:tblPr>
              <a:tblGrid>
                <a:gridCol w="874700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</a:tblGrid>
              <a:tr h="5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index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1" name="Google Shape;111;p14"/>
          <p:cNvGraphicFramePr/>
          <p:nvPr/>
        </p:nvGraphicFramePr>
        <p:xfrm>
          <a:off x="17526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{439A71F3-42D2-4A5E-BE01-CCC02BF515BB}</a:tableStyleId>
              </a:tblPr>
              <a:tblGrid>
                <a:gridCol w="874700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</a:tblGrid>
              <a:tr h="5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index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Arrays and </a:t>
            </a:r>
            <a:r>
              <a:rPr b="1" i="0" lang="en-US" sz="4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loops</a:t>
            </a:r>
            <a:endParaRPr/>
          </a:p>
        </p:txBody>
      </p:sp>
      <p:sp>
        <p:nvSpPr>
          <p:cNvPr id="117" name="Google Shape;117;p15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is common to use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loops to access array elements.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(int i = 0; i &lt; 8; i++) {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System.out.print(numbers[i] + " ");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System.out.println();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output: 0 4 11 0 44 0 0 2 </a:t>
            </a:r>
            <a:endParaRPr b="1" i="0" sz="2000" u="none" cap="none" strike="noStrike">
              <a:solidFill>
                <a:srgbClr val="00808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19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3050" lvl="0" marL="27305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Sometimes we assign each element a value in a loop.</a:t>
            </a:r>
            <a:endParaRPr/>
          </a:p>
          <a:p>
            <a:pPr indent="-246062" lvl="1" marL="639762" marR="0" rtl="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(int i = 0; i &lt; 8; i++) {</a:t>
            </a:r>
            <a:endParaRPr/>
          </a:p>
          <a:p>
            <a:pPr indent="-246062" lvl="1" marL="63976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numbers[i] = 2 * i;</a:t>
            </a:r>
            <a:endParaRPr/>
          </a:p>
          <a:p>
            <a:pPr indent="-246062" lvl="1" marL="63976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</p:txBody>
      </p:sp>
      <p:graphicFrame>
        <p:nvGraphicFramePr>
          <p:cNvPr id="118" name="Google Shape;118;p15"/>
          <p:cNvGraphicFramePr/>
          <p:nvPr/>
        </p:nvGraphicFramePr>
        <p:xfrm>
          <a:off x="1981200" y="513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{439A71F3-42D2-4A5E-BE01-CCC02BF515BB}</a:tableStyleId>
              </a:tblPr>
              <a:tblGrid>
                <a:gridCol w="874700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</a:tblGrid>
              <a:tr h="5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index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1" i="0" lang="en-US" sz="4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field</a:t>
            </a:r>
            <a:endParaRPr/>
          </a:p>
        </p:txBody>
      </p:sp>
      <p:sp>
        <p:nvSpPr>
          <p:cNvPr id="124" name="Google Shape;124;p16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array's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field stores its number of elements.</a:t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1" marL="639762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.length</a:t>
            </a:r>
            <a:endParaRPr/>
          </a:p>
          <a:p>
            <a:pPr indent="-246062" lvl="1" marL="639762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(int i = 0; i &lt; </a:t>
            </a:r>
            <a:r>
              <a:rPr b="1" i="0" lang="en-US" sz="22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numbers.length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i++) {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System.out.print(numbers[i] + " ");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output: 0 2 4 6 8 10 12 14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1" i="0" sz="22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does not use parentheses like a String's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.length()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1" i="0" sz="22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1" i="0" sz="22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expressions refer to: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last element of any array?  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middle element?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Weather question</a:t>
            </a:r>
            <a:endParaRPr/>
          </a:p>
        </p:txBody>
      </p:sp>
      <p:sp>
        <p:nvSpPr>
          <p:cNvPr id="130" name="Google Shape;130;p17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an array to solve the weather problem: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How many days' temperatures? </a:t>
            </a:r>
            <a:r>
              <a:rPr b="1" i="0" lang="en-US" sz="22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 1's high temp: </a:t>
            </a:r>
            <a:r>
              <a:rPr b="1" i="0" lang="en-US" sz="22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 2's high temp: </a:t>
            </a:r>
            <a:r>
              <a:rPr b="1" i="0" lang="en-US" sz="22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44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 3's high temp: </a:t>
            </a:r>
            <a:r>
              <a:rPr b="1" i="0" lang="en-US" sz="22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39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 4's high temp: </a:t>
            </a:r>
            <a:r>
              <a:rPr b="1" i="0" lang="en-US" sz="22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48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 5's high temp: </a:t>
            </a:r>
            <a:r>
              <a:rPr b="1" i="0" lang="en-US" sz="22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37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 6's high temp: </a:t>
            </a:r>
            <a:r>
              <a:rPr b="1" i="0" lang="en-US" sz="22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46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 7's high temp: </a:t>
            </a:r>
            <a:r>
              <a:rPr b="1" i="0" lang="en-US" sz="22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53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Average temp = 44.6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days were above average.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Weather answer</a:t>
            </a:r>
            <a:endParaRPr/>
          </a:p>
        </p:txBody>
      </p:sp>
      <p:sp>
        <p:nvSpPr>
          <p:cNvPr id="136" name="Google Shape;136;p18"/>
          <p:cNvSpPr txBox="1"/>
          <p:nvPr>
            <p:ph idx="4294967295" type="body"/>
          </p:nvPr>
        </p:nvSpPr>
        <p:spPr>
          <a:xfrm>
            <a:off x="228600" y="1295400"/>
            <a:ext cx="8915400" cy="4906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Reads temperatures from the user, computes average and # days above average.</a:t>
            </a:r>
            <a:endParaRPr b="0" i="0" sz="7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65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java.util.*;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ahoma"/>
              <a:buNone/>
            </a:pPr>
            <a:r>
              <a:t/>
            </a:r>
            <a:endParaRPr b="0" i="0" sz="7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65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Weather {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Scanner console = new Scanner(System.in);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System.out.print("How many days' temperatures? ");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days = console.nextInt();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urier New"/>
              <a:buNone/>
            </a:pPr>
            <a:r>
              <a:rPr b="0" i="0" lang="en-US" sz="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1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int[] temps = new int[days];        </a:t>
            </a:r>
            <a:r>
              <a:rPr b="1" i="0" lang="en-US" sz="13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array to store days' temperatures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sum = 0;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ahoma"/>
              <a:buNone/>
            </a:pPr>
            <a:r>
              <a:t/>
            </a:r>
            <a:endParaRPr b="0" i="0" sz="7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65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(int i = 0; i &lt; days; i++) {    </a:t>
            </a:r>
            <a:r>
              <a:rPr b="1" i="0" lang="en-US" sz="13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read/store each day's temperature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System.out.print("Day " + (i + 1) + "'s high temp: ");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1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temps[i] = console.nextInt();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sum += temps[i];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double average = (double) sum / days;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ahoma"/>
              <a:buNone/>
            </a:pPr>
            <a:r>
              <a:t/>
            </a:r>
            <a:endParaRPr b="0" i="0" sz="7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65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count = 0;                      </a:t>
            </a:r>
            <a:r>
              <a:rPr b="1" i="0" lang="en-US" sz="13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see if each day is above average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(int i = 0; i &lt; days; i++) {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</a:t>
            </a:r>
            <a:r>
              <a:rPr b="1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temps[i]</a:t>
            </a: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 average) {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count++;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urier New"/>
              <a:buNone/>
            </a:pPr>
            <a:r>
              <a:rPr b="0" i="0" lang="en-US" sz="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260"/>
              </a:spcBef>
              <a:spcAft>
                <a:spcPts val="0"/>
              </a:spcAft>
              <a:buClr>
                <a:srgbClr val="008080"/>
              </a:buClr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report results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System.out.printf("Average temp = %.1f\n", average);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System.out.println(count + " days above average");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Quick array initialization</a:t>
            </a:r>
            <a:endParaRPr/>
          </a:p>
        </p:txBody>
      </p:sp>
      <p:sp>
        <p:nvSpPr>
          <p:cNvPr id="142" name="Google Shape;142;p19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6062" lvl="1" marL="6397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value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value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…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value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int[] numbers = {12, 49, -2, 26, 5, 17, -6};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063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63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63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63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Useful when you know what the array's elements will be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compiler figures out the size by counting the values</a:t>
            </a:r>
            <a:endParaRPr/>
          </a:p>
        </p:txBody>
      </p:sp>
      <p:graphicFrame>
        <p:nvGraphicFramePr>
          <p:cNvPr id="143" name="Google Shape;143;p19"/>
          <p:cNvGraphicFramePr/>
          <p:nvPr/>
        </p:nvGraphicFramePr>
        <p:xfrm>
          <a:off x="2209800" y="297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{439A71F3-42D2-4A5E-BE01-CCC02BF515BB}</a:tableStyleId>
              </a:tblPr>
              <a:tblGrid>
                <a:gridCol w="874700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</a:tblGrid>
              <a:tr h="5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index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"Array mystery" problem</a:t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traversal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An examination of each element of an array.</a:t>
            </a:r>
            <a:endParaRPr/>
          </a:p>
          <a:p>
            <a:pPr indent="-180975" lvl="0" marL="231775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element values are stored in the following array? 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int[] a = {1, 7, 5, 6, 4, 14, 11};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 &lt; a.length - 1; i++) {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(a[i] &gt; a[i + 1]) {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a[i + 1] = a[i + 1] * 2;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graphicFrame>
        <p:nvGraphicFramePr>
          <p:cNvPr id="150" name="Google Shape;150;p20"/>
          <p:cNvGraphicFramePr/>
          <p:nvPr/>
        </p:nvGraphicFramePr>
        <p:xfrm>
          <a:off x="2179637" y="497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{439A71F3-42D2-4A5E-BE01-CCC02BF515BB}</a:tableStyleId>
              </a:tblPr>
              <a:tblGrid>
                <a:gridCol w="874700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</a:tblGrid>
              <a:tr h="5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index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1" name="Google Shape;151;p20"/>
          <p:cNvGraphicFramePr/>
          <p:nvPr/>
        </p:nvGraphicFramePr>
        <p:xfrm>
          <a:off x="2179637" y="497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{439A71F3-42D2-4A5E-BE01-CCC02BF515BB}</a:tableStyleId>
              </a:tblPr>
              <a:tblGrid>
                <a:gridCol w="874700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</a:tblGrid>
              <a:tr h="5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index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Limitations of arrays</a:t>
            </a: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cannot resize an existing array: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int[] a = new int[4];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rgbClr val="8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a.length = 10;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error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cannot compare arrays with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or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int[] a1 = {42, -7, 1, 15};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int[] a2 = {42, -7, 1, 15};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b="1" i="0" lang="en-US" sz="22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a1 == a2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  ... }         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false!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b="1" i="0" lang="en-US" sz="22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a1.equals(a2)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  ... }    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false!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array does not know how to print itself: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int[] a1 = {42, -7, 1, 15};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System.out.println(a1);        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[I@98f8c4]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1" i="0" lang="en-US" sz="4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class</a:t>
            </a:r>
            <a:endParaRPr/>
          </a:p>
        </p:txBody>
      </p:sp>
      <p:sp>
        <p:nvSpPr>
          <p:cNvPr id="163" name="Google Shape;163;p22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 package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java.util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has useful static methods for manipulating arrays:</a:t>
            </a:r>
            <a:endParaRPr/>
          </a:p>
          <a:p>
            <a:pPr indent="-1460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60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60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60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60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60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60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60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60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60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60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Syntax:	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Arrays.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methodName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parameters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  <p:graphicFrame>
        <p:nvGraphicFramePr>
          <p:cNvPr id="164" name="Google Shape;164;p22"/>
          <p:cNvGraphicFramePr/>
          <p:nvPr/>
        </p:nvGraphicFramePr>
        <p:xfrm>
          <a:off x="762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{439A71F3-42D2-4A5E-BE01-CCC02BF515BB}</a:tableStyleId>
              </a:tblPr>
              <a:tblGrid>
                <a:gridCol w="3810000"/>
                <a:gridCol w="5181600"/>
              </a:tblGrid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Method name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Description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binarySearch(</a:t>
                      </a: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array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returns the index of the given value in a 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sorted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array (or &lt; 0 if not found)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copyOf(</a:t>
                      </a: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array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length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returns a new copy of an array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equals(</a:t>
                      </a: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array1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array2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returns 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if the two arrays contain same elements in the same order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fill(</a:t>
                      </a: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array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sets every element to the given value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sort(</a:t>
                      </a: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array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arranges the elements into sorted order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toString(</a:t>
                      </a: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array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returns a string representing the array, such as 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"[10, 30, -25, 17]"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urier New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Arrays.toString</a:t>
            </a:r>
            <a:endParaRPr/>
          </a:p>
        </p:txBody>
      </p:sp>
      <p:sp>
        <p:nvSpPr>
          <p:cNvPr id="170" name="Google Shape;170;p23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Arrays.toString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accepts an array as a parameter and returns a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representation of its elements.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int[] e = {0, 2, 4, 6, 8};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e[1] = e[3] + e[4]; 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System.out.println("e is " +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Arrays.toString(e)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Output: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 is [0, 14, 4, 6, 8]</a:t>
            </a:r>
            <a:endParaRPr/>
          </a:p>
          <a:p>
            <a:pPr indent="-119062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063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063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Must 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java.util.*;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Can we solve this problem?</a:t>
            </a:r>
            <a:endParaRPr/>
          </a:p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the following program (input underlined):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How many days' temperatures? </a:t>
            </a:r>
            <a:r>
              <a:rPr b="1" i="0" lang="en-US" sz="22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 1's high temp: </a:t>
            </a:r>
            <a:r>
              <a:rPr b="1" i="0" lang="en-US" sz="22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 2's high temp: </a:t>
            </a:r>
            <a:r>
              <a:rPr b="1" i="0" lang="en-US" sz="22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44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 3's high temp: </a:t>
            </a:r>
            <a:r>
              <a:rPr b="1" i="0" lang="en-US" sz="22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39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 4's high temp: </a:t>
            </a:r>
            <a:r>
              <a:rPr b="1" i="0" lang="en-US" sz="22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48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 5's high temp: </a:t>
            </a:r>
            <a:r>
              <a:rPr b="1" i="0" lang="en-US" sz="22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37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 6's high temp: </a:t>
            </a:r>
            <a:r>
              <a:rPr b="1" i="0" lang="en-US" sz="22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46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 7's high temp: </a:t>
            </a:r>
            <a:r>
              <a:rPr b="1" i="0" lang="en-US" sz="22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53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Average temp = 44.6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days were above average.</a:t>
            </a:r>
            <a:endParaRPr/>
          </a:p>
        </p:txBody>
      </p:sp>
      <p:pic>
        <p:nvPicPr>
          <p:cNvPr descr="CLOUDS&amp;RAIN" id="40" name="Google Shape;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9400" y="2057400"/>
            <a:ext cx="2039937" cy="167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Weather question 2</a:t>
            </a:r>
            <a:endParaRPr/>
          </a:p>
        </p:txBody>
      </p:sp>
      <p:sp>
        <p:nvSpPr>
          <p:cNvPr id="176" name="Google Shape;176;p24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Modify the weather program to print the following output: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ahoma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How many days' temperatures? </a:t>
            </a:r>
            <a:r>
              <a:rPr b="1" i="0" lang="en-US" sz="20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 1's high temp: </a:t>
            </a:r>
            <a:r>
              <a:rPr b="1" i="0" lang="en-US" sz="20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 2's high temp: </a:t>
            </a:r>
            <a:r>
              <a:rPr b="1" i="0" lang="en-US" sz="20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44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 3's high temp: </a:t>
            </a:r>
            <a:r>
              <a:rPr b="1" i="0" lang="en-US" sz="20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39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 4's high temp: </a:t>
            </a:r>
            <a:r>
              <a:rPr b="1" i="0" lang="en-US" sz="20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48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 5's high temp: </a:t>
            </a:r>
            <a:r>
              <a:rPr b="1" i="0" lang="en-US" sz="20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37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 6's high temp: </a:t>
            </a:r>
            <a:r>
              <a:rPr b="1" i="0" lang="en-US" sz="20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46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 7's high temp: </a:t>
            </a:r>
            <a:r>
              <a:rPr b="1" i="0" lang="en-US" sz="20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53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Average temp = 44.6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days were above average.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Temperatures: [45, 44, 39, 48, 37, 46, 53]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Two coldest days: 37, 39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Two hottest days: 53, 48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Weather answer 2</a:t>
            </a:r>
            <a:endParaRPr/>
          </a:p>
        </p:txBody>
      </p:sp>
      <p:sp>
        <p:nvSpPr>
          <p:cNvPr id="182" name="Google Shape;182;p25"/>
          <p:cNvSpPr txBox="1"/>
          <p:nvPr>
            <p:ph idx="4294967295" type="body"/>
          </p:nvPr>
        </p:nvSpPr>
        <p:spPr>
          <a:xfrm>
            <a:off x="228600" y="1295400"/>
            <a:ext cx="8915400" cy="4906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Reads temperatures from the user, computes average and # days above average.</a:t>
            </a:r>
            <a:endParaRPr b="0" i="0" sz="7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76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java.util.*;</a:t>
            </a:r>
            <a:endParaRPr/>
          </a:p>
          <a:p>
            <a:pPr indent="-273050" lvl="0" marL="273050" marR="0" rtl="0" algn="l">
              <a:lnSpc>
                <a:spcPct val="76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ahoma"/>
              <a:buNone/>
            </a:pPr>
            <a:r>
              <a:t/>
            </a:r>
            <a:endParaRPr b="0" i="0" sz="7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76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Weather2 {</a:t>
            </a:r>
            <a:endParaRPr/>
          </a:p>
          <a:p>
            <a:pPr indent="-273050" lvl="0" marL="273050" marR="0" rtl="0" algn="l">
              <a:lnSpc>
                <a:spcPct val="76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/>
          </a:p>
          <a:p>
            <a:pPr indent="-273050" lvl="0" marL="273050" marR="0" rtl="0" algn="l">
              <a:lnSpc>
                <a:spcPct val="76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  <a:endParaRPr/>
          </a:p>
          <a:p>
            <a:pPr indent="-273050" lvl="0" marL="273050" marR="0" rtl="0" algn="l">
              <a:lnSpc>
                <a:spcPct val="76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1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int[] temps = new int[days];</a:t>
            </a:r>
            <a:r>
              <a:rPr b="1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3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array to store days' temperatures</a:t>
            </a:r>
            <a:endParaRPr/>
          </a:p>
          <a:p>
            <a:pPr indent="-273050" lvl="0" marL="273050" marR="0" rtl="0" algn="l">
              <a:lnSpc>
                <a:spcPct val="76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...   </a:t>
            </a:r>
            <a:r>
              <a:rPr b="0" i="1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(same as Weather program)</a:t>
            </a:r>
            <a:endParaRPr/>
          </a:p>
          <a:p>
            <a:pPr indent="-273050" lvl="0" marL="273050" marR="0" rtl="0" algn="l">
              <a:lnSpc>
                <a:spcPct val="76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indent="-273050" lvl="0" marL="273050" marR="0" rtl="0" algn="l">
              <a:lnSpc>
                <a:spcPct val="76000"/>
              </a:lnSpc>
              <a:spcBef>
                <a:spcPts val="260"/>
              </a:spcBef>
              <a:spcAft>
                <a:spcPts val="0"/>
              </a:spcAft>
              <a:buClr>
                <a:srgbClr val="008080"/>
              </a:buClr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report results</a:t>
            </a:r>
            <a:endParaRPr/>
          </a:p>
          <a:p>
            <a:pPr indent="-273050" lvl="0" marL="273050" marR="0" rtl="0" algn="l">
              <a:lnSpc>
                <a:spcPct val="76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System.out.printf("Average temp = %.1f\n", average);</a:t>
            </a:r>
            <a:endParaRPr/>
          </a:p>
          <a:p>
            <a:pPr indent="-273050" lvl="0" marL="273050" marR="0" rtl="0" algn="l">
              <a:lnSpc>
                <a:spcPct val="76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System.out.println(count + " days above average");</a:t>
            </a:r>
            <a:endParaRPr/>
          </a:p>
          <a:p>
            <a:pPr indent="-273050" lvl="0" marL="273050" marR="0" rtl="0" algn="l">
              <a:lnSpc>
                <a:spcPct val="76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ahoma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76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ahoma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76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System.out.println("Temperatures: " + </a:t>
            </a:r>
            <a:r>
              <a:rPr b="1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Arrays.toString(temps)</a:t>
            </a: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273050" lvl="0" marL="273050" marR="0" rtl="0" algn="l">
              <a:lnSpc>
                <a:spcPct val="76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1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Arrays.sort(temps);</a:t>
            </a:r>
            <a:endParaRPr/>
          </a:p>
          <a:p>
            <a:pPr indent="-273050" lvl="0" marL="273050" marR="0" rtl="0" algn="l">
              <a:lnSpc>
                <a:spcPct val="76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System.out.println("Two coldest days: " + temps[0] + ", " + temps[1]);</a:t>
            </a:r>
            <a:endParaRPr/>
          </a:p>
          <a:p>
            <a:pPr indent="-273050" lvl="0" marL="273050" marR="0" rtl="0" algn="l">
              <a:lnSpc>
                <a:spcPct val="76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System.out.println("Two hottest days: " + temps[temps.length - 1] +</a:t>
            </a:r>
            <a:endParaRPr/>
          </a:p>
          <a:p>
            <a:pPr indent="-273050" lvl="0" marL="273050" marR="0" rtl="0" algn="l">
              <a:lnSpc>
                <a:spcPct val="76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", " + temps[temps.length - 2]);</a:t>
            </a:r>
            <a:endParaRPr/>
          </a:p>
          <a:p>
            <a:pPr indent="-273050" lvl="0" marL="273050" marR="0" rtl="0" algn="l">
              <a:lnSpc>
                <a:spcPct val="76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3050" lvl="0" marL="273050" marR="0" rtl="0" algn="l">
              <a:lnSpc>
                <a:spcPct val="76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ctrTitle"/>
          </p:nvPr>
        </p:nvSpPr>
        <p:spPr>
          <a:xfrm>
            <a:off x="685800" y="1600200"/>
            <a:ext cx="7772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Arrays as parameters</a:t>
            </a:r>
            <a:endParaRPr/>
          </a:p>
        </p:txBody>
      </p:sp>
      <p:sp>
        <p:nvSpPr>
          <p:cNvPr id="188" name="Google Shape;188;p26"/>
          <p:cNvSpPr txBox="1"/>
          <p:nvPr>
            <p:ph idx="1" type="subTitle"/>
          </p:nvPr>
        </p:nvSpPr>
        <p:spPr>
          <a:xfrm>
            <a:off x="1371600" y="4038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93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Swapping values</a:t>
            </a:r>
            <a:endParaRPr/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1" marL="62547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args)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a = 7;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b = 35;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rgbClr val="00808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swap a with b?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rgbClr val="A50021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    a = b;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rgbClr val="A50021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    b = a;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rgbClr val="A50021"/>
              </a:buClr>
              <a:buSzPts val="900"/>
              <a:buFont typeface="Courier New"/>
              <a:buNone/>
            </a:pPr>
            <a:r>
              <a:rPr b="1" i="0" lang="en-US" sz="900" u="none" cap="none" strike="noStrike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System.out.println(a + " " + b);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wrong with this code?  What is its output?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red code should be replaced with: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1" i="0" sz="900" u="none" cap="none" strike="noStrike">
              <a:solidFill>
                <a:srgbClr val="00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rgbClr val="003399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    int temp = a;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rgbClr val="003399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    a = b;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rgbClr val="003399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    b = temp;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Array reversal question</a:t>
            </a:r>
            <a:endParaRPr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code that reverses the elements of an array.</a:t>
            </a:r>
            <a:endParaRPr/>
          </a:p>
          <a:p>
            <a:pPr indent="-22225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example, if the array initially stores: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[11, 42, -5, 27, 0, 89]</a:t>
            </a:r>
            <a:endParaRPr/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Then after your reversal code, it should store: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[89, 0, 27, -5, 42, 11]</a:t>
            </a:r>
            <a:endParaRPr/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4625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code should work for an array of any size.</a:t>
            </a:r>
            <a:endParaRPr/>
          </a:p>
          <a:p>
            <a:pPr indent="-117475" lvl="2" marL="914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4625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Hint: think about swapping various elements...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Algorithm idea</a:t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Swap pairs of elements from the edges;  work inwards:</a:t>
            </a:r>
            <a:endParaRPr/>
          </a:p>
        </p:txBody>
      </p:sp>
      <p:graphicFrame>
        <p:nvGraphicFramePr>
          <p:cNvPr id="207" name="Google Shape;207;p29"/>
          <p:cNvGraphicFramePr/>
          <p:nvPr/>
        </p:nvGraphicFramePr>
        <p:xfrm>
          <a:off x="1676400" y="233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{439A71F3-42D2-4A5E-BE01-CCC02BF515BB}</a:tableStyleId>
              </a:tblPr>
              <a:tblGrid>
                <a:gridCol w="1238250"/>
                <a:gridCol w="785800"/>
                <a:gridCol w="781050"/>
                <a:gridCol w="785800"/>
                <a:gridCol w="785800"/>
                <a:gridCol w="781050"/>
                <a:gridCol w="785800"/>
              </a:tblGrid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index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8" name="Google Shape;208;p29"/>
          <p:cNvCxnSpPr/>
          <p:nvPr/>
        </p:nvCxnSpPr>
        <p:spPr>
          <a:xfrm rot="10800000">
            <a:off x="2971800" y="3200400"/>
            <a:ext cx="0" cy="304800"/>
          </a:xfrm>
          <a:prstGeom prst="straightConnector1">
            <a:avLst/>
          </a:prstGeom>
          <a:noFill/>
          <a:ln cap="flat" cmpd="sng" w="57150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9" name="Google Shape;209;p29"/>
          <p:cNvCxnSpPr/>
          <p:nvPr/>
        </p:nvCxnSpPr>
        <p:spPr>
          <a:xfrm rot="10800000">
            <a:off x="6019800" y="3200400"/>
            <a:ext cx="0" cy="304800"/>
          </a:xfrm>
          <a:prstGeom prst="straightConnector1">
            <a:avLst/>
          </a:prstGeom>
          <a:noFill/>
          <a:ln cap="flat" cmpd="sng" w="57150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aphicFrame>
        <p:nvGraphicFramePr>
          <p:cNvPr id="210" name="Google Shape;210;p29"/>
          <p:cNvGraphicFramePr/>
          <p:nvPr/>
        </p:nvGraphicFramePr>
        <p:xfrm>
          <a:off x="1676400" y="233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{439A71F3-42D2-4A5E-BE01-CCC02BF515BB}</a:tableStyleId>
              </a:tblPr>
              <a:tblGrid>
                <a:gridCol w="1238250"/>
                <a:gridCol w="785800"/>
                <a:gridCol w="781050"/>
                <a:gridCol w="785800"/>
                <a:gridCol w="785800"/>
                <a:gridCol w="781050"/>
                <a:gridCol w="785800"/>
              </a:tblGrid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index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rgbClr val="8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rgbClr val="8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1" name="Google Shape;211;p29"/>
          <p:cNvGraphicFramePr/>
          <p:nvPr/>
        </p:nvGraphicFramePr>
        <p:xfrm>
          <a:off x="1676400" y="233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{439A71F3-42D2-4A5E-BE01-CCC02BF515BB}</a:tableStyleId>
              </a:tblPr>
              <a:tblGrid>
                <a:gridCol w="1238250"/>
                <a:gridCol w="785800"/>
                <a:gridCol w="781050"/>
                <a:gridCol w="785800"/>
                <a:gridCol w="785800"/>
                <a:gridCol w="781050"/>
                <a:gridCol w="785800"/>
              </a:tblGrid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index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rgbClr val="8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rgbClr val="8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12" name="Google Shape;212;p29"/>
          <p:cNvCxnSpPr/>
          <p:nvPr/>
        </p:nvCxnSpPr>
        <p:spPr>
          <a:xfrm rot="10800000">
            <a:off x="3581400" y="3200400"/>
            <a:ext cx="0" cy="304800"/>
          </a:xfrm>
          <a:prstGeom prst="straightConnector1">
            <a:avLst/>
          </a:prstGeom>
          <a:noFill/>
          <a:ln cap="flat" cmpd="sng" w="57150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13" name="Google Shape;213;p29"/>
          <p:cNvCxnSpPr/>
          <p:nvPr/>
        </p:nvCxnSpPr>
        <p:spPr>
          <a:xfrm rot="10800000">
            <a:off x="5410200" y="3200400"/>
            <a:ext cx="0" cy="304800"/>
          </a:xfrm>
          <a:prstGeom prst="straightConnector1">
            <a:avLst/>
          </a:prstGeom>
          <a:noFill/>
          <a:ln cap="flat" cmpd="sng" w="57150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14" name="Google Shape;214;p29"/>
          <p:cNvCxnSpPr/>
          <p:nvPr/>
        </p:nvCxnSpPr>
        <p:spPr>
          <a:xfrm rot="10800000">
            <a:off x="4191000" y="3200400"/>
            <a:ext cx="0" cy="304800"/>
          </a:xfrm>
          <a:prstGeom prst="straightConnector1">
            <a:avLst/>
          </a:prstGeom>
          <a:noFill/>
          <a:ln cap="flat" cmpd="sng" w="57150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15" name="Google Shape;215;p29"/>
          <p:cNvCxnSpPr/>
          <p:nvPr/>
        </p:nvCxnSpPr>
        <p:spPr>
          <a:xfrm rot="10800000">
            <a:off x="4800600" y="3200400"/>
            <a:ext cx="0" cy="304800"/>
          </a:xfrm>
          <a:prstGeom prst="straightConnector1">
            <a:avLst/>
          </a:prstGeom>
          <a:noFill/>
          <a:ln cap="flat" cmpd="sng" w="57150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aphicFrame>
        <p:nvGraphicFramePr>
          <p:cNvPr id="216" name="Google Shape;216;p29"/>
          <p:cNvGraphicFramePr/>
          <p:nvPr/>
        </p:nvGraphicFramePr>
        <p:xfrm>
          <a:off x="1676400" y="233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{439A71F3-42D2-4A5E-BE01-CCC02BF515BB}</a:tableStyleId>
              </a:tblPr>
              <a:tblGrid>
                <a:gridCol w="1238250"/>
                <a:gridCol w="785800"/>
                <a:gridCol w="781050"/>
                <a:gridCol w="785800"/>
                <a:gridCol w="785800"/>
                <a:gridCol w="781050"/>
                <a:gridCol w="785800"/>
              </a:tblGrid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index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rgbClr val="8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rgbClr val="8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Flawed algorithm</a:t>
            </a:r>
            <a:endParaRPr/>
          </a:p>
        </p:txBody>
      </p:sp>
      <p:sp>
        <p:nvSpPr>
          <p:cNvPr id="222" name="Google Shape;222;p30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What's wrong with this code?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int[] numbers = [11, 42, -5, 27, 0, 89];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0" i="0" lang="en-US" sz="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rgbClr val="008080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// reverse the array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(int i = 0; i &lt; numbers.length; i++) {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int temp = numbers[i];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numbers[i] = numbers[numbers.length - 1 - i];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numbers[numbers.length - 1 - i] = temp;    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loop goes too far and un-reverses the array!  Fixed version: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(int i = 0; i &lt; </a:t>
            </a:r>
            <a:r>
              <a:rPr b="1" i="0" lang="en-US" sz="2200" u="non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numbers.length / 2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i++) {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int temp = numbers[i];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numbers[i] = numbers[numbers.length - 1 - i];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numbers[numbers.length - 1 - i] = temp;    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Array reverse question 2</a:t>
            </a:r>
            <a:endParaRPr/>
          </a:p>
        </p:txBody>
      </p:sp>
      <p:sp>
        <p:nvSpPr>
          <p:cNvPr id="228" name="Google Shape;228;p31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Turn your array reversal code into a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reverse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method.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Accept the array of integers to reverse as a parameter.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int[] numbers = {11, 42, -5, 27, 0, 89};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reverse(numbers)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do we write methods that accept arrays as parameters?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Will we need to return the new array contents after reversal?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...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Array parameter (declare)</a:t>
            </a:r>
            <a:endParaRPr/>
          </a:p>
        </p:txBody>
      </p:sp>
      <p:sp>
        <p:nvSpPr>
          <p:cNvPr id="234" name="Google Shape;234;p32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static </a:t>
            </a:r>
            <a:r>
              <a:rPr b="1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methodName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200" u="non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type</a:t>
            </a:r>
            <a:r>
              <a:rPr b="0" i="0" lang="en-US" sz="2200" u="non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i="0" lang="en-US" sz="2200" u="non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name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246062" lvl="1" marL="6397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1" marL="6397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0" i="0" lang="en-US" sz="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// Returns the average of the given array of numbers.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static double average(</a:t>
            </a:r>
            <a:r>
              <a:rPr b="1" i="0" lang="en-US" sz="2000" u="non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int[] numbers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int sum = 0;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for (int i = 0; i &lt; numbers.length; i++) {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sum += numbers[i];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}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return (double) sum / numbers.length;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146050" lvl="0" marL="2730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1" marL="6397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don't specify the array's length (but you can examine it).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Array parameter (call)</a:t>
            </a:r>
            <a:endParaRPr/>
          </a:p>
        </p:txBody>
      </p:sp>
      <p:sp>
        <p:nvSpPr>
          <p:cNvPr id="240" name="Google Shape;240;p33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1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methodName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200" u="non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arrayName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246062" lvl="1" marL="6397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1" marL="6397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0" i="0" lang="en-US" sz="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class MyProgram {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public static void main(String[] args) {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        // figure out the average TA IQ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int[] iq = {126, 84, 149, 167, 95};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double avg =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average(</a:t>
            </a:r>
            <a:r>
              <a:rPr b="1" i="0" lang="en-US" sz="2000" u="non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iq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System.out.println("Average IQ = " + avg);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}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...</a:t>
            </a:r>
            <a:endParaRPr/>
          </a:p>
          <a:p>
            <a:pPr indent="-131762" lvl="1" marL="63976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Notice that you don't write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when passing the array.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Why the problem is hard</a:t>
            </a:r>
            <a:endParaRPr/>
          </a:p>
        </p:txBody>
      </p:sp>
      <p:sp>
        <p:nvSpPr>
          <p:cNvPr id="46" name="Google Shape;46;p7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need each input value twice: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compute the average (a cumulative sum)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count how many were above average</a:t>
            </a:r>
            <a:endParaRPr/>
          </a:p>
          <a:p>
            <a:pPr indent="-1063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could read each value into a variable... but we: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don't know how many days are needed until the program runs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don't know how many variables to declare</a:t>
            </a:r>
            <a:endParaRPr/>
          </a:p>
          <a:p>
            <a:pPr indent="-112712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need a way to declare many variables in one step.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Array return (declare)</a:t>
            </a:r>
            <a:endParaRPr/>
          </a:p>
        </p:txBody>
      </p:sp>
      <p:sp>
        <p:nvSpPr>
          <p:cNvPr id="246" name="Google Shape;246;p34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static </a:t>
            </a:r>
            <a:r>
              <a:rPr b="1" i="0" lang="en-US" sz="2200" u="non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type</a:t>
            </a:r>
            <a:r>
              <a:rPr b="0" i="0" lang="en-US" sz="2200" u="non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methodName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parameters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246062" lvl="1" marL="639762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1" marL="6397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0" i="0" lang="en-US" sz="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// Returns a new array with two copies of each value.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// Example: [1, 4, 0, 7] -&gt; [1, 1, 4, 4, 0, 0, 7, 7]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static </a:t>
            </a:r>
            <a:r>
              <a:rPr b="1" i="0" lang="en-US" sz="2000" u="non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int[]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stutter(int[] numbers) {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int[] result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new int[2 * numbers.length];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for (int i = 0; i &lt; numbers.length; i++) {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result[2 * i]     = numbers[i];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result[2 * i + 1] = numbers[i];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}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result;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Array return (call)</a:t>
            </a:r>
            <a:endParaRPr/>
          </a:p>
        </p:txBody>
      </p:sp>
      <p:sp>
        <p:nvSpPr>
          <p:cNvPr id="252" name="Google Shape;252;p35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1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1" i="0" lang="en-US" sz="2200" u="non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type</a:t>
            </a:r>
            <a:r>
              <a:rPr b="0" i="0" lang="en-US" sz="2200" u="non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i="0" lang="en-US" sz="2200" u="non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name</a:t>
            </a:r>
            <a:r>
              <a:rPr b="0" i="0" lang="en-US" sz="2200" u="non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methodName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parameters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246062" lvl="1" marL="639762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1" marL="6397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0" i="0" lang="en-US" sz="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class MyProgram {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public static void main(String[] args) {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int[] iq = {126, 84, 149, 167, 95};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</a:t>
            </a:r>
            <a:r>
              <a:rPr b="1" i="0" lang="en-US" sz="2000" u="non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int[] stuttered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stutter(iq);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System.out.println(Arrays.toString(stuttered));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}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...</a:t>
            </a:r>
            <a:endParaRPr/>
          </a:p>
          <a:p>
            <a:pPr indent="-131762" lvl="1" marL="63976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Output: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[126, 126, 84, 84, 149, 149, 167, 167, 95, 95]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>
            <p:ph idx="4294967295" type="ctrTitle"/>
          </p:nvPr>
        </p:nvSpPr>
        <p:spPr>
          <a:xfrm>
            <a:off x="685800" y="1219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Reference semantics</a:t>
            </a:r>
            <a:endParaRPr/>
          </a:p>
        </p:txBody>
      </p:sp>
      <p:sp>
        <p:nvSpPr>
          <p:cNvPr id="259" name="Google Shape;259;p36"/>
          <p:cNvSpPr txBox="1"/>
          <p:nvPr>
            <p:ph idx="4294967295" type="subTitle"/>
          </p:nvPr>
        </p:nvSpPr>
        <p:spPr>
          <a:xfrm>
            <a:off x="539750" y="3016250"/>
            <a:ext cx="7905750" cy="185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93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0" name="Google Shape;260;p36"/>
          <p:cNvSpPr txBox="1"/>
          <p:nvPr/>
        </p:nvSpPr>
        <p:spPr>
          <a:xfrm>
            <a:off x="67056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method?</a:t>
            </a:r>
            <a:endParaRPr/>
          </a:p>
        </p:txBody>
      </p:sp>
      <p:sp>
        <p:nvSpPr>
          <p:cNvPr id="266" name="Google Shape;266;p37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Does the following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method work?  Why or why not?</a:t>
            </a:r>
            <a:endParaRPr/>
          </a:p>
          <a:p>
            <a:pPr indent="-22225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static void main(String[] args)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int a = 7;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int b = 35;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0808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    // swap a with b?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A50021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	    swap(a, b);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1" i="0" sz="900" u="none" cap="none" strike="noStrike">
              <a:solidFill>
                <a:srgbClr val="A500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System.out.println(a + " " + b);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static void swap(int a, int b)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int temp = a;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a = b;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b = temp;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Value semantics</a:t>
            </a:r>
            <a:endParaRPr/>
          </a:p>
        </p:txBody>
      </p:sp>
      <p:sp>
        <p:nvSpPr>
          <p:cNvPr id="272" name="Google Shape;272;p38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value semantics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Behavior where values are copied when assigned, passed as parameters, or returned.</a:t>
            </a:r>
            <a:endParaRPr/>
          </a:p>
          <a:p>
            <a:pPr indent="-22225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 primitive types in Java use value semantics.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one variable is assigned to another, its value is copied.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Modifying the value of one variable does not affect others.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x = 5;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y = x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  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x = 5, y = 5</a:t>
            </a:r>
            <a:endParaRPr b="1" i="0" sz="22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y = 17;        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x = 5, y = 17</a:t>
            </a:r>
            <a:endParaRPr b="1" i="0" sz="22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x = 8;         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x = 8, y = 17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Reference semantics (objects)</a:t>
            </a:r>
            <a:endParaRPr/>
          </a:p>
        </p:txBody>
      </p:sp>
      <p:sp>
        <p:nvSpPr>
          <p:cNvPr id="278" name="Google Shape;278;p39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reference semantics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Behavior where variables actually store the address of an object in memory.</a:t>
            </a:r>
            <a:endParaRPr/>
          </a:p>
          <a:p>
            <a:pPr indent="-22225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one variable is assigned to another, the object is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copied; both variables refer to the </a:t>
            </a: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same object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Modifying the value of one variable </a:t>
            </a: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will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affect others.</a:t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int[] a1 = {4, 15, 8};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int[] a2 =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a1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     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refer to same array as a1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	a2[0] = 7;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Arrays.toString(</a:t>
            </a:r>
            <a:r>
              <a:rPr b="1" i="0" lang="en-US" sz="20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a1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[7, 15, 8]</a:t>
            </a:r>
            <a:endParaRPr/>
          </a:p>
        </p:txBody>
      </p:sp>
      <p:graphicFrame>
        <p:nvGraphicFramePr>
          <p:cNvPr id="279" name="Google Shape;279;p39"/>
          <p:cNvGraphicFramePr/>
          <p:nvPr/>
        </p:nvGraphicFramePr>
        <p:xfrm>
          <a:off x="3276600" y="535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{439A71F3-42D2-4A5E-BE01-CCC02BF515BB}</a:tableStyleId>
              </a:tblPr>
              <a:tblGrid>
                <a:gridCol w="874700"/>
                <a:gridCol w="554025"/>
                <a:gridCol w="554025"/>
                <a:gridCol w="554025"/>
              </a:tblGrid>
              <a:tr h="5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index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0" name="Google Shape;280;p39"/>
          <p:cNvGraphicFramePr/>
          <p:nvPr/>
        </p:nvGraphicFramePr>
        <p:xfrm>
          <a:off x="3276600" y="535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{439A71F3-42D2-4A5E-BE01-CCC02BF515BB}</a:tableStyleId>
              </a:tblPr>
              <a:tblGrid>
                <a:gridCol w="874700"/>
                <a:gridCol w="554025"/>
                <a:gridCol w="554025"/>
                <a:gridCol w="554025"/>
              </a:tblGrid>
              <a:tr h="5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index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rgbClr val="0033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81" name="Google Shape;281;p39"/>
          <p:cNvGrpSpPr/>
          <p:nvPr/>
        </p:nvGrpSpPr>
        <p:grpSpPr>
          <a:xfrm>
            <a:off x="533400" y="5803900"/>
            <a:ext cx="2524125" cy="444500"/>
            <a:chOff x="478" y="3590"/>
            <a:chExt cx="1590" cy="280"/>
          </a:xfrm>
        </p:grpSpPr>
        <p:sp>
          <p:nvSpPr>
            <p:cNvPr id="282" name="Google Shape;282;p39"/>
            <p:cNvSpPr txBox="1"/>
            <p:nvPr/>
          </p:nvSpPr>
          <p:spPr>
            <a:xfrm>
              <a:off x="478" y="3590"/>
              <a:ext cx="720" cy="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a1</a:t>
              </a:r>
              <a:endParaRPr/>
            </a:p>
          </p:txBody>
        </p:sp>
        <p:grpSp>
          <p:nvGrpSpPr>
            <p:cNvPr id="283" name="Google Shape;283;p39"/>
            <p:cNvGrpSpPr/>
            <p:nvPr/>
          </p:nvGrpSpPr>
          <p:grpSpPr>
            <a:xfrm>
              <a:off x="1200" y="3600"/>
              <a:ext cx="868" cy="240"/>
              <a:chOff x="1200" y="3600"/>
              <a:chExt cx="868" cy="240"/>
            </a:xfrm>
          </p:grpSpPr>
          <p:cxnSp>
            <p:nvCxnSpPr>
              <p:cNvPr id="284" name="Google Shape;284;p39"/>
              <p:cNvCxnSpPr/>
              <p:nvPr/>
            </p:nvCxnSpPr>
            <p:spPr>
              <a:xfrm>
                <a:off x="1444" y="3720"/>
                <a:ext cx="624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285" name="Google Shape;285;p39"/>
              <p:cNvSpPr/>
              <p:nvPr/>
            </p:nvSpPr>
            <p:spPr>
              <a:xfrm>
                <a:off x="1200" y="3600"/>
                <a:ext cx="240" cy="240"/>
              </a:xfrm>
              <a:prstGeom prst="ellipse">
                <a:avLst/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86" name="Google Shape;286;p39"/>
          <p:cNvGrpSpPr/>
          <p:nvPr/>
        </p:nvGrpSpPr>
        <p:grpSpPr>
          <a:xfrm>
            <a:off x="6172200" y="5791200"/>
            <a:ext cx="2438400" cy="444500"/>
            <a:chOff x="3984" y="3600"/>
            <a:chExt cx="1536" cy="280"/>
          </a:xfrm>
        </p:grpSpPr>
        <p:sp>
          <p:nvSpPr>
            <p:cNvPr id="287" name="Google Shape;287;p39"/>
            <p:cNvSpPr txBox="1"/>
            <p:nvPr/>
          </p:nvSpPr>
          <p:spPr>
            <a:xfrm>
              <a:off x="4800" y="3600"/>
              <a:ext cx="720" cy="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99"/>
                </a:buClr>
                <a:buSzPts val="2000"/>
                <a:buFont typeface="Tahoma"/>
                <a:buNone/>
              </a:pPr>
              <a:r>
                <a:rPr b="0" i="1" lang="en-US" sz="2000" u="none">
                  <a:solidFill>
                    <a:srgbClr val="003399"/>
                  </a:solidFill>
                  <a:latin typeface="Tahoma"/>
                  <a:ea typeface="Tahoma"/>
                  <a:cs typeface="Tahoma"/>
                  <a:sym typeface="Tahoma"/>
                </a:rPr>
                <a:t>a2</a:t>
              </a:r>
              <a:endParaRPr/>
            </a:p>
          </p:txBody>
        </p:sp>
        <p:grpSp>
          <p:nvGrpSpPr>
            <p:cNvPr id="288" name="Google Shape;288;p39"/>
            <p:cNvGrpSpPr/>
            <p:nvPr/>
          </p:nvGrpSpPr>
          <p:grpSpPr>
            <a:xfrm>
              <a:off x="3984" y="3624"/>
              <a:ext cx="816" cy="240"/>
              <a:chOff x="3984" y="3624"/>
              <a:chExt cx="816" cy="240"/>
            </a:xfrm>
          </p:grpSpPr>
          <p:cxnSp>
            <p:nvCxnSpPr>
              <p:cNvPr id="289" name="Google Shape;289;p39"/>
              <p:cNvCxnSpPr/>
              <p:nvPr/>
            </p:nvCxnSpPr>
            <p:spPr>
              <a:xfrm rot="10800000">
                <a:off x="3984" y="3744"/>
                <a:ext cx="576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290" name="Google Shape;290;p39"/>
              <p:cNvSpPr/>
              <p:nvPr/>
            </p:nvSpPr>
            <p:spPr>
              <a:xfrm>
                <a:off x="4560" y="3624"/>
                <a:ext cx="240" cy="240"/>
              </a:xfrm>
              <a:prstGeom prst="ellipse">
                <a:avLst/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References and objects</a:t>
            </a:r>
            <a:endParaRPr/>
          </a:p>
        </p:txBody>
      </p:sp>
      <p:sp>
        <p:nvSpPr>
          <p:cNvPr id="296" name="Google Shape;296;p40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Arrays and objects use reference semantics.  Why?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efficiency. 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Copying large objects slows down a program.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sharing.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It's useful to share an object's data among methods.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DrawingPanel panel1 = new DrawingPanel(80, 50);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DrawingPanel panel2 = panel1;   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same window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panel2.setBackground(Color.CYAN);</a:t>
            </a:r>
            <a:endParaRPr/>
          </a:p>
          <a:p>
            <a:pPr indent="-92075" lvl="0" marL="2317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7" name="Google Shape;29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4495800"/>
            <a:ext cx="1981200" cy="1406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40"/>
          <p:cNvGrpSpPr/>
          <p:nvPr/>
        </p:nvGrpSpPr>
        <p:grpSpPr>
          <a:xfrm>
            <a:off x="1981200" y="4584700"/>
            <a:ext cx="2286000" cy="444500"/>
            <a:chOff x="1248" y="2888"/>
            <a:chExt cx="1440" cy="280"/>
          </a:xfrm>
        </p:grpSpPr>
        <p:sp>
          <p:nvSpPr>
            <p:cNvPr id="299" name="Google Shape;299;p40"/>
            <p:cNvSpPr txBox="1"/>
            <p:nvPr/>
          </p:nvSpPr>
          <p:spPr>
            <a:xfrm>
              <a:off x="1248" y="2888"/>
              <a:ext cx="720" cy="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panel1</a:t>
              </a:r>
              <a:endParaRPr/>
            </a:p>
          </p:txBody>
        </p:sp>
        <p:cxnSp>
          <p:nvCxnSpPr>
            <p:cNvPr id="300" name="Google Shape;300;p40"/>
            <p:cNvCxnSpPr/>
            <p:nvPr/>
          </p:nvCxnSpPr>
          <p:spPr>
            <a:xfrm>
              <a:off x="2208" y="3024"/>
              <a:ext cx="480" cy="4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01" name="Google Shape;301;p40"/>
            <p:cNvSpPr/>
            <p:nvPr/>
          </p:nvSpPr>
          <p:spPr>
            <a:xfrm>
              <a:off x="1984" y="2903"/>
              <a:ext cx="240" cy="24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2" name="Google Shape;302;p40"/>
          <p:cNvGrpSpPr/>
          <p:nvPr/>
        </p:nvGrpSpPr>
        <p:grpSpPr>
          <a:xfrm>
            <a:off x="1981200" y="5422900"/>
            <a:ext cx="2286000" cy="444500"/>
            <a:chOff x="1248" y="3416"/>
            <a:chExt cx="1440" cy="280"/>
          </a:xfrm>
        </p:grpSpPr>
        <p:sp>
          <p:nvSpPr>
            <p:cNvPr id="303" name="Google Shape;303;p40"/>
            <p:cNvSpPr txBox="1"/>
            <p:nvPr/>
          </p:nvSpPr>
          <p:spPr>
            <a:xfrm>
              <a:off x="1248" y="3416"/>
              <a:ext cx="720" cy="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panel2</a:t>
              </a:r>
              <a:endParaRPr/>
            </a:p>
          </p:txBody>
        </p:sp>
        <p:cxnSp>
          <p:nvCxnSpPr>
            <p:cNvPr id="304" name="Google Shape;304;p40"/>
            <p:cNvCxnSpPr/>
            <p:nvPr/>
          </p:nvCxnSpPr>
          <p:spPr>
            <a:xfrm flipH="1" rot="10800000">
              <a:off x="2208" y="3456"/>
              <a:ext cx="480" cy="9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05" name="Google Shape;305;p40"/>
            <p:cNvSpPr/>
            <p:nvPr/>
          </p:nvSpPr>
          <p:spPr>
            <a:xfrm>
              <a:off x="1984" y="3431"/>
              <a:ext cx="240" cy="24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9800" y="5056187"/>
            <a:ext cx="1676400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Objects as parameters</a:t>
            </a:r>
            <a:endParaRPr/>
          </a:p>
        </p:txBody>
      </p:sp>
      <p:sp>
        <p:nvSpPr>
          <p:cNvPr id="312" name="Google Shape;312;p41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an object is passed as a parameter, the object is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copied.  The parameter refers to the same object.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the parameter is modified, it </a:t>
            </a: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will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affect the original object.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args)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DrawingPanel window = new DrawingPanel(80, 50);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window.setBackground(Color.YELLOW);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example(window);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example(DrawingPanel panel)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panel.setBackground(Color.CYAN);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pic>
        <p:nvPicPr>
          <p:cNvPr id="313" name="Google Shape;31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3450" y="5045075"/>
            <a:ext cx="1695450" cy="1203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41"/>
          <p:cNvCxnSpPr/>
          <p:nvPr/>
        </p:nvCxnSpPr>
        <p:spPr>
          <a:xfrm>
            <a:off x="7029450" y="3581400"/>
            <a:ext cx="0" cy="5207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5" name="Google Shape;315;p41"/>
          <p:cNvCxnSpPr/>
          <p:nvPr/>
        </p:nvCxnSpPr>
        <p:spPr>
          <a:xfrm>
            <a:off x="7029450" y="3581400"/>
            <a:ext cx="11430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6" name="Google Shape;316;p41"/>
          <p:cNvCxnSpPr/>
          <p:nvPr/>
        </p:nvCxnSpPr>
        <p:spPr>
          <a:xfrm>
            <a:off x="7029450" y="4102100"/>
            <a:ext cx="11430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7" name="Google Shape;317;p41"/>
          <p:cNvCxnSpPr/>
          <p:nvPr/>
        </p:nvCxnSpPr>
        <p:spPr>
          <a:xfrm>
            <a:off x="4648200" y="5267325"/>
            <a:ext cx="0" cy="5207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8" name="Google Shape;318;p41"/>
          <p:cNvCxnSpPr/>
          <p:nvPr/>
        </p:nvCxnSpPr>
        <p:spPr>
          <a:xfrm>
            <a:off x="4648200" y="5267325"/>
            <a:ext cx="11430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9" name="Google Shape;319;p41"/>
          <p:cNvCxnSpPr/>
          <p:nvPr/>
        </p:nvCxnSpPr>
        <p:spPr>
          <a:xfrm>
            <a:off x="4648200" y="5788025"/>
            <a:ext cx="11430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0" name="Google Shape;320;p41"/>
          <p:cNvSpPr txBox="1"/>
          <p:nvPr/>
        </p:nvSpPr>
        <p:spPr>
          <a:xfrm>
            <a:off x="5791200" y="5267325"/>
            <a:ext cx="59055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1" name="Google Shape;321;p41"/>
          <p:cNvGrpSpPr/>
          <p:nvPr/>
        </p:nvGrpSpPr>
        <p:grpSpPr>
          <a:xfrm>
            <a:off x="4419600" y="5356225"/>
            <a:ext cx="2514600" cy="444500"/>
            <a:chOff x="2928" y="3272"/>
            <a:chExt cx="1584" cy="280"/>
          </a:xfrm>
        </p:grpSpPr>
        <p:sp>
          <p:nvSpPr>
            <p:cNvPr id="322" name="Google Shape;322;p41"/>
            <p:cNvSpPr txBox="1"/>
            <p:nvPr/>
          </p:nvSpPr>
          <p:spPr>
            <a:xfrm>
              <a:off x="2928" y="3272"/>
              <a:ext cx="720" cy="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panel</a:t>
              </a:r>
              <a:endParaRPr/>
            </a:p>
          </p:txBody>
        </p:sp>
        <p:cxnSp>
          <p:nvCxnSpPr>
            <p:cNvPr id="323" name="Google Shape;323;p41"/>
            <p:cNvCxnSpPr/>
            <p:nvPr/>
          </p:nvCxnSpPr>
          <p:spPr>
            <a:xfrm>
              <a:off x="3888" y="3408"/>
              <a:ext cx="62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24" name="Google Shape;324;p41"/>
            <p:cNvSpPr/>
            <p:nvPr/>
          </p:nvSpPr>
          <p:spPr>
            <a:xfrm>
              <a:off x="3664" y="3287"/>
              <a:ext cx="240" cy="24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5" name="Google Shape;325;p41"/>
          <p:cNvGrpSpPr/>
          <p:nvPr/>
        </p:nvGrpSpPr>
        <p:grpSpPr>
          <a:xfrm>
            <a:off x="7029450" y="3581400"/>
            <a:ext cx="1631950" cy="1143000"/>
            <a:chOff x="4428" y="2256"/>
            <a:chExt cx="1028" cy="720"/>
          </a:xfrm>
        </p:grpSpPr>
        <p:sp>
          <p:nvSpPr>
            <p:cNvPr id="326" name="Google Shape;326;p41"/>
            <p:cNvSpPr txBox="1"/>
            <p:nvPr/>
          </p:nvSpPr>
          <p:spPr>
            <a:xfrm>
              <a:off x="4428" y="2256"/>
              <a:ext cx="72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window</a:t>
              </a:r>
              <a:endParaRPr/>
            </a:p>
          </p:txBody>
        </p:sp>
        <p:cxnSp>
          <p:nvCxnSpPr>
            <p:cNvPr id="327" name="Google Shape;327;p41"/>
            <p:cNvCxnSpPr/>
            <p:nvPr/>
          </p:nvCxnSpPr>
          <p:spPr>
            <a:xfrm flipH="1">
              <a:off x="5328" y="2448"/>
              <a:ext cx="12" cy="52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28" name="Google Shape;328;p41"/>
            <p:cNvSpPr/>
            <p:nvPr/>
          </p:nvSpPr>
          <p:spPr>
            <a:xfrm>
              <a:off x="5216" y="2269"/>
              <a:ext cx="240" cy="24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2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Arrays pass by reference</a:t>
            </a:r>
            <a:endParaRPr/>
          </a:p>
        </p:txBody>
      </p:sp>
      <p:sp>
        <p:nvSpPr>
          <p:cNvPr id="334" name="Google Shape;334;p42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Arrays are passed as parameters by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reference.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Changes made in the method are also seen by the caller.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static void main(String[] args) {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int[] iq = {126, 167, 95};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increase(iq)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System.out.println(Arrays.toString(iq));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static void increase(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int[] a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for (int i = 0; i &lt; a.length; i++) {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a[i] = a[i] * 2;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}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Output: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[252, 334, 190]</a:t>
            </a:r>
            <a:endParaRPr/>
          </a:p>
        </p:txBody>
      </p:sp>
      <p:graphicFrame>
        <p:nvGraphicFramePr>
          <p:cNvPr id="335" name="Google Shape;335;p42"/>
          <p:cNvGraphicFramePr/>
          <p:nvPr/>
        </p:nvGraphicFramePr>
        <p:xfrm>
          <a:off x="5486400" y="505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{439A71F3-42D2-4A5E-BE01-CCC02BF515BB}</a:tableStyleId>
              </a:tblPr>
              <a:tblGrid>
                <a:gridCol w="1182675"/>
                <a:gridCol w="749300"/>
                <a:gridCol w="747700"/>
                <a:gridCol w="749300"/>
              </a:tblGrid>
              <a:tr h="5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index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167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6" name="Google Shape;336;p42"/>
          <p:cNvSpPr txBox="1"/>
          <p:nvPr/>
        </p:nvSpPr>
        <p:spPr>
          <a:xfrm>
            <a:off x="7827962" y="3581400"/>
            <a:ext cx="554037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7" name="Google Shape;337;p42"/>
          <p:cNvGraphicFramePr/>
          <p:nvPr/>
        </p:nvGraphicFramePr>
        <p:xfrm>
          <a:off x="5486400" y="505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{439A71F3-42D2-4A5E-BE01-CCC02BF515BB}</a:tableStyleId>
              </a:tblPr>
              <a:tblGrid>
                <a:gridCol w="1182675"/>
                <a:gridCol w="749300"/>
                <a:gridCol w="747700"/>
                <a:gridCol w="749300"/>
              </a:tblGrid>
              <a:tr h="5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index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rgbClr val="0033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rgbClr val="0033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334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rgbClr val="0033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38" name="Google Shape;338;p42"/>
          <p:cNvGrpSpPr/>
          <p:nvPr/>
        </p:nvGrpSpPr>
        <p:grpSpPr>
          <a:xfrm>
            <a:off x="7239000" y="3505200"/>
            <a:ext cx="1371600" cy="1739900"/>
            <a:chOff x="4368" y="1976"/>
            <a:chExt cx="864" cy="1096"/>
          </a:xfrm>
        </p:grpSpPr>
        <p:sp>
          <p:nvSpPr>
            <p:cNvPr id="339" name="Google Shape;339;p42"/>
            <p:cNvSpPr txBox="1"/>
            <p:nvPr/>
          </p:nvSpPr>
          <p:spPr>
            <a:xfrm>
              <a:off x="4368" y="1976"/>
              <a:ext cx="576" cy="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iq</a:t>
              </a:r>
              <a:endParaRPr/>
            </a:p>
          </p:txBody>
        </p:sp>
        <p:cxnSp>
          <p:nvCxnSpPr>
            <p:cNvPr id="340" name="Google Shape;340;p42"/>
            <p:cNvCxnSpPr/>
            <p:nvPr/>
          </p:nvCxnSpPr>
          <p:spPr>
            <a:xfrm flipH="1">
              <a:off x="4992" y="2135"/>
              <a:ext cx="122" cy="9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41" name="Google Shape;341;p42"/>
            <p:cNvSpPr/>
            <p:nvPr/>
          </p:nvSpPr>
          <p:spPr>
            <a:xfrm>
              <a:off x="4992" y="2016"/>
              <a:ext cx="240" cy="24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42"/>
          <p:cNvGrpSpPr/>
          <p:nvPr/>
        </p:nvGrpSpPr>
        <p:grpSpPr>
          <a:xfrm>
            <a:off x="3657600" y="5486400"/>
            <a:ext cx="1981200" cy="444500"/>
            <a:chOff x="2112" y="3512"/>
            <a:chExt cx="1248" cy="280"/>
          </a:xfrm>
        </p:grpSpPr>
        <p:sp>
          <p:nvSpPr>
            <p:cNvPr id="343" name="Google Shape;343;p42"/>
            <p:cNvSpPr txBox="1"/>
            <p:nvPr/>
          </p:nvSpPr>
          <p:spPr>
            <a:xfrm>
              <a:off x="2112" y="3512"/>
              <a:ext cx="647" cy="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cxnSp>
          <p:nvCxnSpPr>
            <p:cNvPr id="344" name="Google Shape;344;p42"/>
            <p:cNvCxnSpPr/>
            <p:nvPr/>
          </p:nvCxnSpPr>
          <p:spPr>
            <a:xfrm>
              <a:off x="2928" y="3648"/>
              <a:ext cx="43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45" name="Google Shape;345;p42"/>
            <p:cNvSpPr/>
            <p:nvPr/>
          </p:nvSpPr>
          <p:spPr>
            <a:xfrm>
              <a:off x="2748" y="3534"/>
              <a:ext cx="240" cy="24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Array reverse question 2</a:t>
            </a:r>
            <a:endParaRPr/>
          </a:p>
        </p:txBody>
      </p:sp>
      <p:sp>
        <p:nvSpPr>
          <p:cNvPr id="351" name="Google Shape;351;p43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Turn your array reversal code into a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reverse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method.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Accept the array of integers to reverse as a parameter.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int[] numbers = {11, 42, -5, 27, 0, 89};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reverse(numbers)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Solution: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static void reverse(int[] numbers)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for (int i = 0; i &lt; numbers.length / 2; i++)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int temp = numbers[i];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numbers[i] = numbers[numbers.length - 1 - i];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numbers[numbers.length - 1 - i] = temp;    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}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Arrays</a:t>
            </a:r>
            <a:endParaRPr/>
          </a:p>
        </p:txBody>
      </p:sp>
      <p:sp>
        <p:nvSpPr>
          <p:cNvPr id="52" name="Google Shape;52;p8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array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object that stores many values of the same type.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element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One value in an array.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index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A 0-based integer to access an element from an array.</a:t>
            </a:r>
            <a:endParaRPr/>
          </a:p>
        </p:txBody>
      </p:sp>
      <p:graphicFrame>
        <p:nvGraphicFramePr>
          <p:cNvPr id="53" name="Google Shape;53;p8"/>
          <p:cNvGraphicFramePr/>
          <p:nvPr/>
        </p:nvGraphicFramePr>
        <p:xfrm>
          <a:off x="1050925" y="325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{439A71F3-42D2-4A5E-BE01-CCC02BF515BB}</a:tableStyleId>
              </a:tblPr>
              <a:tblGrid>
                <a:gridCol w="874700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5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index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54" name="Google Shape;54;p8"/>
          <p:cNvGrpSpPr/>
          <p:nvPr/>
        </p:nvGrpSpPr>
        <p:grpSpPr>
          <a:xfrm>
            <a:off x="1585912" y="4394200"/>
            <a:ext cx="6276975" cy="863600"/>
            <a:chOff x="999" y="3600"/>
            <a:chExt cx="3954" cy="544"/>
          </a:xfrm>
        </p:grpSpPr>
        <p:grpSp>
          <p:nvGrpSpPr>
            <p:cNvPr id="55" name="Google Shape;55;p8"/>
            <p:cNvGrpSpPr/>
            <p:nvPr/>
          </p:nvGrpSpPr>
          <p:grpSpPr>
            <a:xfrm>
              <a:off x="999" y="3600"/>
              <a:ext cx="825" cy="544"/>
              <a:chOff x="999" y="3600"/>
              <a:chExt cx="825" cy="544"/>
            </a:xfrm>
          </p:grpSpPr>
          <p:cxnSp>
            <p:nvCxnSpPr>
              <p:cNvPr id="56" name="Google Shape;56;p8"/>
              <p:cNvCxnSpPr/>
              <p:nvPr/>
            </p:nvCxnSpPr>
            <p:spPr>
              <a:xfrm rot="10800000">
                <a:off x="1392" y="3600"/>
                <a:ext cx="0" cy="2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57" name="Google Shape;57;p8"/>
              <p:cNvSpPr txBox="1"/>
              <p:nvPr/>
            </p:nvSpPr>
            <p:spPr>
              <a:xfrm>
                <a:off x="999" y="3888"/>
                <a:ext cx="825" cy="256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ahoma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element 0</a:t>
                </a:r>
                <a:endParaRPr/>
              </a:p>
            </p:txBody>
          </p:sp>
        </p:grpSp>
        <p:grpSp>
          <p:nvGrpSpPr>
            <p:cNvPr id="58" name="Google Shape;58;p8"/>
            <p:cNvGrpSpPr/>
            <p:nvPr/>
          </p:nvGrpSpPr>
          <p:grpSpPr>
            <a:xfrm>
              <a:off x="2391" y="3600"/>
              <a:ext cx="825" cy="544"/>
              <a:chOff x="999" y="3600"/>
              <a:chExt cx="825" cy="544"/>
            </a:xfrm>
          </p:grpSpPr>
          <p:cxnSp>
            <p:nvCxnSpPr>
              <p:cNvPr id="59" name="Google Shape;59;p8"/>
              <p:cNvCxnSpPr/>
              <p:nvPr/>
            </p:nvCxnSpPr>
            <p:spPr>
              <a:xfrm rot="10800000">
                <a:off x="1392" y="3600"/>
                <a:ext cx="0" cy="2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60" name="Google Shape;60;p8"/>
              <p:cNvSpPr txBox="1"/>
              <p:nvPr/>
            </p:nvSpPr>
            <p:spPr>
              <a:xfrm>
                <a:off x="999" y="3888"/>
                <a:ext cx="825" cy="256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ahoma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element 4</a:t>
                </a:r>
                <a:endParaRPr/>
              </a:p>
            </p:txBody>
          </p:sp>
        </p:grpSp>
        <p:grpSp>
          <p:nvGrpSpPr>
            <p:cNvPr id="61" name="Google Shape;61;p8"/>
            <p:cNvGrpSpPr/>
            <p:nvPr/>
          </p:nvGrpSpPr>
          <p:grpSpPr>
            <a:xfrm>
              <a:off x="4128" y="3600"/>
              <a:ext cx="825" cy="544"/>
              <a:chOff x="999" y="3600"/>
              <a:chExt cx="825" cy="544"/>
            </a:xfrm>
          </p:grpSpPr>
          <p:cxnSp>
            <p:nvCxnSpPr>
              <p:cNvPr id="62" name="Google Shape;62;p8"/>
              <p:cNvCxnSpPr/>
              <p:nvPr/>
            </p:nvCxnSpPr>
            <p:spPr>
              <a:xfrm rot="10800000">
                <a:off x="1392" y="3600"/>
                <a:ext cx="0" cy="2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63" name="Google Shape;63;p8"/>
              <p:cNvSpPr txBox="1"/>
              <p:nvPr/>
            </p:nvSpPr>
            <p:spPr>
              <a:xfrm>
                <a:off x="999" y="3888"/>
                <a:ext cx="825" cy="256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ahoma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element 9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Array parameter questions</a:t>
            </a:r>
            <a:endParaRPr/>
          </a:p>
        </p:txBody>
      </p:sp>
      <p:sp>
        <p:nvSpPr>
          <p:cNvPr id="357" name="Google Shape;357;p44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a method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that accepts an arrays of integers and two indexes and swaps the elements at those indexes.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int[] a1 = {12, 34, 56};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swap(a1, 1, 2);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System.out.println(Arrays.toString(a1));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// [12, 56, 34]</a:t>
            </a:r>
            <a:endParaRPr/>
          </a:p>
          <a:p>
            <a:pPr indent="-152400" lvl="1" marL="625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a method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swapAll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that accepts two arrays of integers as parameters and swaps their entire contents.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Assume that the two arrays are the same length.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int[] a1 = {12, 34, 56};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int[] a2 = {20, 50, 80};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swapAll(a1, a2);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System.out.println(Arrays.toString(a1));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// [20, 50, 80]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System.out.println(Arrays.toString(a2));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// [12, 34, 56]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Array parameter answers</a:t>
            </a:r>
            <a:endParaRPr/>
          </a:p>
        </p:txBody>
      </p:sp>
      <p:sp>
        <p:nvSpPr>
          <p:cNvPr id="363" name="Google Shape;363;p45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1" marL="6254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Swaps the values at the given two indexes.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swap(int[] a, int i, int j)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temp = a[i];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a[i] = a[j];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a[j] = temp;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8080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Swaps the entire contents of a1 with those of a2.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swapAll(int[] a1, int[] a2)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(int i = 0; i &lt; a1.length; i++)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temp = a1[i];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a1[i] = a2[i];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a2[i] = temp;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Array return question</a:t>
            </a:r>
            <a:endParaRPr/>
          </a:p>
        </p:txBody>
      </p:sp>
      <p:sp>
        <p:nvSpPr>
          <p:cNvPr id="369" name="Google Shape;369;p46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a method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merge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that accepts two arrays of integers and returns a new array containing all elements of the first array followed by all elements of the second.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int[] a1 = {12, 34, 56};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int[] a2 = {7, 8, 9, 10};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int[] a3 = merge(a1, a2);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System.out.println(Arrays.toString(a3));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// [12, 34, 56, 7, 8, 9, 10]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1" i="0" sz="18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a method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merge3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that merges 3 arrays similarly.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int[] a1 = {12, 34, 56};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int[] a2 = {7, 8, 9, 10};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int[] a3 = {444, 222, -1};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int[] a4 = merge3(a1, a2, a3);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System.out.println(Arrays.toString(a4));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// [12, 34, 56, 7, 8, 9, 10, 444, 222, -1]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Array return answer 1</a:t>
            </a:r>
            <a:endParaRPr/>
          </a:p>
        </p:txBody>
      </p:sp>
      <p:sp>
        <p:nvSpPr>
          <p:cNvPr id="375" name="Google Shape;375;p47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1" marL="6254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Returns a new array containing all elements of a1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8080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followed by all elements of a2.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int[] merge(int[] a1, int[] a2)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int[] result = new int[a1.length + a2.length];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(int i = 0; i &lt; a1.length; i++)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result[i] = a1[i];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(int i = 0; i &lt; a2.length; i++)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result[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a1.length + i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= a2[i];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result;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Array return answer 2</a:t>
            </a:r>
            <a:endParaRPr/>
          </a:p>
        </p:txBody>
      </p:sp>
      <p:sp>
        <p:nvSpPr>
          <p:cNvPr id="381" name="Google Shape;381;p48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1" marL="62547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Returns a new array containing all elements of a1,a2,a3.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int[] merge3(int[] a1, int[] a2, int[] a3)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int[] a4 = new int[a1.length + a2.length + a3.length];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(int i = 0; i &lt; a1.length; i++)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a4[i] = a1[i];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(int i = 0; i &lt; a2.length; i++)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a4[a1.length + i] = a2[i];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(int i = 0; i &lt; a3.length; i++)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a4[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a1.length + a2.length + i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= a3[i];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a4;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Shorter version that calls merge.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int[] merge3(int[] a1, int[] a2, int[] a3)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merge(merge(a1, a2), a3);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9"/>
          <p:cNvSpPr txBox="1"/>
          <p:nvPr>
            <p:ph type="ctrTitle"/>
          </p:nvPr>
        </p:nvSpPr>
        <p:spPr>
          <a:xfrm>
            <a:off x="685800" y="1600200"/>
            <a:ext cx="7772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Arrays for tallying</a:t>
            </a:r>
            <a:endParaRPr/>
          </a:p>
        </p:txBody>
      </p:sp>
      <p:sp>
        <p:nvSpPr>
          <p:cNvPr id="387" name="Google Shape;387;p49"/>
          <p:cNvSpPr txBox="1"/>
          <p:nvPr>
            <p:ph idx="1" type="subTitle"/>
          </p:nvPr>
        </p:nvSpPr>
        <p:spPr>
          <a:xfrm>
            <a:off x="1371600" y="4038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93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0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multi-counter problem</a:t>
            </a:r>
            <a:endParaRPr/>
          </a:p>
        </p:txBody>
      </p:sp>
      <p:sp>
        <p:nvSpPr>
          <p:cNvPr id="393" name="Google Shape;393;p50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Problem: Write a method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mostFrequentDigit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that returns the digit value that occurs most frequently in a number.</a:t>
            </a:r>
            <a:endParaRPr b="0" i="0" sz="9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63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The number 669260267 contains: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 one 0, two 2s, four 6es, one 7, and one 9.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mostFrequentDigit(</a:t>
            </a:r>
            <a:r>
              <a:rPr b="0" i="0" lang="en-US" sz="22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66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92</a:t>
            </a:r>
            <a:r>
              <a:rPr b="0" i="0" lang="en-US" sz="22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02</a:t>
            </a:r>
            <a:r>
              <a:rPr b="0" i="0" lang="en-US" sz="22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7)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returns 6.</a:t>
            </a:r>
            <a:endParaRPr/>
          </a:p>
          <a:p>
            <a:pPr indent="-1063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there is a tie, return the digit with the lower value.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mostFrequentDigit(571</a:t>
            </a:r>
            <a:r>
              <a:rPr b="0" i="0" lang="en-US" sz="22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520</a:t>
            </a:r>
            <a:r>
              <a:rPr b="0" i="0" lang="en-US" sz="22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22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returns 3.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1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multi-counter problem</a:t>
            </a:r>
            <a:endParaRPr/>
          </a:p>
        </p:txBody>
      </p:sp>
      <p:sp>
        <p:nvSpPr>
          <p:cNvPr id="399" name="Google Shape;399;p51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could declare 10 counter variables ...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counter0, counter1, counter2, counter3, counter4, 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counter5, counter6, counter7, counter8, counter9;</a:t>
            </a:r>
            <a:endParaRPr/>
          </a:p>
          <a:p>
            <a:pPr indent="-106362" lvl="1" marL="639762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6362" lvl="1" marL="639762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But a better solution is to use an array of size 10.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element at index </a:t>
            </a: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will store the counter for digit value </a:t>
            </a: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 for 669260267:</a:t>
            </a:r>
            <a:endParaRPr/>
          </a:p>
          <a:p>
            <a:pPr indent="-1206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206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206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63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do we build such an array?  And how does it help?</a:t>
            </a:r>
            <a:endParaRPr/>
          </a:p>
        </p:txBody>
      </p:sp>
      <p:graphicFrame>
        <p:nvGraphicFramePr>
          <p:cNvPr id="400" name="Google Shape;400;p51"/>
          <p:cNvGraphicFramePr/>
          <p:nvPr/>
        </p:nvGraphicFramePr>
        <p:xfrm>
          <a:off x="1219200" y="444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{439A71F3-42D2-4A5E-BE01-CCC02BF515BB}</a:tableStyleId>
              </a:tblPr>
              <a:tblGrid>
                <a:gridCol w="874700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5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index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2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Creating an array of tallies</a:t>
            </a:r>
            <a:endParaRPr/>
          </a:p>
        </p:txBody>
      </p:sp>
      <p:sp>
        <p:nvSpPr>
          <p:cNvPr id="406" name="Google Shape;406;p52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6062" lvl="1" marL="63976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8080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// assume n = 669260267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int[] counts = new int[10];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while (n &gt; 0) {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8080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    // pluck off a digit and add to proper counter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int digit = n % 10;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counts[digit]++;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n = n / 10;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</p:txBody>
      </p:sp>
      <p:graphicFrame>
        <p:nvGraphicFramePr>
          <p:cNvPr id="407" name="Google Shape;407;p52"/>
          <p:cNvGraphicFramePr/>
          <p:nvPr/>
        </p:nvGraphicFramePr>
        <p:xfrm>
          <a:off x="990600" y="449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{439A71F3-42D2-4A5E-BE01-CCC02BF515BB}</a:tableStyleId>
              </a:tblPr>
              <a:tblGrid>
                <a:gridCol w="874700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5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index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Tally solution</a:t>
            </a:r>
            <a:endParaRPr/>
          </a:p>
        </p:txBody>
      </p:sp>
      <p:sp>
        <p:nvSpPr>
          <p:cNvPr id="413" name="Google Shape;413;p53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Returns the digit value that occurs most frequently in n.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Breaks ties by choosing the smaller value.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int mostFrequentDigit(int n) {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int[] counts = new int[10];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 (n &gt; 0) {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digit = n % 10;  </a:t>
            </a:r>
            <a:r>
              <a:rPr b="1" i="0" lang="en-US" sz="18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pluck off a digit and tally it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counts[digit]++;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n = n / 10;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0" i="0" lang="en-US" sz="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find the most frequently occurring digit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bestIndex = 0;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(int i = 1; i &lt; counts.length; i++) {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(counts[i] &gt; counts[bestIndex]) {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bestIndex = i;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0" i="0" lang="en-US" sz="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bestIndex;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Array declaration</a:t>
            </a:r>
            <a:endParaRPr/>
          </a:p>
        </p:txBody>
      </p:sp>
      <p:sp>
        <p:nvSpPr>
          <p:cNvPr id="69" name="Google Shape;69;p9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374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length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int[] numbers = new int[10];</a:t>
            </a:r>
            <a:endParaRPr/>
          </a:p>
          <a:p>
            <a:pPr indent="-1460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60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60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92075" lvl="0" marL="2317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70" name="Google Shape;70;p9"/>
          <p:cNvGraphicFramePr/>
          <p:nvPr/>
        </p:nvGraphicFramePr>
        <p:xfrm>
          <a:off x="762000" y="421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{439A71F3-42D2-4A5E-BE01-CCC02BF515BB}</a:tableStyleId>
              </a:tblPr>
              <a:tblGrid>
                <a:gridCol w="874700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5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index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4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Array histogram question</a:t>
            </a:r>
            <a:endParaRPr/>
          </a:p>
        </p:txBody>
      </p:sp>
      <p:sp>
        <p:nvSpPr>
          <p:cNvPr id="419" name="Google Shape;419;p54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Given a file of integer exam scores, such as: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82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66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79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63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83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br>
              <a:rPr b="0" i="0" lang="en-US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a program that will print a histogram of stars indicating the number of students who earned each unique exam score.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85: *****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86: ************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87: ***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88: *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91: ****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5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Array histogram answer</a:t>
            </a:r>
            <a:endParaRPr/>
          </a:p>
        </p:txBody>
      </p:sp>
      <p:sp>
        <p:nvSpPr>
          <p:cNvPr id="425" name="Google Shape;425;p55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ts val="1500"/>
              <a:buFont typeface="Courier New"/>
              <a:buNone/>
            </a:pPr>
            <a:r>
              <a:rPr b="1" i="0" lang="en-US" sz="15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Reads a file of test scores and shows a histogram of score distribution.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java.io.*;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java.util.*;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Histogram {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throws FileNotFoundException {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Scanner input = new Scanner(new File("midterm.txt"));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int[] counts = new int[101];</a:t>
            </a: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15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counters of test scores 0 - 100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0" i="0" lang="en-US" sz="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while (input.hasNextInt()) {     </a:t>
            </a:r>
            <a:r>
              <a:rPr b="1" i="0" lang="en-US" sz="15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read file into counts array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int score = input.nextInt();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counts[score]++;</a:t>
            </a: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i="0" lang="en-US" sz="15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if score is 87, then counts[87]++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0" i="0" lang="en-US" sz="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(int i = 0; i &lt; counts.length; i++) {    </a:t>
            </a:r>
            <a:r>
              <a:rPr b="1" i="0" lang="en-US" sz="15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print star histogram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</a:t>
            </a:r>
            <a:r>
              <a:rPr b="1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counts[i]</a:t>
            </a: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 0) {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System.out.print(i + ": ");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for (int j = 0; j &lt; </a:t>
            </a:r>
            <a:r>
              <a:rPr b="1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counts[i]</a:t>
            </a: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j++) {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System.out.print("*");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System.out.println();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6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Section attendance question</a:t>
            </a:r>
            <a:endParaRPr/>
          </a:p>
        </p:txBody>
      </p:sp>
      <p:sp>
        <p:nvSpPr>
          <p:cNvPr id="431" name="Google Shape;431;p56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Read a file of section attendance (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see next slide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):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yynyyynayayynyyyayanyyyaynayyayyanayyyanyayna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ayyanyyyyayanaayyanayyyananayayaynyayayynynya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yyayaynyyayyanynnyyyayyanayaynannnyyayyayayny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3050" lvl="0" marL="27305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 produce the following output: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Section 1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 points: [20, 17, 19, 16, 13]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 grades: [100.0, 85.0, 95.0, 80.0, 65.0]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Section 2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 points: [17, 20, 16, 16, 10]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 grades: [85.0, 100.0, 80.0, 80.0, 50.0]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Section 3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 points: [17, 18, 17, 20, 16]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 grades: [85.0, 90.0, 85.0, 100.0, 80.0]</a:t>
            </a:r>
            <a:endParaRPr/>
          </a:p>
          <a:p>
            <a:pPr indent="-246062" lvl="1" marL="639762" marR="0" rtl="0" algn="l">
              <a:lnSpc>
                <a:spcPct val="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Students earn 3 points for each section attended up to 20.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7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6062" lvl="1" marL="6397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line represents a section.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line consists of 9 weeks' worth of data.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week has 5 characters because there are 5 students.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Within each week, each character represents one student.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means the student was absent	(+0 points)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means they attended but didn't do the problems	(+2 points)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means they attended and did the problems	(+3 points)</a:t>
            </a:r>
            <a:endParaRPr/>
          </a:p>
        </p:txBody>
      </p:sp>
      <p:sp>
        <p:nvSpPr>
          <p:cNvPr id="437" name="Google Shape;437;p57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Section input file</a:t>
            </a:r>
            <a:endParaRPr/>
          </a:p>
        </p:txBody>
      </p:sp>
      <p:graphicFrame>
        <p:nvGraphicFramePr>
          <p:cNvPr id="438" name="Google Shape;438;p57"/>
          <p:cNvGraphicFramePr/>
          <p:nvPr/>
        </p:nvGraphicFramePr>
        <p:xfrm>
          <a:off x="76200" y="23479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{439A71F3-42D2-4A5E-BE01-CCC02BF515BB}</a:tableStyleId>
              </a:tblPr>
              <a:tblGrid>
                <a:gridCol w="1663700"/>
                <a:gridCol w="7042150"/>
              </a:tblGrid>
              <a:tr h="1125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yynyyynayayynyyyayanyyyaynayyayyanayyyanyayna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ayyanyyyyayanaayyanayyyananayayaynyayayynynya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yyayaynyyayyanynnyyyayyanayaynannnyyayyayayny</a:t>
                      </a:r>
                      <a:endParaRPr/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9" name="Google Shape;439;p57"/>
          <p:cNvGraphicFramePr/>
          <p:nvPr/>
        </p:nvGraphicFramePr>
        <p:xfrm>
          <a:off x="76200" y="197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{439A71F3-42D2-4A5E-BE01-CCC02BF515BB}</a:tableStyleId>
              </a:tblPr>
              <a:tblGrid>
                <a:gridCol w="1663700"/>
                <a:gridCol w="7042150"/>
              </a:tblGrid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week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1    2    3    4    5    6    7    8    9</a:t>
                      </a:r>
                      <a:endParaRPr/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0" name="Google Shape;440;p57"/>
          <p:cNvGraphicFramePr/>
          <p:nvPr/>
        </p:nvGraphicFramePr>
        <p:xfrm>
          <a:off x="76200" y="15414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{439A71F3-42D2-4A5E-BE01-CCC02BF515BB}</a:tableStyleId>
              </a:tblPr>
              <a:tblGrid>
                <a:gridCol w="1663700"/>
                <a:gridCol w="7042150"/>
              </a:tblGrid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student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123451234512345123451234512345123451234512345</a:t>
                      </a:r>
                      <a:endParaRPr/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1" name="Google Shape;441;p57"/>
          <p:cNvSpPr txBox="1"/>
          <p:nvPr/>
        </p:nvSpPr>
        <p:spPr>
          <a:xfrm>
            <a:off x="1828800" y="2403475"/>
            <a:ext cx="6858000" cy="327025"/>
          </a:xfrm>
          <a:prstGeom prst="rect">
            <a:avLst/>
          </a:prstGeom>
          <a:noFill/>
          <a:ln cap="flat" cmpd="sng" w="952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2" name="Google Shape;442;p57"/>
          <p:cNvGrpSpPr/>
          <p:nvPr/>
        </p:nvGrpSpPr>
        <p:grpSpPr>
          <a:xfrm>
            <a:off x="1828800" y="2405062"/>
            <a:ext cx="6858000" cy="327025"/>
            <a:chOff x="1200" y="960"/>
            <a:chExt cx="4320" cy="206"/>
          </a:xfrm>
        </p:grpSpPr>
        <p:sp>
          <p:nvSpPr>
            <p:cNvPr id="443" name="Google Shape;443;p57"/>
            <p:cNvSpPr txBox="1"/>
            <p:nvPr/>
          </p:nvSpPr>
          <p:spPr>
            <a:xfrm>
              <a:off x="1200" y="960"/>
              <a:ext cx="480" cy="206"/>
            </a:xfrm>
            <a:prstGeom prst="rect">
              <a:avLst/>
            </a:prstGeom>
            <a:noFill/>
            <a:ln cap="flat" cmpd="sng" w="952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57"/>
            <p:cNvSpPr txBox="1"/>
            <p:nvPr/>
          </p:nvSpPr>
          <p:spPr>
            <a:xfrm>
              <a:off x="1680" y="960"/>
              <a:ext cx="480" cy="206"/>
            </a:xfrm>
            <a:prstGeom prst="rect">
              <a:avLst/>
            </a:prstGeom>
            <a:noFill/>
            <a:ln cap="flat" cmpd="sng" w="952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57"/>
            <p:cNvSpPr txBox="1"/>
            <p:nvPr/>
          </p:nvSpPr>
          <p:spPr>
            <a:xfrm>
              <a:off x="2160" y="960"/>
              <a:ext cx="480" cy="206"/>
            </a:xfrm>
            <a:prstGeom prst="rect">
              <a:avLst/>
            </a:prstGeom>
            <a:noFill/>
            <a:ln cap="flat" cmpd="sng" w="952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57"/>
            <p:cNvSpPr txBox="1"/>
            <p:nvPr/>
          </p:nvSpPr>
          <p:spPr>
            <a:xfrm>
              <a:off x="2640" y="960"/>
              <a:ext cx="480" cy="206"/>
            </a:xfrm>
            <a:prstGeom prst="rect">
              <a:avLst/>
            </a:prstGeom>
            <a:noFill/>
            <a:ln cap="flat" cmpd="sng" w="952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57"/>
            <p:cNvSpPr txBox="1"/>
            <p:nvPr/>
          </p:nvSpPr>
          <p:spPr>
            <a:xfrm>
              <a:off x="3120" y="960"/>
              <a:ext cx="480" cy="206"/>
            </a:xfrm>
            <a:prstGeom prst="rect">
              <a:avLst/>
            </a:prstGeom>
            <a:noFill/>
            <a:ln cap="flat" cmpd="sng" w="952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57"/>
            <p:cNvSpPr txBox="1"/>
            <p:nvPr/>
          </p:nvSpPr>
          <p:spPr>
            <a:xfrm>
              <a:off x="3600" y="960"/>
              <a:ext cx="480" cy="206"/>
            </a:xfrm>
            <a:prstGeom prst="rect">
              <a:avLst/>
            </a:prstGeom>
            <a:noFill/>
            <a:ln cap="flat" cmpd="sng" w="952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57"/>
            <p:cNvSpPr txBox="1"/>
            <p:nvPr/>
          </p:nvSpPr>
          <p:spPr>
            <a:xfrm>
              <a:off x="4080" y="960"/>
              <a:ext cx="480" cy="206"/>
            </a:xfrm>
            <a:prstGeom prst="rect">
              <a:avLst/>
            </a:prstGeom>
            <a:noFill/>
            <a:ln cap="flat" cmpd="sng" w="952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7"/>
            <p:cNvSpPr txBox="1"/>
            <p:nvPr/>
          </p:nvSpPr>
          <p:spPr>
            <a:xfrm>
              <a:off x="4560" y="960"/>
              <a:ext cx="480" cy="206"/>
            </a:xfrm>
            <a:prstGeom prst="rect">
              <a:avLst/>
            </a:prstGeom>
            <a:noFill/>
            <a:ln cap="flat" cmpd="sng" w="952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7"/>
            <p:cNvSpPr txBox="1"/>
            <p:nvPr/>
          </p:nvSpPr>
          <p:spPr>
            <a:xfrm>
              <a:off x="5040" y="960"/>
              <a:ext cx="480" cy="206"/>
            </a:xfrm>
            <a:prstGeom prst="rect">
              <a:avLst/>
            </a:prstGeom>
            <a:noFill/>
            <a:ln cap="flat" cmpd="sng" w="952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57"/>
            <p:cNvSpPr txBox="1"/>
            <p:nvPr/>
          </p:nvSpPr>
          <p:spPr>
            <a:xfrm>
              <a:off x="4944" y="960"/>
              <a:ext cx="480" cy="206"/>
            </a:xfrm>
            <a:prstGeom prst="rect">
              <a:avLst/>
            </a:prstGeom>
            <a:noFill/>
            <a:ln cap="flat" cmpd="sng" w="952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57"/>
            <p:cNvSpPr txBox="1"/>
            <p:nvPr/>
          </p:nvSpPr>
          <p:spPr>
            <a:xfrm>
              <a:off x="4848" y="960"/>
              <a:ext cx="480" cy="206"/>
            </a:xfrm>
            <a:prstGeom prst="rect">
              <a:avLst/>
            </a:prstGeom>
            <a:noFill/>
            <a:ln cap="flat" cmpd="sng" w="952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57"/>
            <p:cNvSpPr txBox="1"/>
            <p:nvPr/>
          </p:nvSpPr>
          <p:spPr>
            <a:xfrm>
              <a:off x="4752" y="960"/>
              <a:ext cx="480" cy="206"/>
            </a:xfrm>
            <a:prstGeom prst="rect">
              <a:avLst/>
            </a:prstGeom>
            <a:noFill/>
            <a:ln cap="flat" cmpd="sng" w="952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57"/>
            <p:cNvSpPr txBox="1"/>
            <p:nvPr/>
          </p:nvSpPr>
          <p:spPr>
            <a:xfrm>
              <a:off x="4656" y="960"/>
              <a:ext cx="480" cy="206"/>
            </a:xfrm>
            <a:prstGeom prst="rect">
              <a:avLst/>
            </a:prstGeom>
            <a:noFill/>
            <a:ln cap="flat" cmpd="sng" w="952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57"/>
            <p:cNvSpPr txBox="1"/>
            <p:nvPr/>
          </p:nvSpPr>
          <p:spPr>
            <a:xfrm>
              <a:off x="3984" y="960"/>
              <a:ext cx="480" cy="206"/>
            </a:xfrm>
            <a:prstGeom prst="rect">
              <a:avLst/>
            </a:prstGeom>
            <a:noFill/>
            <a:ln cap="flat" cmpd="sng" w="952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57"/>
            <p:cNvSpPr txBox="1"/>
            <p:nvPr/>
          </p:nvSpPr>
          <p:spPr>
            <a:xfrm>
              <a:off x="3888" y="960"/>
              <a:ext cx="480" cy="206"/>
            </a:xfrm>
            <a:prstGeom prst="rect">
              <a:avLst/>
            </a:prstGeom>
            <a:noFill/>
            <a:ln cap="flat" cmpd="sng" w="952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57"/>
            <p:cNvSpPr txBox="1"/>
            <p:nvPr/>
          </p:nvSpPr>
          <p:spPr>
            <a:xfrm>
              <a:off x="3792" y="960"/>
              <a:ext cx="480" cy="206"/>
            </a:xfrm>
            <a:prstGeom prst="rect">
              <a:avLst/>
            </a:prstGeom>
            <a:noFill/>
            <a:ln cap="flat" cmpd="sng" w="952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57"/>
            <p:cNvSpPr txBox="1"/>
            <p:nvPr/>
          </p:nvSpPr>
          <p:spPr>
            <a:xfrm>
              <a:off x="3696" y="960"/>
              <a:ext cx="480" cy="206"/>
            </a:xfrm>
            <a:prstGeom prst="rect">
              <a:avLst/>
            </a:prstGeom>
            <a:noFill/>
            <a:ln cap="flat" cmpd="sng" w="952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57"/>
            <p:cNvSpPr txBox="1"/>
            <p:nvPr/>
          </p:nvSpPr>
          <p:spPr>
            <a:xfrm>
              <a:off x="3024" y="960"/>
              <a:ext cx="480" cy="206"/>
            </a:xfrm>
            <a:prstGeom prst="rect">
              <a:avLst/>
            </a:prstGeom>
            <a:noFill/>
            <a:ln cap="flat" cmpd="sng" w="952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57"/>
            <p:cNvSpPr txBox="1"/>
            <p:nvPr/>
          </p:nvSpPr>
          <p:spPr>
            <a:xfrm>
              <a:off x="2928" y="960"/>
              <a:ext cx="480" cy="206"/>
            </a:xfrm>
            <a:prstGeom prst="rect">
              <a:avLst/>
            </a:prstGeom>
            <a:noFill/>
            <a:ln cap="flat" cmpd="sng" w="952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57"/>
            <p:cNvSpPr txBox="1"/>
            <p:nvPr/>
          </p:nvSpPr>
          <p:spPr>
            <a:xfrm>
              <a:off x="2832" y="960"/>
              <a:ext cx="480" cy="206"/>
            </a:xfrm>
            <a:prstGeom prst="rect">
              <a:avLst/>
            </a:prstGeom>
            <a:noFill/>
            <a:ln cap="flat" cmpd="sng" w="952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57"/>
            <p:cNvSpPr txBox="1"/>
            <p:nvPr/>
          </p:nvSpPr>
          <p:spPr>
            <a:xfrm>
              <a:off x="2736" y="960"/>
              <a:ext cx="480" cy="206"/>
            </a:xfrm>
            <a:prstGeom prst="rect">
              <a:avLst/>
            </a:prstGeom>
            <a:noFill/>
            <a:ln cap="flat" cmpd="sng" w="952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57"/>
            <p:cNvSpPr txBox="1"/>
            <p:nvPr/>
          </p:nvSpPr>
          <p:spPr>
            <a:xfrm>
              <a:off x="2064" y="960"/>
              <a:ext cx="480" cy="206"/>
            </a:xfrm>
            <a:prstGeom prst="rect">
              <a:avLst/>
            </a:prstGeom>
            <a:noFill/>
            <a:ln cap="flat" cmpd="sng" w="952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57"/>
            <p:cNvSpPr txBox="1"/>
            <p:nvPr/>
          </p:nvSpPr>
          <p:spPr>
            <a:xfrm>
              <a:off x="1968" y="960"/>
              <a:ext cx="480" cy="206"/>
            </a:xfrm>
            <a:prstGeom prst="rect">
              <a:avLst/>
            </a:prstGeom>
            <a:noFill/>
            <a:ln cap="flat" cmpd="sng" w="952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57"/>
            <p:cNvSpPr txBox="1"/>
            <p:nvPr/>
          </p:nvSpPr>
          <p:spPr>
            <a:xfrm>
              <a:off x="1872" y="960"/>
              <a:ext cx="480" cy="206"/>
            </a:xfrm>
            <a:prstGeom prst="rect">
              <a:avLst/>
            </a:prstGeom>
            <a:noFill/>
            <a:ln cap="flat" cmpd="sng" w="952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57"/>
            <p:cNvSpPr txBox="1"/>
            <p:nvPr/>
          </p:nvSpPr>
          <p:spPr>
            <a:xfrm>
              <a:off x="1776" y="960"/>
              <a:ext cx="480" cy="206"/>
            </a:xfrm>
            <a:prstGeom prst="rect">
              <a:avLst/>
            </a:prstGeom>
            <a:noFill/>
            <a:ln cap="flat" cmpd="sng" w="952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57"/>
            <p:cNvSpPr txBox="1"/>
            <p:nvPr/>
          </p:nvSpPr>
          <p:spPr>
            <a:xfrm>
              <a:off x="1296" y="960"/>
              <a:ext cx="480" cy="206"/>
            </a:xfrm>
            <a:prstGeom prst="rect">
              <a:avLst/>
            </a:prstGeom>
            <a:noFill/>
            <a:ln cap="flat" cmpd="sng" w="952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57"/>
            <p:cNvSpPr txBox="1"/>
            <p:nvPr/>
          </p:nvSpPr>
          <p:spPr>
            <a:xfrm>
              <a:off x="1392" y="960"/>
              <a:ext cx="480" cy="206"/>
            </a:xfrm>
            <a:prstGeom prst="rect">
              <a:avLst/>
            </a:prstGeom>
            <a:noFill/>
            <a:ln cap="flat" cmpd="sng" w="952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57"/>
            <p:cNvSpPr txBox="1"/>
            <p:nvPr/>
          </p:nvSpPr>
          <p:spPr>
            <a:xfrm>
              <a:off x="1488" y="960"/>
              <a:ext cx="480" cy="206"/>
            </a:xfrm>
            <a:prstGeom prst="rect">
              <a:avLst/>
            </a:prstGeom>
            <a:noFill/>
            <a:ln cap="flat" cmpd="sng" w="952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57"/>
            <p:cNvSpPr txBox="1"/>
            <p:nvPr/>
          </p:nvSpPr>
          <p:spPr>
            <a:xfrm>
              <a:off x="1584" y="960"/>
              <a:ext cx="480" cy="206"/>
            </a:xfrm>
            <a:prstGeom prst="rect">
              <a:avLst/>
            </a:prstGeom>
            <a:noFill/>
            <a:ln cap="flat" cmpd="sng" w="952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2" name="Google Shape;472;p57"/>
          <p:cNvGrpSpPr/>
          <p:nvPr/>
        </p:nvGrpSpPr>
        <p:grpSpPr>
          <a:xfrm>
            <a:off x="2590800" y="2405062"/>
            <a:ext cx="5334000" cy="327025"/>
            <a:chOff x="720" y="864"/>
            <a:chExt cx="3360" cy="206"/>
          </a:xfrm>
        </p:grpSpPr>
        <p:sp>
          <p:nvSpPr>
            <p:cNvPr id="473" name="Google Shape;473;p57"/>
            <p:cNvSpPr txBox="1"/>
            <p:nvPr/>
          </p:nvSpPr>
          <p:spPr>
            <a:xfrm>
              <a:off x="1200" y="864"/>
              <a:ext cx="480" cy="206"/>
            </a:xfrm>
            <a:prstGeom prst="rect">
              <a:avLst/>
            </a:prstGeom>
            <a:noFill/>
            <a:ln cap="flat" cmpd="sng" w="952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57"/>
            <p:cNvSpPr txBox="1"/>
            <p:nvPr/>
          </p:nvSpPr>
          <p:spPr>
            <a:xfrm>
              <a:off x="1680" y="864"/>
              <a:ext cx="480" cy="206"/>
            </a:xfrm>
            <a:prstGeom prst="rect">
              <a:avLst/>
            </a:prstGeom>
            <a:noFill/>
            <a:ln cap="flat" cmpd="sng" w="952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57"/>
            <p:cNvSpPr txBox="1"/>
            <p:nvPr/>
          </p:nvSpPr>
          <p:spPr>
            <a:xfrm>
              <a:off x="2160" y="864"/>
              <a:ext cx="480" cy="206"/>
            </a:xfrm>
            <a:prstGeom prst="rect">
              <a:avLst/>
            </a:prstGeom>
            <a:noFill/>
            <a:ln cap="flat" cmpd="sng" w="952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57"/>
            <p:cNvSpPr txBox="1"/>
            <p:nvPr/>
          </p:nvSpPr>
          <p:spPr>
            <a:xfrm>
              <a:off x="2640" y="864"/>
              <a:ext cx="480" cy="206"/>
            </a:xfrm>
            <a:prstGeom prst="rect">
              <a:avLst/>
            </a:prstGeom>
            <a:noFill/>
            <a:ln cap="flat" cmpd="sng" w="952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57"/>
            <p:cNvSpPr txBox="1"/>
            <p:nvPr/>
          </p:nvSpPr>
          <p:spPr>
            <a:xfrm>
              <a:off x="3120" y="864"/>
              <a:ext cx="480" cy="206"/>
            </a:xfrm>
            <a:prstGeom prst="rect">
              <a:avLst/>
            </a:prstGeom>
            <a:noFill/>
            <a:ln cap="flat" cmpd="sng" w="952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57"/>
            <p:cNvSpPr txBox="1"/>
            <p:nvPr/>
          </p:nvSpPr>
          <p:spPr>
            <a:xfrm>
              <a:off x="3600" y="864"/>
              <a:ext cx="480" cy="206"/>
            </a:xfrm>
            <a:prstGeom prst="rect">
              <a:avLst/>
            </a:prstGeom>
            <a:noFill/>
            <a:ln cap="flat" cmpd="sng" w="952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57"/>
            <p:cNvSpPr txBox="1"/>
            <p:nvPr/>
          </p:nvSpPr>
          <p:spPr>
            <a:xfrm>
              <a:off x="720" y="864"/>
              <a:ext cx="480" cy="206"/>
            </a:xfrm>
            <a:prstGeom prst="rect">
              <a:avLst/>
            </a:prstGeom>
            <a:noFill/>
            <a:ln cap="flat" cmpd="sng" w="952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480" name="Google Shape;480;p57"/>
          <p:cNvGraphicFramePr/>
          <p:nvPr/>
        </p:nvGraphicFramePr>
        <p:xfrm>
          <a:off x="76200" y="23637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{439A71F3-42D2-4A5E-BE01-CCC02BF515BB}</a:tableStyleId>
              </a:tblPr>
              <a:tblGrid>
                <a:gridCol w="1663700"/>
                <a:gridCol w="7042150"/>
              </a:tblGrid>
              <a:tr h="1125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section  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section  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section  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8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Section attendance answer</a:t>
            </a:r>
            <a:endParaRPr/>
          </a:p>
        </p:txBody>
      </p:sp>
      <p:sp>
        <p:nvSpPr>
          <p:cNvPr id="486" name="Google Shape;486;p58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java.io.*;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java.util.*;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6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Sections {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throws FileNotFoundException {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Scanner input = new Scanner(new File("sections.txt"));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section = 1;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while (input.hasNextLine()) {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String line = input.nextLine();      </a:t>
            </a:r>
            <a:r>
              <a:rPr b="1" i="0" lang="en-US" sz="15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process one section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int[] points = new int[5];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for (int i = 0; i &lt; line.length(); i++) {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int student = i % 5;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int earned = 0;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if (line.charAt(i) == 'y') {     </a:t>
            </a:r>
            <a:r>
              <a:rPr b="1" i="0" lang="en-US" sz="15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c == 'y' or 'n' or 'a'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earned = 3;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} else if (line.charAt(i) == 'n') {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earned = 2;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points[student] = Math.min(20, points[student] + earned);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6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double[] grades = new double[5];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for (int i = 0; i &lt; points.length; i++) {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grades[i] = 100.0 * points[i] / 20.0;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6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System.out.println("Section " + section);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System.out.println("Student points: " + Arrays.toString(points));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System.out.println("Student grades: " + Arrays.toString(grades));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System.out.println();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section++;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3050" lvl="0" marL="273050" marR="0" rtl="0" algn="l">
              <a:lnSpc>
                <a:spcPct val="6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9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Data transformations</a:t>
            </a:r>
            <a:endParaRPr/>
          </a:p>
        </p:txBody>
      </p:sp>
      <p:sp>
        <p:nvSpPr>
          <p:cNvPr id="492" name="Google Shape;492;p59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many problems we transform data between forms.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 digits  → count of each digit  → most frequent digit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Often each transformation is computed/stored as an array.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structure, a transformation is often put in its own method.</a:t>
            </a:r>
            <a:endParaRPr/>
          </a:p>
          <a:p>
            <a:pPr indent="-1206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Sometimes we map between data and array indexes.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by position	(store the </a:t>
            </a: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b="0" baseline="3000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value we read at index </a:t>
            </a: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)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tally	(if input value is </a:t>
            </a: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store it at array index </a:t>
            </a: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explicit mapping	(count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'J'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at index 0, count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'X'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at index 1)</a:t>
            </a:r>
            <a:endParaRPr/>
          </a:p>
          <a:p>
            <a:pPr indent="-1206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3050" lvl="0" marL="27305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Exercise: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Modify our Sections program to use static methods that use arrays as parameters and returns.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0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Array param/return answer</a:t>
            </a:r>
            <a:endParaRPr/>
          </a:p>
        </p:txBody>
      </p:sp>
      <p:sp>
        <p:nvSpPr>
          <p:cNvPr id="498" name="Google Shape;498;p60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ts val="1500"/>
              <a:buFont typeface="Courier New"/>
              <a:buNone/>
            </a:pPr>
            <a:r>
              <a:rPr b="1" i="0" lang="en-US" sz="15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This program reads a file representing which students attended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rgbClr val="008080"/>
              </a:buClr>
              <a:buSzPts val="1500"/>
              <a:buFont typeface="Courier New"/>
              <a:buNone/>
            </a:pPr>
            <a:r>
              <a:rPr b="1" i="0" lang="en-US" sz="15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which discussion sections and produces output of the students'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rgbClr val="008080"/>
              </a:buClr>
              <a:buSzPts val="1500"/>
              <a:buFont typeface="Courier New"/>
              <a:buNone/>
            </a:pPr>
            <a:r>
              <a:rPr b="1" i="0" lang="en-US" sz="15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section attendance and scores.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1" i="0" sz="800" u="non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java.io.*;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java.util.*;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Sections2 {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throws FileNotFoundException {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Scanner input = new Scanner(new File("sections.txt"));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section = 1;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while (input.hasNextLine()) {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rgbClr val="008080"/>
              </a:buClr>
              <a:buSzPts val="1500"/>
              <a:buFont typeface="Courier New"/>
              <a:buNone/>
            </a:pPr>
            <a:r>
              <a:rPr b="1" i="0" lang="en-US" sz="15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// process one section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String line = input.nextLine();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int[] points = countPoints(line);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double[] grades = computeGrades(points);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results(section, points, grades);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section++;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rgbClr val="008080"/>
              </a:buClr>
              <a:buSzPts val="1500"/>
              <a:buFont typeface="Courier New"/>
              <a:buNone/>
            </a:pPr>
            <a:r>
              <a:rPr b="1" i="0" lang="en-US" sz="15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Produces all output about a particular section.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results(int section, int[] points, double[] grades) {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System.out.println("Section " + section);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System.out.println("Student scores: " + Arrays.toString(points));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System.out.println("Student grades: " + Arrays.toString(grades));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System.out.println();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1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Array param/return answer</a:t>
            </a:r>
            <a:endParaRPr/>
          </a:p>
        </p:txBody>
      </p:sp>
      <p:sp>
        <p:nvSpPr>
          <p:cNvPr id="504" name="Google Shape;504;p61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0" i="0" lang="en-US" sz="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rgbClr val="008080"/>
              </a:buClr>
              <a:buSzPts val="1500"/>
              <a:buFont typeface="Courier New"/>
              <a:buNone/>
            </a:pPr>
            <a:r>
              <a:rPr b="1" i="0" lang="en-US" sz="15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Computes the points earned for each student for a particular section.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int[] countPoints(String line) {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int[] points = new int[5];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(int i = 0; i &lt; line.length(); i++) {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int student = i % 5;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int earned = 0;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(line.charAt(i) == 'y') {     // c == 'y'  or  c == 'n'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earned = 3;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 else if (line.charAt(i) == 'n') {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earned = 2;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points[student] = Math.min(20, points[student] + earned);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points;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0" i="0" lang="en-US" sz="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rgbClr val="008080"/>
              </a:buClr>
              <a:buSzPts val="1500"/>
              <a:buFont typeface="Courier New"/>
              <a:buNone/>
            </a:pPr>
            <a:r>
              <a:rPr b="1" i="0" lang="en-US" sz="15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Computes the percentage for each student for a particular section.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double[] computeGrades(int[] points) {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double[] grades = new double[5];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(int i = 0; i &lt; points.length; i++) {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grades[i] = 100.0 * points[i] / 20.0;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grades;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Array declaration, cont.</a:t>
            </a:r>
            <a:endParaRPr/>
          </a:p>
        </p:txBody>
      </p:sp>
      <p:sp>
        <p:nvSpPr>
          <p:cNvPr id="76" name="Google Shape;76;p10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length can be any integer expression.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x = 2 * 3 + 1;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int[] data = new int[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% 5 + 2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element initially gets a "zero-equivalent" value.</a:t>
            </a:r>
            <a:endParaRPr/>
          </a:p>
          <a:p>
            <a:pPr indent="-793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77" name="Google Shape;77;p10"/>
          <p:cNvGraphicFramePr/>
          <p:nvPr/>
        </p:nvGraphicFramePr>
        <p:xfrm>
          <a:off x="2073275" y="38465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{439A71F3-42D2-4A5E-BE01-CCC02BF515BB}</a:tableStyleId>
              </a:tblPr>
              <a:tblGrid>
                <a:gridCol w="2079625"/>
                <a:gridCol w="28575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Type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Default value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b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or other object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null</a:t>
                      </a:r>
                      <a:b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(means, "no object")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Accessing elements</a:t>
            </a:r>
            <a:endParaRPr/>
          </a:p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name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index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	</a:t>
            </a:r>
            <a:r>
              <a:rPr b="1" i="0" lang="en-US" sz="24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access</a:t>
            </a:r>
            <a:endParaRPr b="1" i="0" sz="2400" u="none">
              <a:solidFill>
                <a:srgbClr val="00808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name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index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value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	</a:t>
            </a:r>
            <a:r>
              <a:rPr b="1" i="0" lang="en-US" sz="24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modify</a:t>
            </a:r>
            <a:endParaRPr/>
          </a:p>
          <a:p>
            <a:pPr indent="-231775" lvl="0" marL="23177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numbers[0] = 27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numbers[3] = -6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numbers[0]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numbers[3]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 0)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System.out.println("Element 3 is negative.");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</p:txBody>
      </p:sp>
      <p:graphicFrame>
        <p:nvGraphicFramePr>
          <p:cNvPr id="84" name="Google Shape;84;p11"/>
          <p:cNvGraphicFramePr/>
          <p:nvPr/>
        </p:nvGraphicFramePr>
        <p:xfrm>
          <a:off x="1355725" y="503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{439A71F3-42D2-4A5E-BE01-CCC02BF515BB}</a:tableStyleId>
              </a:tblPr>
              <a:tblGrid>
                <a:gridCol w="874700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5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index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5" name="Google Shape;85;p11"/>
          <p:cNvGraphicFramePr/>
          <p:nvPr/>
        </p:nvGraphicFramePr>
        <p:xfrm>
          <a:off x="1355725" y="502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{439A71F3-42D2-4A5E-BE01-CCC02BF515BB}</a:tableStyleId>
              </a:tblPr>
              <a:tblGrid>
                <a:gridCol w="874700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5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index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33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33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Arrays of other types</a:t>
            </a:r>
            <a:endParaRPr/>
          </a:p>
        </p:txBody>
      </p:sp>
      <p:sp>
        <p:nvSpPr>
          <p:cNvPr id="91" name="Google Shape;91;p12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6062" lvl="1" marL="63976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double[] results = new double[5];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results[2] = 3.4;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results[4] = -0.5;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boolean[] tests = new boolean[6];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tests[3] = true;</a:t>
            </a:r>
            <a:endParaRPr/>
          </a:p>
        </p:txBody>
      </p:sp>
      <p:graphicFrame>
        <p:nvGraphicFramePr>
          <p:cNvPr id="92" name="Google Shape;92;p12"/>
          <p:cNvGraphicFramePr/>
          <p:nvPr/>
        </p:nvGraphicFramePr>
        <p:xfrm>
          <a:off x="18288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{439A71F3-42D2-4A5E-BE01-CCC02BF515BB}</a:tableStyleId>
              </a:tblPr>
              <a:tblGrid>
                <a:gridCol w="874700"/>
                <a:gridCol w="600075"/>
                <a:gridCol w="600075"/>
                <a:gridCol w="638175"/>
                <a:gridCol w="600075"/>
                <a:gridCol w="7604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index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0.0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0.0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33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3.4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0.0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33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-0.5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3" name="Google Shape;93;p12"/>
          <p:cNvGraphicFramePr/>
          <p:nvPr/>
        </p:nvGraphicFramePr>
        <p:xfrm>
          <a:off x="1828800" y="50752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{439A71F3-42D2-4A5E-BE01-CCC02BF515BB}</a:tableStyleId>
              </a:tblPr>
              <a:tblGrid>
                <a:gridCol w="874700"/>
                <a:gridCol w="777875"/>
                <a:gridCol w="777875"/>
                <a:gridCol w="777875"/>
                <a:gridCol w="776275"/>
                <a:gridCol w="777875"/>
                <a:gridCol w="777875"/>
              </a:tblGrid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index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33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Out-of-bounds</a:t>
            </a:r>
            <a:endParaRPr/>
          </a:p>
        </p:txBody>
      </p:sp>
      <p:sp>
        <p:nvSpPr>
          <p:cNvPr id="99" name="Google Shape;99;p13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Legal indexes: between 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the 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array's length - 1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Reading or writing any index outside this range will throw an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ArrayIndexOutOfBoundsException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188912" lvl="1" marL="639762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int[] data = new int[10];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System.out.println(data[0]);       // okay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System.out.println(data[9]);       // okay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System.out.println(data[-1]);      // exception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System.out.println(data[10]);      // exception</a:t>
            </a:r>
            <a:endParaRPr/>
          </a:p>
        </p:txBody>
      </p:sp>
      <p:graphicFrame>
        <p:nvGraphicFramePr>
          <p:cNvPr id="100" name="Google Shape;100;p13"/>
          <p:cNvGraphicFramePr/>
          <p:nvPr/>
        </p:nvGraphicFramePr>
        <p:xfrm>
          <a:off x="1127125" y="497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{439A71F3-42D2-4A5E-BE01-CCC02BF515BB}</a:tableStyleId>
              </a:tblPr>
              <a:tblGrid>
                <a:gridCol w="874700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5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index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