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6858000" cy="9144000"/>
  <p:embeddedFontLst>
    <p:embeddedFont>
      <p:font typeface="Tahom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DC7C31-EE11-442A-A19C-D41C9E7D8D44}">
  <a:tblStyle styleId="{F7DC7C31-EE11-442A-A19C-D41C9E7D8D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5" name="Google Shape;52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can even open the code for Math.java in the Java src.zip install file in the JDK folder.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8</a:t>
            </a:r>
            <a:endParaRPr/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  <a:p>
            <a:pPr indent="-155575" lvl="0" marL="231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objects (desired)</a:t>
            </a:r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Point p1 = new Point(5, -2);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Point p2 = new Point();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origin, (0, 0)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in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object: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in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object:</a:t>
            </a:r>
            <a:endParaRPr/>
          </a:p>
        </p:txBody>
      </p:sp>
      <p:graphicFrame>
        <p:nvGraphicFramePr>
          <p:cNvPr id="113" name="Google Shape;113;p13"/>
          <p:cNvGraphicFramePr/>
          <p:nvPr/>
        </p:nvGraphicFramePr>
        <p:xfrm>
          <a:off x="533400" y="46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2581275"/>
                <a:gridCol w="5837225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setLocation(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sets the point's x and y to the given values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translate(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dx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dy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adjusts the point's x and y by the given amounts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distance(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how far away the point is from point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draw(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displays the point on a drawing panel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13"/>
          <p:cNvGraphicFramePr/>
          <p:nvPr/>
        </p:nvGraphicFramePr>
        <p:xfrm>
          <a:off x="533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1589075"/>
                <a:gridCol w="2922575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Field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the point's x-coordinate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the point's y-coordinate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class as blueprint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class (blueprint) will describe how to create objects.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object will contain its own data and methods.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2667000" y="1295400"/>
            <a:ext cx="3505200" cy="180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 class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state: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x,  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behavior: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setLocation(int x, int 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translate(int dx, int dy)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distance(Point p)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draw(Graphics g)</a:t>
            </a: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2286000" y="3124200"/>
            <a:ext cx="4191000" cy="519112"/>
            <a:chOff x="1440" y="2448"/>
            <a:chExt cx="2640" cy="327"/>
          </a:xfrm>
        </p:grpSpPr>
        <p:cxnSp>
          <p:nvCxnSpPr>
            <p:cNvPr id="123" name="Google Shape;123;p14"/>
            <p:cNvCxnSpPr/>
            <p:nvPr/>
          </p:nvCxnSpPr>
          <p:spPr>
            <a:xfrm flipH="1">
              <a:off x="1440" y="2448"/>
              <a:ext cx="1296" cy="3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784" y="2448"/>
              <a:ext cx="0" cy="3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32" y="2448"/>
              <a:ext cx="1248" cy="3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6" name="Google Shape;126;p14"/>
          <p:cNvSpPr txBox="1"/>
          <p:nvPr/>
        </p:nvSpPr>
        <p:spPr>
          <a:xfrm>
            <a:off x="76200" y="3706812"/>
            <a:ext cx="2895600" cy="16732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 object #1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5,   y = -2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setLocation(int x, int 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translate(int dx, int dy)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distance(Point p)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draw(Graphics g)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3048000" y="3706812"/>
            <a:ext cx="2895600" cy="167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 object #2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-245,   y = 1897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setLocation(int x, int 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translate(int dx, int dy)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distance(Point p)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draw(Graphics g)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6096000" y="3706812"/>
            <a:ext cx="2895600" cy="167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 object #3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18,   y = 42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behavior: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setLocation(int x, int 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translate(int dx, int dy)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distance(Point p)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draw(Graphics 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4294967295" type="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state: Fields</a:t>
            </a:r>
            <a:endParaRPr/>
          </a:p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Point class, version 1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225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 this code into a file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Point.java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above code creates a new type named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contains two pieces of data: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named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named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47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 do not contain any behavior (yet).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Fields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variable inside an object that is part of its state.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object has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own copy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each field.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Declaration syntax: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1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Student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String name;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each Student object has a 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double gpa;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name and gpa field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fields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classes can access/modify an object's fields.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access: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modify: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p1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p2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x-coord is " +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access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p2.y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13;                              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modify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class and its client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Point.java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not, by itself, a runnable program.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be used by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programs.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33400" y="2578100"/>
            <a:ext cx="3810000" cy="328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PointMain.java</a:t>
            </a:r>
            <a:r>
              <a:rPr b="0" i="0"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program)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PointMain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main(String args)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 p1 = new Point();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p1.x = 7;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p1.y = 2;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 p2 = new Point();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p2.x = 4;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p2.y = 3;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562600" y="2400300"/>
            <a:ext cx="3276600" cy="133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Point.java</a:t>
            </a:r>
            <a:r>
              <a:rPr b="0" i="0"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(class of objects)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334000" y="4191000"/>
            <a:ext cx="2438400" cy="687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54864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336550"/>
                <a:gridCol w="685800"/>
                <a:gridCol w="381000"/>
                <a:gridCol w="6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19"/>
          <p:cNvSpPr txBox="1"/>
          <p:nvPr/>
        </p:nvSpPr>
        <p:spPr>
          <a:xfrm>
            <a:off x="5334000" y="5180012"/>
            <a:ext cx="2438400" cy="687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5486400" y="5256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336550"/>
                <a:gridCol w="685800"/>
                <a:gridCol w="381000"/>
                <a:gridCol w="6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5" name="Google Shape;165;p19"/>
          <p:cNvCxnSpPr/>
          <p:nvPr/>
        </p:nvCxnSpPr>
        <p:spPr>
          <a:xfrm>
            <a:off x="4419600" y="2743200"/>
            <a:ext cx="106680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3962400" y="3581400"/>
            <a:ext cx="1219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962400" y="4572000"/>
            <a:ext cx="1219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PointMain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client example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PointMain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create two Point objects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p1 = new Point();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p2 = new Point();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4;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0, 2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move p2 and then print it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2;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6, 1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Modify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use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Arrays of objects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value that does not refer to any object.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elements of an array of objects are initialized to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words = new String[5];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DrawingPanel[] windows = new DrawingPanel[3];</a:t>
            </a:r>
            <a:endParaRPr/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3389312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874700"/>
                <a:gridCol w="644525"/>
                <a:gridCol w="644525"/>
                <a:gridCol w="644525"/>
                <a:gridCol w="644525"/>
                <a:gridCol w="64452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337185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874700"/>
                <a:gridCol w="644525"/>
                <a:gridCol w="644525"/>
                <a:gridCol w="64452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2" name="Google Shape;182;p21"/>
          <p:cNvGrpSpPr/>
          <p:nvPr/>
        </p:nvGrpSpPr>
        <p:grpSpPr>
          <a:xfrm>
            <a:off x="838200" y="3962400"/>
            <a:ext cx="2286000" cy="444500"/>
            <a:chOff x="1248" y="2888"/>
            <a:chExt cx="1440" cy="280"/>
          </a:xfrm>
        </p:grpSpPr>
        <p:sp>
          <p:nvSpPr>
            <p:cNvPr id="183" name="Google Shape;183;p21"/>
            <p:cNvSpPr txBox="1"/>
            <p:nvPr/>
          </p:nvSpPr>
          <p:spPr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words</a:t>
              </a:r>
              <a:endParaRPr/>
            </a:p>
          </p:txBody>
        </p:sp>
        <p:cxnSp>
          <p:nvCxnSpPr>
            <p:cNvPr id="184" name="Google Shape;184;p21"/>
            <p:cNvCxnSpPr/>
            <p:nvPr/>
          </p:nvCxnSpPr>
          <p:spPr>
            <a:xfrm>
              <a:off x="2208" y="3024"/>
              <a:ext cx="480" cy="4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5" name="Google Shape;185;p21"/>
            <p:cNvSpPr/>
            <p:nvPr/>
          </p:nvSpPr>
          <p:spPr>
            <a:xfrm>
              <a:off x="1984" y="2903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1"/>
          <p:cNvGrpSpPr/>
          <p:nvPr/>
        </p:nvGrpSpPr>
        <p:grpSpPr>
          <a:xfrm>
            <a:off x="609600" y="5194300"/>
            <a:ext cx="2514600" cy="444500"/>
            <a:chOff x="480" y="3512"/>
            <a:chExt cx="1584" cy="280"/>
          </a:xfrm>
        </p:grpSpPr>
        <p:sp>
          <p:nvSpPr>
            <p:cNvPr id="187" name="Google Shape;187;p21"/>
            <p:cNvSpPr txBox="1"/>
            <p:nvPr/>
          </p:nvSpPr>
          <p:spPr>
            <a:xfrm>
              <a:off x="480" y="3512"/>
              <a:ext cx="864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windows</a:t>
              </a:r>
              <a:endParaRPr/>
            </a:p>
          </p:txBody>
        </p:sp>
        <p:cxnSp>
          <p:nvCxnSpPr>
            <p:cNvPr id="188" name="Google Shape;188;p21"/>
            <p:cNvCxnSpPr/>
            <p:nvPr/>
          </p:nvCxnSpPr>
          <p:spPr>
            <a:xfrm>
              <a:off x="1584" y="3648"/>
              <a:ext cx="480" cy="4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9" name="Google Shape;189;p21"/>
            <p:cNvSpPr/>
            <p:nvPr/>
          </p:nvSpPr>
          <p:spPr>
            <a:xfrm>
              <a:off x="1360" y="3527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Things you </a:t>
            </a: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do w/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a variable or an array element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null;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words[2] = null;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reference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System.out.println(s);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null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whether a variable or array element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(words[2] == null) { ...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a parameter to a method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System.out.println(null);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null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a method  (often to indicate failure)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programming problem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file of cities' (x, y) coordinates,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begins with the number of cities: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50 20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90 60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10 72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74 98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5 136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150 91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to draw the cities on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then drop a "bomb" that turns all cities red that are within a given radius: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Blast site x?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Blast site y?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Blast radius?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Kaboom!</a:t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285875"/>
            <a:ext cx="2019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pointer exception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dereference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To access data or methods of an object with the dot notation, such 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s.length()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illegal to dereference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(causes an exception).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 any object, so it has no methods or data.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String[] words = new String[5];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System.out.println("word is: " + words[0]);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words[0] = 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words[0].toUpperCase()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word is: null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Exception in thread "main" java.lang.NullPointerException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at Example.main(Example.java:8)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876800" y="43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874700"/>
                <a:gridCol w="644525"/>
                <a:gridCol w="644525"/>
                <a:gridCol w="644525"/>
                <a:gridCol w="644525"/>
                <a:gridCol w="6445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Looking before you leap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check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before calling an object's methods.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words = new String[5];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words[0] = "hello";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words[2] = "goodbye";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words[1], [3], [4] are null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words.length;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if (words[i] != null)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words[i] = words[i].toUpperCase();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2913062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874700"/>
                <a:gridCol w="1250950"/>
                <a:gridCol w="644525"/>
                <a:gridCol w="1555750"/>
                <a:gridCol w="644525"/>
                <a:gridCol w="644525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"GOODBYE"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0" name="Google Shape;210;p24"/>
          <p:cNvGrpSpPr/>
          <p:nvPr/>
        </p:nvGrpSpPr>
        <p:grpSpPr>
          <a:xfrm>
            <a:off x="457200" y="5346700"/>
            <a:ext cx="2286000" cy="444500"/>
            <a:chOff x="1248" y="2888"/>
            <a:chExt cx="1440" cy="280"/>
          </a:xfrm>
        </p:grpSpPr>
        <p:sp>
          <p:nvSpPr>
            <p:cNvPr id="211" name="Google Shape;211;p24"/>
            <p:cNvSpPr txBox="1"/>
            <p:nvPr/>
          </p:nvSpPr>
          <p:spPr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words</a:t>
              </a:r>
              <a:endParaRPr/>
            </a:p>
          </p:txBody>
        </p:sp>
        <p:cxnSp>
          <p:nvCxnSpPr>
            <p:cNvPr id="212" name="Google Shape;212;p24"/>
            <p:cNvCxnSpPr/>
            <p:nvPr/>
          </p:nvCxnSpPr>
          <p:spPr>
            <a:xfrm>
              <a:off x="2208" y="3024"/>
              <a:ext cx="480" cy="4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3" name="Google Shape;213;p24"/>
            <p:cNvSpPr/>
            <p:nvPr/>
          </p:nvSpPr>
          <p:spPr>
            <a:xfrm>
              <a:off x="1984" y="2903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Two-phase initialization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initialize the array itself (each element is initially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initialize each element of the array to be a new object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String[] words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String[4]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phase 1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words.length;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coords[i]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"word" + i;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phase 2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23622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874700"/>
                <a:gridCol w="1403350"/>
                <a:gridCol w="1403350"/>
                <a:gridCol w="1403350"/>
                <a:gridCol w="1403350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"word0"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"word1"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"word2"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"word3"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1" name="Google Shape;221;p25"/>
          <p:cNvGrpSpPr/>
          <p:nvPr/>
        </p:nvGrpSpPr>
        <p:grpSpPr>
          <a:xfrm>
            <a:off x="0" y="4356100"/>
            <a:ext cx="2286000" cy="444500"/>
            <a:chOff x="1248" y="2888"/>
            <a:chExt cx="1440" cy="280"/>
          </a:xfrm>
        </p:grpSpPr>
        <p:sp>
          <p:nvSpPr>
            <p:cNvPr id="222" name="Google Shape;222;p25"/>
            <p:cNvSpPr txBox="1"/>
            <p:nvPr/>
          </p:nvSpPr>
          <p:spPr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words</a:t>
              </a:r>
              <a:endParaRPr/>
            </a:p>
          </p:txBody>
        </p:sp>
        <p:cxnSp>
          <p:nvCxnSpPr>
            <p:cNvPr id="223" name="Google Shape;223;p25"/>
            <p:cNvCxnSpPr/>
            <p:nvPr/>
          </p:nvCxnSpPr>
          <p:spPr>
            <a:xfrm>
              <a:off x="2208" y="3024"/>
              <a:ext cx="480" cy="4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1984" y="2903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Bomb answer 1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java.awt.*;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Displays a set of cities and simulates dropping a "bomb" on them.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Bomb {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FileNotFoundException {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DrawingPanel panel = new DrawingPanel(200, 200);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Graphics g = panel.getGraphics();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Scanner(new File("cities.txt"));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Point[] cities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readCities(input, g);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drop the "bomb"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bomb = new Point();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System.out.print("Blast site x? 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bomb.x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console.nextInt();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System.out.print("Blast site y? 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bomb.y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console.nextInt();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System.out.print("Blast radius? ");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radius = console.nextInt();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boom(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radius, cities, g);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Bomb answer 2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Reads input file of cities and returns them as array of Points.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Point[] readCities(Scanner input, Graphics g)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numCities = input.nextInt();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first line = # of cities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Point[] cities = new Point[numCities];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cities.length; i++)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 = new Point();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input.nextInt();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 city x/y from file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input.nextInt();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g.fillOval(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3, 3);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g.drawString("(" +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")",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cities;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rgbClr val="008080"/>
              </a:buClr>
              <a:buSzPts val="1300"/>
              <a:buFont typeface="Courier New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Simulates dropping a bomb at the given location on the given cities.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boom(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bomb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radius,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Point[] cities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Graphics g)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g.setColor(Color.RED);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g.drawOval(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radius,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radius, 2 * radius, 2 * radius);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cities.length; i++)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dx =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bomb.x;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dy =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bomb.y;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distance = Math.sqrt(dx * dx + dy * dy);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(distance &lt;= radius)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g.fillOval(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3, 3);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g.drawString("(" +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")",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cities[i].x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cities[i].y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System.out.println("Kaboom!");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behavior: Methods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Client code redundancy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Our client program wants to draw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objects: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draw each city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g.fillOval(cities[i].x, cities[i].y, 3, 3);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g.drawString("(" + cities[i].x + ", " + cities[i].y + ")",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cities[i].x, cities[i].y);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draw them in other places, the code must be repeated.</a:t>
            </a:r>
            <a:endParaRPr b="0" i="0" sz="2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remove this redundancy using a method.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Eliminating redundancy, v1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eliminate the redundancy with a static method: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rgbClr val="00808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Draws the given point on the DrawingPanel.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draw(Point p, Graphics g)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g.fillOval(p.x, p.y, 3, 3);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g.drawString("(" + p.x + ", " + p.y + ")", p.x, p.y);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would call the method as follows: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draw each city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draw(cities[i], g);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 with static method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are missing a major benefit of objects: code reuse.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program that draws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would need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syntax doesn't match how we're used to using objects.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draw(cities[i], g);    // static (bad)</a:t>
            </a:r>
            <a:endParaRPr b="1" i="0" sz="9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point of classes is to combine state and behavior.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behavior is closely related to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data.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 belongs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cities[i].draw(g);     // inside object (better)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Instance methods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 Exists inside each object of a class and gives behavior to each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syntax as static methods, but without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Example: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shout()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System.out.println("HELLO THERE!");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bad solution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4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input = new Scanner(new File("cities.txt"));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cityCount = input.nextInt();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xCoords = new int[cityCount];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yCoords = new int[cityCount];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cityCount;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xCoords[i] = input.nextInt();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read each city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yCoords[i] = input.nextInt();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arrays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2+ arrays with related data at same indexes.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Considered poor style.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Instance method example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Draws this Point object with the given pen.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draw(Graphics g)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09550" lvl="1" marL="625475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no longer has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parameter.  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will the method know which point to draw?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will the method access that point's x/y data?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has its own copy of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method, which operates on that object's state: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p1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p1.x = 7;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p1.y = 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p2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p2.x = 4;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p2.y = 3;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p1.draw(g);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p2.draw(g);</a:t>
            </a:r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4210050" y="3073400"/>
            <a:ext cx="4857750" cy="1420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draw(Graphics g)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this code can see p1's x and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objects w/ method</a:t>
            </a:r>
            <a:endParaRPr/>
          </a:p>
        </p:txBody>
      </p:sp>
      <p:graphicFrame>
        <p:nvGraphicFramePr>
          <p:cNvPr id="280" name="Google Shape;280;p34"/>
          <p:cNvGraphicFramePr/>
          <p:nvPr/>
        </p:nvGraphicFramePr>
        <p:xfrm>
          <a:off x="4362450" y="31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336550"/>
                <a:gridCol w="685800"/>
                <a:gridCol w="381000"/>
                <a:gridCol w="6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4362450" y="4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336550"/>
                <a:gridCol w="685800"/>
                <a:gridCol w="381000"/>
                <a:gridCol w="6858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 txBox="1"/>
          <p:nvPr/>
        </p:nvSpPr>
        <p:spPr>
          <a:xfrm>
            <a:off x="4210050" y="4800600"/>
            <a:ext cx="4857750" cy="1420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draw(Graphics g)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this code can see p2's x and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2085975" y="5181600"/>
            <a:ext cx="1981200" cy="444500"/>
            <a:chOff x="2112" y="3512"/>
            <a:chExt cx="1248" cy="280"/>
          </a:xfrm>
        </p:grpSpPr>
        <p:sp>
          <p:nvSpPr>
            <p:cNvPr id="284" name="Google Shape;284;p34"/>
            <p:cNvSpPr txBox="1"/>
            <p:nvPr/>
          </p:nvSpPr>
          <p:spPr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p2</a:t>
              </a:r>
              <a:endParaRPr/>
            </a:p>
          </p:txBody>
        </p:sp>
        <p:cxnSp>
          <p:nvCxnSpPr>
            <p:cNvPr id="285" name="Google Shape;285;p34"/>
            <p:cNvCxnSpPr/>
            <p:nvPr/>
          </p:nvCxnSpPr>
          <p:spPr>
            <a:xfrm>
              <a:off x="2928" y="364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6" name="Google Shape;286;p34"/>
            <p:cNvSpPr/>
            <p:nvPr/>
          </p:nvSpPr>
          <p:spPr>
            <a:xfrm>
              <a:off x="2748" y="3534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4"/>
          <p:cNvGrpSpPr/>
          <p:nvPr/>
        </p:nvGrpSpPr>
        <p:grpSpPr>
          <a:xfrm>
            <a:off x="4914900" y="1885950"/>
            <a:ext cx="1390650" cy="1066800"/>
            <a:chOff x="3000" y="1199"/>
            <a:chExt cx="876" cy="672"/>
          </a:xfrm>
        </p:grpSpPr>
        <p:sp>
          <p:nvSpPr>
            <p:cNvPr id="288" name="Google Shape;288;p34"/>
            <p:cNvSpPr txBox="1"/>
            <p:nvPr/>
          </p:nvSpPr>
          <p:spPr>
            <a:xfrm>
              <a:off x="3000" y="1199"/>
              <a:ext cx="647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p1</a:t>
              </a:r>
              <a:endParaRPr/>
            </a:p>
          </p:txBody>
        </p:sp>
        <p:cxnSp>
          <p:nvCxnSpPr>
            <p:cNvPr id="289" name="Google Shape;289;p34"/>
            <p:cNvCxnSpPr/>
            <p:nvPr/>
          </p:nvCxnSpPr>
          <p:spPr>
            <a:xfrm flipH="1">
              <a:off x="3754" y="1453"/>
              <a:ext cx="3" cy="4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0" name="Google Shape;290;p34"/>
            <p:cNvSpPr/>
            <p:nvPr/>
          </p:nvSpPr>
          <p:spPr>
            <a:xfrm>
              <a:off x="3636" y="1221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implicit parameter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implicit parameter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 on which an instance method is called.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the call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p1.draw(g);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 referred to by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implicit parameter.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the call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p2.draw(g);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 referred to by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implicit parameter.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instance method can refer to that object's fields.</a:t>
            </a:r>
            <a:endParaRPr/>
          </a:p>
          <a:p>
            <a:pPr indent="-174625" lvl="2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say that it executes in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particular object.</a:t>
            </a:r>
            <a:endParaRPr/>
          </a:p>
          <a:p>
            <a:pPr indent="-174625" lvl="2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refer to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object it was called 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class, version 2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Changes the location of this Point object.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draw(Graphics g)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g.fillOval(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3, 3);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g.drawString("("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")",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15900" lvl="1" marL="625475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contains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that draws that point at its current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position.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Kinds of methods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A method that lets clients examine object state.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distanceFromOrigin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has a non-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 type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A method that modifies an object's state.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Mutator method questions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changes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location to the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values passed.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changes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location by a given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amount.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client code to use these methods.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Mutator method answers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setLocation(int newX, int newY)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newX;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newY;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translate(int dx, int dy)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x + dx;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y + dy;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alternative solution that utilizes setLocation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translate(int dx, int dy)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setLocation(x + dx, y + dy);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Accessor method questions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computes the distance between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another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parameter.</a:t>
            </a:r>
            <a:endParaRPr b="0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Use the formula: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distanceFromOrigin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returns the distance between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 origin, (0, 0).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client code to use these methods.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65375"/>
            <a:ext cx="2819400" cy="5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Accessor method answers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distance(Point other)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dx = x - other.x;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dy = y - other.y;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Math.sqrt(dx * dx + dy * dy);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distanceFromOrigin()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Math.sqrt(x * x + y * y);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alternative solution that uses distance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distanceFromOrigin()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Point origin = new Point();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distance(origin);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Printing objects</a:t>
            </a:r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default, Java doesn't know how to print objects: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p.x = 10;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p.y = 7;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System.out.println("p is " + p);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 is Point@9e8c34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better, but cumbersome;           p is (10, 7)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System.out.println("p is (" + p.x + ", " + p.y + ")");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desired behavior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System.out.println("p is " +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 is (10, 7)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Observations</a:t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data in this problem is a set of points.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would be better stored 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would store a city's x/y data.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could compare distances between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whether the bomb hit a given city.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would know how to draw itself.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overall program would be shorter and cleaner.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285875"/>
            <a:ext cx="2019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tells Java how to convert an object into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0" i="1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Point p1 = new Point(7, 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System.out.println("p1: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the above code is really calling the following: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System.out.println("p1: " + p1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.toString()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class has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even if it isn't in your code.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Default: class's name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object's memory address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(base 16)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Point@9e8c34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syntax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toString()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that returns a String representing this object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name, return, and parameters must match exactly.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String representing this Point.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toString()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"(" + x + ", " + y + ")";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idx="4294967295" type="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initialization: constructors</a:t>
            </a:r>
            <a:endParaRPr/>
          </a:p>
        </p:txBody>
      </p:sp>
      <p:sp>
        <p:nvSpPr>
          <p:cNvPr id="357" name="Google Shape;357;p4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Initializing objects</a:t>
            </a:r>
            <a:endParaRPr/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Currently it takes 3 lines to create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initialize it: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p.x = 3;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p.y = 8;                     // tedious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8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We'd rather specify the fields' initial values at the start: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better!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are able to this with most types of objects in Java.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Constructors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Initializes the state of new objects.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runs when the client uses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  <a:endParaRPr/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return type is specified;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implicitly "returns" the new object being created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has no constructor, Java gives it 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constructor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no parameters that sets all fields to 0.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Constructor example</a:t>
            </a:r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Constructs a Point at the given x/y location.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translate(int dx, int dy)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+ dx;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y + dy;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Tracing a constructor call</a:t>
            </a:r>
            <a:endParaRPr/>
          </a:p>
        </p:txBody>
      </p:sp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the following call is made?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 p1 = new Point(7, 2);</a:t>
            </a:r>
            <a:endParaRPr/>
          </a:p>
        </p:txBody>
      </p:sp>
      <p:sp>
        <p:nvSpPr>
          <p:cNvPr id="382" name="Google Shape;382;p49"/>
          <p:cNvSpPr txBox="1"/>
          <p:nvPr/>
        </p:nvSpPr>
        <p:spPr>
          <a:xfrm>
            <a:off x="2635250" y="2671762"/>
            <a:ext cx="6127750" cy="3424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Point(int initialX, int initialY)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initialX;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initialY;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translate(int dx, int dy)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+= dx;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+= dy;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383" name="Google Shape;383;p49"/>
          <p:cNvGraphicFramePr/>
          <p:nvPr/>
        </p:nvGraphicFramePr>
        <p:xfrm>
          <a:off x="2787650" y="2824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{F7DC7C31-EE11-442A-A19C-D41C9E7D8D44}</a:tableStyleId>
              </a:tblPr>
              <a:tblGrid>
                <a:gridCol w="336550"/>
                <a:gridCol w="685800"/>
                <a:gridCol w="1250950"/>
                <a:gridCol w="6715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84" name="Google Shape;384;p49"/>
          <p:cNvGrpSpPr/>
          <p:nvPr/>
        </p:nvGrpSpPr>
        <p:grpSpPr>
          <a:xfrm>
            <a:off x="304800" y="2908300"/>
            <a:ext cx="1981200" cy="444500"/>
            <a:chOff x="2112" y="3512"/>
            <a:chExt cx="1248" cy="280"/>
          </a:xfrm>
        </p:grpSpPr>
        <p:sp>
          <p:nvSpPr>
            <p:cNvPr id="385" name="Google Shape;385;p49"/>
            <p:cNvSpPr txBox="1"/>
            <p:nvPr/>
          </p:nvSpPr>
          <p:spPr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p1</a:t>
              </a:r>
              <a:endParaRPr/>
            </a:p>
          </p:txBody>
        </p:sp>
        <p:cxnSp>
          <p:nvCxnSpPr>
            <p:cNvPr id="386" name="Google Shape;386;p49"/>
            <p:cNvCxnSpPr/>
            <p:nvPr/>
          </p:nvCxnSpPr>
          <p:spPr>
            <a:xfrm>
              <a:off x="2928" y="364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7" name="Google Shape;387;p49"/>
            <p:cNvSpPr/>
            <p:nvPr/>
          </p:nvSpPr>
          <p:spPr>
            <a:xfrm>
              <a:off x="2748" y="3534"/>
              <a:ext cx="240" cy="24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Client code, version 3</a:t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PointMain3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create two Point objects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p1 = new Point(5, 2);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Point p2 = new Point(4, 3);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print each point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System.out.println("p1: (" + p1.x + ", " + p1.y + ")");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System.out.println("p2: (" + p2.x + ", " + p2.y + ")");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move p2 and then print it again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p2.translate(2, 4);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System.out.println("p2: (" + p2.x + ", " + p2.y + ")");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 (5, 2)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 (4, 3)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 (6, 7)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Multiple constructors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have multiple constructors.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one must accept a unique set of parameters.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Write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constructor with no parameters that initializes the point to (0, 0).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Constructs a new point at (0, 0).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Point()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0;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Common constructor bugs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 Re-declaring fields as local variables  ("shadowing"):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initialX;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initialY;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declares local variables with the same name as the fields, rather than storing values into the fields.  The fields remain 0.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 Accidentally giving the constructor a return type: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Point(int initialX, int initialY)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actually not a constructor, but a method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Clients of objects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program that uses objects.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client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447675" y="2514600"/>
            <a:ext cx="4114800" cy="2066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Bomb.java</a:t>
            </a:r>
            <a:r>
              <a:rPr b="0" i="0"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program)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Bomb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main(String[] args)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DrawingPanel(...)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DrawingPanel(...)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5334000" y="2400300"/>
            <a:ext cx="3581400" cy="1089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DrawingPanel.java</a:t>
            </a:r>
            <a:r>
              <a:rPr b="0" i="0"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(class)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DrawingPanel {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4181475" y="2686050"/>
            <a:ext cx="1066800" cy="190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" name="Google Shape;59;p8"/>
          <p:cNvCxnSpPr/>
          <p:nvPr/>
        </p:nvCxnSpPr>
        <p:spPr>
          <a:xfrm>
            <a:off x="4114800" y="3505200"/>
            <a:ext cx="3124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" name="Google Shape;60;p8"/>
          <p:cNvCxnSpPr/>
          <p:nvPr/>
        </p:nvCxnSpPr>
        <p:spPr>
          <a:xfrm>
            <a:off x="4114800" y="37338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31428" t="0"/>
          <a:stretch/>
        </p:blipFill>
        <p:spPr>
          <a:xfrm>
            <a:off x="5172075" y="4381500"/>
            <a:ext cx="365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idx="4294967295" type="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</p:txBody>
      </p:sp>
      <p:sp>
        <p:nvSpPr>
          <p:cNvPr id="411" name="Google Shape;411;p53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Hiding implementation details from clients.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 forces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separates external view (behavior) from internal view (state)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protects the integrity of an object's data</a:t>
            </a:r>
            <a:endParaRPr/>
          </a:p>
        </p:txBody>
      </p:sp>
      <p:grpSp>
        <p:nvGrpSpPr>
          <p:cNvPr id="418" name="Google Shape;418;p54"/>
          <p:cNvGrpSpPr/>
          <p:nvPr/>
        </p:nvGrpSpPr>
        <p:grpSpPr>
          <a:xfrm>
            <a:off x="3619500" y="4081462"/>
            <a:ext cx="4991100" cy="2090737"/>
            <a:chOff x="2208" y="2928"/>
            <a:chExt cx="3144" cy="1317"/>
          </a:xfrm>
        </p:grpSpPr>
        <p:pic>
          <p:nvPicPr>
            <p:cNvPr id="419" name="Google Shape;41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08" y="2928"/>
              <a:ext cx="1680" cy="1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92" y="2934"/>
              <a:ext cx="1560" cy="1311"/>
            </a:xfrm>
            <a:prstGeom prst="rect">
              <a:avLst/>
            </a:prstGeom>
            <a:noFill/>
            <a:ln cap="flat" cmpd="sng" w="9525">
              <a:solidFill>
                <a:srgbClr val="A5002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pic>
        <p:nvPicPr>
          <p:cNvPr id="421" name="Google Shape;421;p54"/>
          <p:cNvPicPr preferRelativeResize="0"/>
          <p:nvPr/>
        </p:nvPicPr>
        <p:blipFill rotWithShape="1">
          <a:blip r:embed="rId5">
            <a:alphaModFix/>
          </a:blip>
          <a:srcRect b="3210" l="5755" r="10790" t="5926"/>
          <a:stretch/>
        </p:blipFill>
        <p:spPr>
          <a:xfrm>
            <a:off x="711200" y="3810000"/>
            <a:ext cx="1536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Private fields</a:t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field that cannot be accessed from outside the class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id;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code won't compile if it accesses private fields: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PointMain.java:11: x has private access in Point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System.out.println(p1.x);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private state</a:t>
            </a:r>
            <a:endParaRPr/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 "read-only" access to the x field ("accessor")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 getX()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 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Allows clients to change the x field ("mutator")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setX(int newX)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x = newX;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code will look more like this: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p1.getX()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p1.setX(14);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Point class, version 4</a:t>
            </a:r>
            <a:endParaRPr/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 Point object represents an (x, y) location.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x;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y;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Point(int initialX, int initialY)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initialX;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initialY;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getX()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x;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getY()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y;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distanceFromOrigin()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Math.sqrt(x * x + y * y);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setLocation(int newX, int newY)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newX;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newY;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translate(int dx, int dy)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setLocation(x + dx, y + dy);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Benefits of encapsulation</a:t>
            </a:r>
            <a:endParaRPr/>
          </a:p>
        </p:txBody>
      </p:sp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 between object and clients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Protects object from unwanted access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Can't fraudulently increase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balance.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change the class implementation later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could be rewritten in polar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coordinates (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θ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with the same methods.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constrain objects' state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invariants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Only allow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non-negative balance.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Only allow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a month from 1-12.</a:t>
            </a:r>
            <a:endParaRPr/>
          </a:p>
        </p:txBody>
      </p:sp>
      <p:pic>
        <p:nvPicPr>
          <p:cNvPr id="446" name="Google Shape;446;p58"/>
          <p:cNvPicPr preferRelativeResize="0"/>
          <p:nvPr/>
        </p:nvPicPr>
        <p:blipFill rotWithShape="1">
          <a:blip r:embed="rId3">
            <a:alphaModFix/>
          </a:blip>
          <a:srcRect b="50541" l="45336" r="0" t="0"/>
          <a:stretch/>
        </p:blipFill>
        <p:spPr>
          <a:xfrm>
            <a:off x="7315200" y="3414712"/>
            <a:ext cx="1447800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  <a:endParaRPr/>
          </a:p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Refers to the implicit parameter inside your class.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1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 variable that stores the object on which a method is called)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1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 to a field: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 a method: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constructor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call another: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Variable shadowing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shadowing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2 variables with same name in same scope.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Normally illegal, except when one variable is a field.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   // this is legal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setLocation(int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1397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most of the class,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 to the fields.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 to the method's parameters.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Fixing shadowing</a:t>
            </a:r>
            <a:endParaRPr/>
          </a:p>
        </p:txBody>
      </p:sp>
      <p:sp>
        <p:nvSpPr>
          <p:cNvPr id="464" name="Google Shape;464;p6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void setLocation(int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this.x = 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this.y = y;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refer to the data field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	say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this.x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refer to the parameter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	say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Calling another constructor</a:t>
            </a:r>
            <a:endParaRPr/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Point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private int 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Point()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this(0, 0);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calls (x, y) constructor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Point(int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this.x = x;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this.y = y;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Avoids redundancy between constructors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a constructor (not a method) can call another constructor</a:t>
            </a:r>
            <a:endParaRPr/>
          </a:p>
        </p:txBody>
      </p:sp>
      <p:cxnSp>
        <p:nvCxnSpPr>
          <p:cNvPr id="471" name="Google Shape;471;p62"/>
          <p:cNvCxnSpPr/>
          <p:nvPr/>
        </p:nvCxnSpPr>
        <p:spPr>
          <a:xfrm>
            <a:off x="2971800" y="29718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2" name="Google Shape;472;p62"/>
          <p:cNvCxnSpPr/>
          <p:nvPr/>
        </p:nvCxnSpPr>
        <p:spPr>
          <a:xfrm>
            <a:off x="3581400" y="29718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Classes and objects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program entity that represents either: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1.	A program / module,  or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2.	A template for a new type of objects.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is a template for creating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entity that combines state and behavior.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programming (OOP)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Programs that perform their behavior as interactions between objects.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methods/fields</a:t>
            </a:r>
            <a:endParaRPr/>
          </a:p>
        </p:txBody>
      </p:sp>
      <p:sp>
        <p:nvSpPr>
          <p:cNvPr id="478" name="Google Shape;478;p63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Multi-class systems</a:t>
            </a:r>
            <a:endParaRPr/>
          </a:p>
        </p:txBody>
      </p:sp>
      <p:sp>
        <p:nvSpPr>
          <p:cNvPr id="484" name="Google Shape;484;p6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large software systems consist of many classes.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main class runs and calls methods of the others.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reuse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splits up the program logic into manageable chunks</a:t>
            </a:r>
            <a:endParaRPr/>
          </a:p>
        </p:txBody>
      </p:sp>
      <p:grpSp>
        <p:nvGrpSpPr>
          <p:cNvPr id="485" name="Google Shape;485;p64"/>
          <p:cNvGrpSpPr/>
          <p:nvPr/>
        </p:nvGrpSpPr>
        <p:grpSpPr>
          <a:xfrm>
            <a:off x="2057400" y="3962400"/>
            <a:ext cx="5029200" cy="2362200"/>
            <a:chOff x="672" y="2448"/>
            <a:chExt cx="4512" cy="1488"/>
          </a:xfrm>
        </p:grpSpPr>
        <p:sp>
          <p:nvSpPr>
            <p:cNvPr id="486" name="Google Shape;486;p64"/>
            <p:cNvSpPr txBox="1"/>
            <p:nvPr/>
          </p:nvSpPr>
          <p:spPr>
            <a:xfrm>
              <a:off x="1920" y="2448"/>
              <a:ext cx="1824" cy="69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Main Class #1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sng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method1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method2</a:t>
              </a:r>
              <a:endParaRPr/>
            </a:p>
          </p:txBody>
        </p:sp>
        <p:sp>
          <p:nvSpPr>
            <p:cNvPr id="487" name="Google Shape;487;p64"/>
            <p:cNvSpPr txBox="1"/>
            <p:nvPr/>
          </p:nvSpPr>
          <p:spPr>
            <a:xfrm>
              <a:off x="672" y="3417"/>
              <a:ext cx="1824" cy="5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 #2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method3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method5</a:t>
              </a:r>
              <a:endParaRPr/>
            </a:p>
          </p:txBody>
        </p:sp>
        <p:sp>
          <p:nvSpPr>
            <p:cNvPr id="488" name="Google Shape;488;p64"/>
            <p:cNvSpPr txBox="1"/>
            <p:nvPr/>
          </p:nvSpPr>
          <p:spPr>
            <a:xfrm>
              <a:off x="3360" y="3417"/>
              <a:ext cx="1824" cy="5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 #3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method4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method6</a:t>
              </a:r>
              <a:endParaRPr/>
            </a:p>
          </p:txBody>
        </p:sp>
        <p:cxnSp>
          <p:nvCxnSpPr>
            <p:cNvPr id="489" name="Google Shape;489;p64"/>
            <p:cNvCxnSpPr/>
            <p:nvPr/>
          </p:nvCxnSpPr>
          <p:spPr>
            <a:xfrm flipH="1">
              <a:off x="1680" y="3168"/>
              <a:ext cx="33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0" name="Google Shape;490;p64"/>
            <p:cNvCxnSpPr/>
            <p:nvPr/>
          </p:nvCxnSpPr>
          <p:spPr>
            <a:xfrm flipH="1" rot="10800000">
              <a:off x="1969" y="3167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1" name="Google Shape;491;p64"/>
            <p:cNvCxnSpPr/>
            <p:nvPr/>
          </p:nvCxnSpPr>
          <p:spPr>
            <a:xfrm>
              <a:off x="3408" y="316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2" name="Google Shape;492;p64"/>
            <p:cNvCxnSpPr/>
            <p:nvPr/>
          </p:nvCxnSpPr>
          <p:spPr>
            <a:xfrm rot="10800000">
              <a:off x="3600" y="316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program 1</a:t>
            </a:r>
            <a:endParaRPr/>
          </a:p>
        </p:txBody>
      </p:sp>
      <p:sp>
        <p:nvSpPr>
          <p:cNvPr id="498" name="Google Shape;498;p6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sees whether some interesting numbers are prime.</a:t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Primes1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nums = {1234517, 859501, 53, 142};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nums.length;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(isPrime(nums[i]))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System.out.println(nums[i] + " is prime");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program 2</a:t>
            </a:r>
            <a:endParaRPr/>
          </a:p>
        </p:txBody>
      </p:sp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prints all prime numbers up to a maximum.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Primes2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System.out.print("Max number?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max = console.nextInt();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2; i &lt;= max;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(isPrime(i))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System.out.print(i + "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008080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Classes as modules</a:t>
            </a:r>
            <a:endParaRPr/>
          </a:p>
        </p:txBody>
      </p:sp>
      <p:sp>
        <p:nvSpPr>
          <p:cNvPr id="510" name="Google Shape;510;p6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reusable piece of software, stored as a class.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module classes: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class is a module that contains useful methods 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related to factors and prime numbers.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Factors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the number of factors of the given integer.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countFactors(int number)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count = 0;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number; i++)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(number % i == 0)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count++;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i is a factor of the number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Returns true if the given number is prime.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isPrime(int number)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countFactors(number) == 2;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More about modules</a:t>
            </a:r>
            <a:endParaRPr/>
          </a:p>
        </p:txBody>
      </p:sp>
      <p:sp>
        <p:nvSpPr>
          <p:cNvPr id="516" name="Google Shape;516;p6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module is a partial program, not a complete program.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does not have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You don't run it directly.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Modules are meant to be utilized by other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classes.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factorsOf24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Factors.countFactors(24)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a module</a:t>
            </a:r>
            <a:endParaRPr/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sees whether some interesting numbers are prime.</a:t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int[] nums = {1234517, 859501, 53, 142};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nums.length; i++)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Factors.isPrime(nums[i])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System.out.println(nums[i] + " is prime");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prints all prime numbers up to a given maximum.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Primes2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System.out.print("Max number? 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max = console.nextInt();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2; i &lt;= max; i++)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Factors.isPrime(i)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System.out.print(i + " ");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Modules in Java libraries</a:t>
            </a:r>
            <a:endParaRPr/>
          </a:p>
        </p:txBody>
      </p:sp>
      <p:sp>
        <p:nvSpPr>
          <p:cNvPr id="528" name="Google Shape;528;p7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Java's built in Math class is a module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Math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final double PI = 3.14159265358979323846;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abs(int a)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(a &gt;= 0)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a;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-a;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double toDegrees(double radians)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radians * 180 / PI;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members</a:t>
            </a:r>
            <a:endParaRPr/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Part of a class, rather than part of an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classes can have static methods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fields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copied into each object; shared by all objects of that class.</a:t>
            </a:r>
            <a:endParaRPr/>
          </a:p>
        </p:txBody>
      </p:sp>
      <p:grpSp>
        <p:nvGrpSpPr>
          <p:cNvPr id="535" name="Google Shape;535;p71"/>
          <p:cNvGrpSpPr/>
          <p:nvPr/>
        </p:nvGrpSpPr>
        <p:grpSpPr>
          <a:xfrm>
            <a:off x="609600" y="2667000"/>
            <a:ext cx="7924800" cy="3830637"/>
            <a:chOff x="384" y="1680"/>
            <a:chExt cx="4992" cy="2413"/>
          </a:xfrm>
        </p:grpSpPr>
        <p:sp>
          <p:nvSpPr>
            <p:cNvPr id="536" name="Google Shape;536;p71"/>
            <p:cNvSpPr txBox="1"/>
            <p:nvPr/>
          </p:nvSpPr>
          <p:spPr>
            <a:xfrm>
              <a:off x="1652" y="1680"/>
              <a:ext cx="2668" cy="101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class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 staticFieldA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String staticFieldB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void someStaticMethodC()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void someStaticMethodD()</a:t>
              </a:r>
              <a:endParaRPr/>
            </a:p>
          </p:txBody>
        </p:sp>
        <p:grpSp>
          <p:nvGrpSpPr>
            <p:cNvPr id="537" name="Google Shape;537;p71"/>
            <p:cNvGrpSpPr/>
            <p:nvPr/>
          </p:nvGrpSpPr>
          <p:grpSpPr>
            <a:xfrm>
              <a:off x="1632" y="2703"/>
              <a:ext cx="2640" cy="327"/>
              <a:chOff x="1440" y="2448"/>
              <a:chExt cx="2640" cy="327"/>
            </a:xfrm>
          </p:grpSpPr>
          <p:cxnSp>
            <p:nvCxnSpPr>
              <p:cNvPr id="538" name="Google Shape;538;p71"/>
              <p:cNvCxnSpPr/>
              <p:nvPr/>
            </p:nvCxnSpPr>
            <p:spPr>
              <a:xfrm flipH="1">
                <a:off x="1440" y="2448"/>
                <a:ext cx="1296" cy="32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39" name="Google Shape;539;p71"/>
              <p:cNvCxnSpPr/>
              <p:nvPr/>
            </p:nvCxnSpPr>
            <p:spPr>
              <a:xfrm>
                <a:off x="2784" y="2448"/>
                <a:ext cx="0" cy="32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40" name="Google Shape;540;p71"/>
              <p:cNvCxnSpPr/>
              <p:nvPr/>
            </p:nvCxnSpPr>
            <p:spPr>
              <a:xfrm>
                <a:off x="2832" y="2448"/>
                <a:ext cx="1248" cy="32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41" name="Google Shape;541;p71"/>
            <p:cNvSpPr txBox="1"/>
            <p:nvPr/>
          </p:nvSpPr>
          <p:spPr>
            <a:xfrm>
              <a:off x="384" y="3039"/>
              <a:ext cx="1536" cy="10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#1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field2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  <a:endParaRPr/>
            </a:p>
          </p:txBody>
        </p:sp>
        <p:sp>
          <p:nvSpPr>
            <p:cNvPr id="542" name="Google Shape;542;p71"/>
            <p:cNvSpPr txBox="1"/>
            <p:nvPr/>
          </p:nvSpPr>
          <p:spPr>
            <a:xfrm>
              <a:off x="2112" y="3039"/>
              <a:ext cx="1536" cy="10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field1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  <a:endParaRPr/>
            </a:p>
          </p:txBody>
        </p:sp>
        <p:sp>
          <p:nvSpPr>
            <p:cNvPr id="543" name="Google Shape;543;p71"/>
            <p:cNvSpPr txBox="1"/>
            <p:nvPr/>
          </p:nvSpPr>
          <p:spPr>
            <a:xfrm>
              <a:off x="3840" y="3039"/>
              <a:ext cx="1536" cy="10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object #3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field1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 field2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method3()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method4()</a:t>
              </a:r>
              <a:b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method5()</a:t>
              </a: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fields</a:t>
            </a:r>
            <a:endParaRPr/>
          </a:p>
        </p:txBody>
      </p:sp>
      <p:sp>
        <p:nvSpPr>
          <p:cNvPr id="549" name="Google Shape;549;p7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or,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static int theAnswer = 42;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field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Stored in the class instead of each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"shared" global field that all objects can access and modify.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 a class constant, except that its value can be changed.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Blueprint analogy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1600200" y="1358900"/>
            <a:ext cx="4876800" cy="219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iPod blueprint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state:</a:t>
            </a:r>
            <a:b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song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volume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battery life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behavior:</a:t>
            </a:r>
            <a:b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on/off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change station/song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change volume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choose random song</a:t>
            </a:r>
            <a:endParaRPr/>
          </a:p>
        </p:txBody>
      </p:sp>
      <p:grpSp>
        <p:nvGrpSpPr>
          <p:cNvPr id="74" name="Google Shape;74;p10"/>
          <p:cNvGrpSpPr/>
          <p:nvPr/>
        </p:nvGrpSpPr>
        <p:grpSpPr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75" name="Google Shape;75;p10"/>
            <p:cNvSpPr txBox="1"/>
            <p:nvPr/>
          </p:nvSpPr>
          <p:spPr>
            <a:xfrm>
              <a:off x="192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#1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</a:t>
              </a:r>
              <a:r>
                <a:rPr b="0" i="0" lang="en-US" sz="12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1,000,000 Miles</a:t>
              </a: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17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2.5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2016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"Letting You"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9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3.41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  <p:sp>
          <p:nvSpPr>
            <p:cNvPr id="77" name="Google Shape;77;p10"/>
            <p:cNvSpPr txBox="1"/>
            <p:nvPr/>
          </p:nvSpPr>
          <p:spPr>
            <a:xfrm>
              <a:off x="3936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#3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"Discipline"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24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1.8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2286000" y="3563937"/>
            <a:ext cx="4419600" cy="823912"/>
            <a:chOff x="1440" y="2313"/>
            <a:chExt cx="2784" cy="519"/>
          </a:xfrm>
        </p:grpSpPr>
        <p:grpSp>
          <p:nvGrpSpPr>
            <p:cNvPr id="79" name="Google Shape;79;p10"/>
            <p:cNvGrpSpPr/>
            <p:nvPr/>
          </p:nvGrpSpPr>
          <p:grpSpPr>
            <a:xfrm>
              <a:off x="1440" y="2313"/>
              <a:ext cx="2640" cy="519"/>
              <a:chOff x="1440" y="2304"/>
              <a:chExt cx="2640" cy="519"/>
            </a:xfrm>
          </p:grpSpPr>
          <p:cxnSp>
            <p:nvCxnSpPr>
              <p:cNvPr id="80" name="Google Shape;80;p10"/>
              <p:cNvCxnSpPr/>
              <p:nvPr/>
            </p:nvCxnSpPr>
            <p:spPr>
              <a:xfrm flipH="1">
                <a:off x="1440" y="2304"/>
                <a:ext cx="1152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1" name="Google Shape;81;p10"/>
              <p:cNvCxnSpPr/>
              <p:nvPr/>
            </p:nvCxnSpPr>
            <p:spPr>
              <a:xfrm>
                <a:off x="2592" y="2304"/>
                <a:ext cx="96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" name="Google Shape;82;p10"/>
              <p:cNvCxnSpPr/>
              <p:nvPr/>
            </p:nvCxnSpPr>
            <p:spPr>
              <a:xfrm>
                <a:off x="2592" y="2304"/>
                <a:ext cx="1488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83" name="Google Shape;83;p10"/>
            <p:cNvSpPr txBox="1"/>
            <p:nvPr/>
          </p:nvSpPr>
          <p:spPr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creates</a:t>
              </a:r>
              <a:endParaRPr/>
            </a:p>
          </p:txBody>
        </p:sp>
      </p:grp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492250"/>
            <a:ext cx="2209800" cy="168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22098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51816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82296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Accessing static fields</a:t>
            </a:r>
            <a:endParaRPr/>
          </a:p>
        </p:txBody>
      </p:sp>
      <p:sp>
        <p:nvSpPr>
          <p:cNvPr id="555" name="Google Shape;555;p7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inside the class where the field was declared: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value</a:t>
            </a:r>
            <a:endParaRPr b="1" i="0" sz="22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value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another class (if the field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value</a:t>
            </a:r>
            <a:endParaRPr b="1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value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static fields are not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unless they are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Modify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shown previously so that each account is automatically given a unique ID.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Write the working version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FratGuy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  <a:endParaRPr/>
          </a:p>
        </p:txBody>
      </p:sp>
      <p:sp>
        <p:nvSpPr>
          <p:cNvPr id="561" name="Google Shape;561;p7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BankAccount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static count of how many accounts are created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(only one count shared for the whole class)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int objectCount = 0;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fields (replicated for each object)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id;</a:t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BankAccount() {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objectCount++;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advance the id, and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= objectCount;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give number to account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getID() {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this account's id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id;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methods</a:t>
            </a:r>
            <a:endParaRPr/>
          </a:p>
        </p:txBody>
      </p:sp>
      <p:sp>
        <p:nvSpPr>
          <p:cNvPr id="567" name="Google Shape;567;p7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the same syntax you've already used for methods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Stored in a class, not in an object.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by all objects of the class, not replicated.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have any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implicit parameter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cannot access any particular object's fields.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Make it so that clients can find out how many total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 have ever been created.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BankAccount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1" i="0" sz="7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static count of how many accounts are created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(only one count shared for the whole class)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int objectCount = 0;</a:t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clients can call this to find out # accounts created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int getNumAccounts()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objectCount;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fields (replicated for each object)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id;</a:t>
            </a:r>
            <a:endParaRPr b="1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BankAccount() {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objectCount++;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advance the id, and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= objectCount;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give number to account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ahoma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getID() {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this account's id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id;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Summary of Java classes</a:t>
            </a:r>
            <a:endParaRPr/>
          </a:p>
        </p:txBody>
      </p:sp>
      <p:sp>
        <p:nvSpPr>
          <p:cNvPr id="579" name="Google Shape;579;p7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is used for any of the following in a large program: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Has a main and perhaps other static methods.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GuessingGame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MadLibs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CritterMain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usually declare any static fields (except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7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Defines a new type of objects.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FratGuy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declares object fields, constructor(s), and methods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might declare static fields or methods, but these are less of a focus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should be encapsulated (all fields and static fields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7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Utility code implemented as static methods.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/>
          </a:p>
          <a:p>
            <a:pPr indent="-104775" lvl="0" marL="231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distancing between ideas and details.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use objects without knowing how they work.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 in an iPod: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understand its external behavior (buttons, screen).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don't understand its inner details, and you don't need to.</a:t>
            </a:r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>
            <a:off x="3352800" y="4114800"/>
            <a:ext cx="5334000" cy="2090737"/>
            <a:chOff x="2400" y="3003"/>
            <a:chExt cx="3360" cy="1317"/>
          </a:xfrm>
        </p:grpSpPr>
        <p:pic>
          <p:nvPicPr>
            <p:cNvPr id="95" name="Google Shape;9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6" y="3003"/>
              <a:ext cx="1680" cy="1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0" y="3009"/>
              <a:ext cx="1560" cy="1311"/>
            </a:xfrm>
            <a:prstGeom prst="rect">
              <a:avLst/>
            </a:prstGeom>
            <a:noFill/>
            <a:ln cap="flat" cmpd="sng" w="9525">
              <a:solidFill>
                <a:srgbClr val="A5002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97" name="Google Shape;97;p11"/>
            <p:cNvGrpSpPr/>
            <p:nvPr/>
          </p:nvGrpSpPr>
          <p:grpSpPr>
            <a:xfrm>
              <a:off x="2400" y="3024"/>
              <a:ext cx="3360" cy="1200"/>
              <a:chOff x="2400" y="3024"/>
              <a:chExt cx="3360" cy="1200"/>
            </a:xfrm>
          </p:grpSpPr>
          <p:cxnSp>
            <p:nvCxnSpPr>
              <p:cNvPr id="98" name="Google Shape;98;p11"/>
              <p:cNvCxnSpPr/>
              <p:nvPr/>
            </p:nvCxnSpPr>
            <p:spPr>
              <a:xfrm>
                <a:off x="2448" y="3024"/>
                <a:ext cx="3312" cy="1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1"/>
              <p:cNvCxnSpPr/>
              <p:nvPr/>
            </p:nvCxnSpPr>
            <p:spPr>
              <a:xfrm flipH="1">
                <a:off x="2400" y="3024"/>
                <a:ext cx="3360" cy="1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00" name="Google Shape;100;p11"/>
          <p:cNvPicPr preferRelativeResize="0"/>
          <p:nvPr/>
        </p:nvPicPr>
        <p:blipFill rotWithShape="1">
          <a:blip r:embed="rId5">
            <a:alphaModFix/>
          </a:blip>
          <a:srcRect b="3210" l="5755" r="10790" t="5926"/>
          <a:stretch/>
        </p:blipFill>
        <p:spPr>
          <a:xfrm>
            <a:off x="609600" y="3733800"/>
            <a:ext cx="1536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Our task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following slides, we will implement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as a way of learning about defining classes.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define a type of objects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will contain x/y data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will contain behavior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programs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use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