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29"/>
  </p:notesMasterIdLst>
  <p:sldIdLst>
    <p:sldId id="375" r:id="rId2"/>
    <p:sldId id="331" r:id="rId3"/>
    <p:sldId id="321" r:id="rId4"/>
    <p:sldId id="322" r:id="rId5"/>
    <p:sldId id="325" r:id="rId6"/>
    <p:sldId id="326" r:id="rId7"/>
    <p:sldId id="333" r:id="rId8"/>
    <p:sldId id="350" r:id="rId9"/>
    <p:sldId id="335" r:id="rId10"/>
    <p:sldId id="334" r:id="rId11"/>
    <p:sldId id="329" r:id="rId12"/>
    <p:sldId id="336" r:id="rId13"/>
    <p:sldId id="337" r:id="rId14"/>
    <p:sldId id="339" r:id="rId15"/>
    <p:sldId id="440" r:id="rId16"/>
    <p:sldId id="441" r:id="rId17"/>
    <p:sldId id="428" r:id="rId18"/>
    <p:sldId id="437" r:id="rId19"/>
    <p:sldId id="430" r:id="rId20"/>
    <p:sldId id="431" r:id="rId21"/>
    <p:sldId id="435" r:id="rId22"/>
    <p:sldId id="432" r:id="rId23"/>
    <p:sldId id="436" r:id="rId24"/>
    <p:sldId id="438" r:id="rId25"/>
    <p:sldId id="439" r:id="rId26"/>
    <p:sldId id="433" r:id="rId27"/>
    <p:sldId id="434" r:id="rId2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3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81" autoAdjust="0"/>
    <p:restoredTop sz="94694"/>
  </p:normalViewPr>
  <p:slideViewPr>
    <p:cSldViewPr>
      <p:cViewPr varScale="1">
        <p:scale>
          <a:sx n="108" d="100"/>
          <a:sy n="108" d="100"/>
        </p:scale>
        <p:origin x="194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8A99E9-624A-464A-BFFF-B0BB773C8B3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CE3580E-A218-4914-91C1-29E7381C3000}">
      <dgm:prSet/>
      <dgm:spPr/>
      <dgm:t>
        <a:bodyPr/>
        <a:lstStyle/>
        <a:p>
          <a:pPr>
            <a:defRPr b="1"/>
          </a:pPr>
          <a:r>
            <a:rPr lang="en-US"/>
            <a:t>Structured data</a:t>
          </a:r>
        </a:p>
      </dgm:t>
    </dgm:pt>
    <dgm:pt modelId="{39431B4A-7B9E-4FB7-96E2-3A77118C7BF4}" type="parTrans" cxnId="{B4C090BD-F13D-4EF5-B0A7-2C0C86D28CF8}">
      <dgm:prSet/>
      <dgm:spPr/>
      <dgm:t>
        <a:bodyPr/>
        <a:lstStyle/>
        <a:p>
          <a:endParaRPr lang="en-US"/>
        </a:p>
      </dgm:t>
    </dgm:pt>
    <dgm:pt modelId="{37EBB04D-671B-440C-9787-4A806157B716}" type="sibTrans" cxnId="{B4C090BD-F13D-4EF5-B0A7-2C0C86D28CF8}">
      <dgm:prSet/>
      <dgm:spPr/>
      <dgm:t>
        <a:bodyPr/>
        <a:lstStyle/>
        <a:p>
          <a:endParaRPr lang="en-US"/>
        </a:p>
      </dgm:t>
    </dgm:pt>
    <dgm:pt modelId="{E26F32C7-EEB1-4062-8028-3290F86C81FD}">
      <dgm:prSet/>
      <dgm:spPr/>
      <dgm:t>
        <a:bodyPr/>
        <a:lstStyle/>
        <a:p>
          <a:r>
            <a:rPr lang="en-US" dirty="0"/>
            <a:t>Organized according to a formal data model (i.e., relational data model)</a:t>
          </a:r>
        </a:p>
      </dgm:t>
    </dgm:pt>
    <dgm:pt modelId="{DB80DB5A-CE7D-4831-B803-613CFE964E31}" type="parTrans" cxnId="{206EB95B-D5FD-4B7C-ABFC-4BAFE73A5A97}">
      <dgm:prSet/>
      <dgm:spPr/>
      <dgm:t>
        <a:bodyPr/>
        <a:lstStyle/>
        <a:p>
          <a:endParaRPr lang="en-US"/>
        </a:p>
      </dgm:t>
    </dgm:pt>
    <dgm:pt modelId="{890ADAB7-582B-40EF-889C-8DB53CE7442D}" type="sibTrans" cxnId="{206EB95B-D5FD-4B7C-ABFC-4BAFE73A5A97}">
      <dgm:prSet/>
      <dgm:spPr/>
      <dgm:t>
        <a:bodyPr/>
        <a:lstStyle/>
        <a:p>
          <a:endParaRPr lang="en-US"/>
        </a:p>
      </dgm:t>
    </dgm:pt>
    <dgm:pt modelId="{A1A09BC1-DB5A-413D-9665-D50CEC0CAFE3}">
      <dgm:prSet/>
      <dgm:spPr/>
      <dgm:t>
        <a:bodyPr/>
        <a:lstStyle/>
        <a:p>
          <a:pPr>
            <a:defRPr b="1"/>
          </a:pPr>
          <a:r>
            <a:rPr lang="en-US"/>
            <a:t>Semi-structured data</a:t>
          </a:r>
        </a:p>
      </dgm:t>
    </dgm:pt>
    <dgm:pt modelId="{9CC0D9AE-BE15-45DE-B850-B1EFE4945B86}" type="parTrans" cxnId="{0FC6500B-B164-4965-AA78-5DCBFBDDB650}">
      <dgm:prSet/>
      <dgm:spPr/>
      <dgm:t>
        <a:bodyPr/>
        <a:lstStyle/>
        <a:p>
          <a:endParaRPr lang="en-US"/>
        </a:p>
      </dgm:t>
    </dgm:pt>
    <dgm:pt modelId="{B7F8C1FD-0FEB-4E61-B667-C4E5B1960BEB}" type="sibTrans" cxnId="{0FC6500B-B164-4965-AA78-5DCBFBDDB650}">
      <dgm:prSet/>
      <dgm:spPr/>
      <dgm:t>
        <a:bodyPr/>
        <a:lstStyle/>
        <a:p>
          <a:endParaRPr lang="en-US"/>
        </a:p>
      </dgm:t>
    </dgm:pt>
    <dgm:pt modelId="{D0E39D50-39B0-46F6-BEBF-02678883D3D1}">
      <dgm:prSet/>
      <dgm:spPr/>
      <dgm:t>
        <a:bodyPr/>
        <a:lstStyle/>
        <a:p>
          <a:r>
            <a:rPr lang="en-US" dirty="0"/>
            <a:t>No formal data model, but contains symbols to separate and label data elements</a:t>
          </a:r>
        </a:p>
      </dgm:t>
    </dgm:pt>
    <dgm:pt modelId="{EA3EE6F2-EB86-40C4-A6CD-8789AC155E8F}" type="parTrans" cxnId="{2C0408C9-7688-405B-88ED-D1F12888A2B9}">
      <dgm:prSet/>
      <dgm:spPr/>
      <dgm:t>
        <a:bodyPr/>
        <a:lstStyle/>
        <a:p>
          <a:endParaRPr lang="en-US"/>
        </a:p>
      </dgm:t>
    </dgm:pt>
    <dgm:pt modelId="{4ADD2CBC-B20B-451C-B2C3-A5878F056CAC}" type="sibTrans" cxnId="{2C0408C9-7688-405B-88ED-D1F12888A2B9}">
      <dgm:prSet/>
      <dgm:spPr/>
      <dgm:t>
        <a:bodyPr/>
        <a:lstStyle/>
        <a:p>
          <a:endParaRPr lang="en-US"/>
        </a:p>
      </dgm:t>
    </dgm:pt>
    <dgm:pt modelId="{861CB3F0-E9C2-4C5D-A16E-0A28385D4FE7}">
      <dgm:prSet/>
      <dgm:spPr/>
      <dgm:t>
        <a:bodyPr/>
        <a:lstStyle/>
        <a:p>
          <a:pPr>
            <a:defRPr b="1"/>
          </a:pPr>
          <a:r>
            <a:rPr lang="en-US"/>
            <a:t>Unstructured data</a:t>
          </a:r>
        </a:p>
      </dgm:t>
    </dgm:pt>
    <dgm:pt modelId="{A7090C06-C8CE-4BDC-BA86-14FCD6338296}" type="parTrans" cxnId="{6E7AA928-B55C-4FE1-839E-89B234193BC3}">
      <dgm:prSet/>
      <dgm:spPr/>
      <dgm:t>
        <a:bodyPr/>
        <a:lstStyle/>
        <a:p>
          <a:endParaRPr lang="en-US"/>
        </a:p>
      </dgm:t>
    </dgm:pt>
    <dgm:pt modelId="{4C6BC568-B6C6-4C42-84F0-6F2CB13AA117}" type="sibTrans" cxnId="{6E7AA928-B55C-4FE1-839E-89B234193BC3}">
      <dgm:prSet/>
      <dgm:spPr/>
      <dgm:t>
        <a:bodyPr/>
        <a:lstStyle/>
        <a:p>
          <a:endParaRPr lang="en-US"/>
        </a:p>
      </dgm:t>
    </dgm:pt>
    <dgm:pt modelId="{8053529D-DCB1-411E-A7F2-B1A8321BF8B7}">
      <dgm:prSet/>
      <dgm:spPr/>
      <dgm:t>
        <a:bodyPr/>
        <a:lstStyle/>
        <a:p>
          <a:r>
            <a:rPr lang="en-US" dirty="0"/>
            <a:t>No data model and no pre-defined organization</a:t>
          </a:r>
        </a:p>
      </dgm:t>
    </dgm:pt>
    <dgm:pt modelId="{EE2D1704-0613-4A0D-9218-F69768F231F3}" type="parTrans" cxnId="{326A76B0-47A8-4FD4-AC09-69FC4B9C1824}">
      <dgm:prSet/>
      <dgm:spPr/>
      <dgm:t>
        <a:bodyPr/>
        <a:lstStyle/>
        <a:p>
          <a:endParaRPr lang="en-US"/>
        </a:p>
      </dgm:t>
    </dgm:pt>
    <dgm:pt modelId="{2FD73067-87A6-4C53-9150-BB89C8C12A29}" type="sibTrans" cxnId="{326A76B0-47A8-4FD4-AC09-69FC4B9C1824}">
      <dgm:prSet/>
      <dgm:spPr/>
      <dgm:t>
        <a:bodyPr/>
        <a:lstStyle/>
        <a:p>
          <a:endParaRPr lang="en-US"/>
        </a:p>
      </dgm:t>
    </dgm:pt>
    <dgm:pt modelId="{98E81836-9747-4C7D-80FB-9482304F8F6C}">
      <dgm:prSet/>
      <dgm:spPr/>
      <dgm:t>
        <a:bodyPr/>
        <a:lstStyle/>
        <a:p>
          <a:r>
            <a:rPr lang="en-US" dirty="0"/>
            <a:t>MySQL, Oracle, SQL Server</a:t>
          </a:r>
        </a:p>
      </dgm:t>
    </dgm:pt>
    <dgm:pt modelId="{B83571D4-E3A4-4F66-ACB4-F879FF5AF6EF}" type="parTrans" cxnId="{CE74784C-9A98-4AF2-9795-21F22A4950DE}">
      <dgm:prSet/>
      <dgm:spPr/>
      <dgm:t>
        <a:bodyPr/>
        <a:lstStyle/>
        <a:p>
          <a:endParaRPr lang="en-US"/>
        </a:p>
      </dgm:t>
    </dgm:pt>
    <dgm:pt modelId="{20CF2A73-1110-4120-A278-88CE22A859BA}" type="sibTrans" cxnId="{CE74784C-9A98-4AF2-9795-21F22A4950DE}">
      <dgm:prSet/>
      <dgm:spPr/>
      <dgm:t>
        <a:bodyPr/>
        <a:lstStyle/>
        <a:p>
          <a:endParaRPr lang="en-US"/>
        </a:p>
      </dgm:t>
    </dgm:pt>
    <dgm:pt modelId="{60E0F8A3-0239-4BF2-A37C-0493F406361A}">
      <dgm:prSet/>
      <dgm:spPr/>
      <dgm:t>
        <a:bodyPr/>
        <a:lstStyle/>
        <a:p>
          <a:r>
            <a:rPr lang="en-US" dirty="0"/>
            <a:t>CSV, XML, JSON</a:t>
          </a:r>
        </a:p>
      </dgm:t>
    </dgm:pt>
    <dgm:pt modelId="{834B7997-16D8-4951-BB25-2A038D5550C2}" type="parTrans" cxnId="{EE2F287E-FC8B-419C-BB4D-41A26DB158B1}">
      <dgm:prSet/>
      <dgm:spPr/>
      <dgm:t>
        <a:bodyPr/>
        <a:lstStyle/>
        <a:p>
          <a:endParaRPr lang="en-US"/>
        </a:p>
      </dgm:t>
    </dgm:pt>
    <dgm:pt modelId="{94CA5F9B-A2D2-42D7-A5C6-26ABF7C5CE5D}" type="sibTrans" cxnId="{EE2F287E-FC8B-419C-BB4D-41A26DB158B1}">
      <dgm:prSet/>
      <dgm:spPr/>
      <dgm:t>
        <a:bodyPr/>
        <a:lstStyle/>
        <a:p>
          <a:endParaRPr lang="en-US"/>
        </a:p>
      </dgm:t>
    </dgm:pt>
    <dgm:pt modelId="{9188EBA3-8115-4B44-8E6E-F4B3D3C899FF}">
      <dgm:prSet/>
      <dgm:spPr/>
      <dgm:t>
        <a:bodyPr/>
        <a:lstStyle/>
        <a:p>
          <a:r>
            <a:rPr lang="en-US" dirty="0"/>
            <a:t>Text documents, images</a:t>
          </a:r>
        </a:p>
      </dgm:t>
    </dgm:pt>
    <dgm:pt modelId="{54F4CE65-DC99-43DD-B56F-09ECA9BA0606}" type="parTrans" cxnId="{5EA164F6-E10A-474B-A507-22B1A533B3A1}">
      <dgm:prSet/>
      <dgm:spPr/>
      <dgm:t>
        <a:bodyPr/>
        <a:lstStyle/>
        <a:p>
          <a:endParaRPr lang="en-US"/>
        </a:p>
      </dgm:t>
    </dgm:pt>
    <dgm:pt modelId="{008D4F6D-B1F1-451E-99A3-3F4CBE9E68B9}" type="sibTrans" cxnId="{5EA164F6-E10A-474B-A507-22B1A533B3A1}">
      <dgm:prSet/>
      <dgm:spPr/>
      <dgm:t>
        <a:bodyPr/>
        <a:lstStyle/>
        <a:p>
          <a:endParaRPr lang="en-US"/>
        </a:p>
      </dgm:t>
    </dgm:pt>
    <dgm:pt modelId="{BA3E2C07-6FAC-714E-B1DA-D58955156562}" type="pres">
      <dgm:prSet presAssocID="{5F8A99E9-624A-464A-BFFF-B0BB773C8B3D}" presName="linear" presStyleCnt="0">
        <dgm:presLayoutVars>
          <dgm:dir/>
          <dgm:animLvl val="lvl"/>
          <dgm:resizeHandles val="exact"/>
        </dgm:presLayoutVars>
      </dgm:prSet>
      <dgm:spPr/>
    </dgm:pt>
    <dgm:pt modelId="{73E8F08C-A389-1943-8776-6FAB966543E5}" type="pres">
      <dgm:prSet presAssocID="{8CE3580E-A218-4914-91C1-29E7381C3000}" presName="parentLin" presStyleCnt="0"/>
      <dgm:spPr/>
    </dgm:pt>
    <dgm:pt modelId="{99A468E5-7126-5647-9854-3B2C68A251B5}" type="pres">
      <dgm:prSet presAssocID="{8CE3580E-A218-4914-91C1-29E7381C3000}" presName="parentLeftMargin" presStyleLbl="node1" presStyleIdx="0" presStyleCnt="3"/>
      <dgm:spPr/>
    </dgm:pt>
    <dgm:pt modelId="{453FCBDD-D923-2A43-B2C5-BCE3BE9B6336}" type="pres">
      <dgm:prSet presAssocID="{8CE3580E-A218-4914-91C1-29E7381C300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DB0B08E-A648-BF4A-9964-E09971335E36}" type="pres">
      <dgm:prSet presAssocID="{8CE3580E-A218-4914-91C1-29E7381C3000}" presName="negativeSpace" presStyleCnt="0"/>
      <dgm:spPr/>
    </dgm:pt>
    <dgm:pt modelId="{F9D5A37F-ECF0-A84A-AE65-5756132AC050}" type="pres">
      <dgm:prSet presAssocID="{8CE3580E-A218-4914-91C1-29E7381C3000}" presName="childText" presStyleLbl="conFgAcc1" presStyleIdx="0" presStyleCnt="3">
        <dgm:presLayoutVars>
          <dgm:bulletEnabled val="1"/>
        </dgm:presLayoutVars>
      </dgm:prSet>
      <dgm:spPr/>
    </dgm:pt>
    <dgm:pt modelId="{B93674AF-EDBD-A74D-8093-3DC0B3BE771D}" type="pres">
      <dgm:prSet presAssocID="{37EBB04D-671B-440C-9787-4A806157B716}" presName="spaceBetweenRectangles" presStyleCnt="0"/>
      <dgm:spPr/>
    </dgm:pt>
    <dgm:pt modelId="{902955A3-39D4-6541-AE4E-AF063CE90309}" type="pres">
      <dgm:prSet presAssocID="{A1A09BC1-DB5A-413D-9665-D50CEC0CAFE3}" presName="parentLin" presStyleCnt="0"/>
      <dgm:spPr/>
    </dgm:pt>
    <dgm:pt modelId="{E1D36BB6-2085-CB48-90B3-332E4CBD4FB6}" type="pres">
      <dgm:prSet presAssocID="{A1A09BC1-DB5A-413D-9665-D50CEC0CAFE3}" presName="parentLeftMargin" presStyleLbl="node1" presStyleIdx="0" presStyleCnt="3"/>
      <dgm:spPr/>
    </dgm:pt>
    <dgm:pt modelId="{79019B26-9E71-1F4E-99DA-CD61069064E9}" type="pres">
      <dgm:prSet presAssocID="{A1A09BC1-DB5A-413D-9665-D50CEC0CAFE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A00CE86-B673-FD4F-A1DD-4F6DB88490D8}" type="pres">
      <dgm:prSet presAssocID="{A1A09BC1-DB5A-413D-9665-D50CEC0CAFE3}" presName="negativeSpace" presStyleCnt="0"/>
      <dgm:spPr/>
    </dgm:pt>
    <dgm:pt modelId="{497C21AA-0708-264D-AA9E-C314ADCD8410}" type="pres">
      <dgm:prSet presAssocID="{A1A09BC1-DB5A-413D-9665-D50CEC0CAFE3}" presName="childText" presStyleLbl="conFgAcc1" presStyleIdx="1" presStyleCnt="3">
        <dgm:presLayoutVars>
          <dgm:bulletEnabled val="1"/>
        </dgm:presLayoutVars>
      </dgm:prSet>
      <dgm:spPr/>
    </dgm:pt>
    <dgm:pt modelId="{4FB5F4FA-07FF-6A45-978F-89DEA85939B0}" type="pres">
      <dgm:prSet presAssocID="{B7F8C1FD-0FEB-4E61-B667-C4E5B1960BEB}" presName="spaceBetweenRectangles" presStyleCnt="0"/>
      <dgm:spPr/>
    </dgm:pt>
    <dgm:pt modelId="{57D8459B-7D69-CE4D-9817-627ABDB8E251}" type="pres">
      <dgm:prSet presAssocID="{861CB3F0-E9C2-4C5D-A16E-0A28385D4FE7}" presName="parentLin" presStyleCnt="0"/>
      <dgm:spPr/>
    </dgm:pt>
    <dgm:pt modelId="{D91842D6-F72C-8442-A63B-3EB3CF79089F}" type="pres">
      <dgm:prSet presAssocID="{861CB3F0-E9C2-4C5D-A16E-0A28385D4FE7}" presName="parentLeftMargin" presStyleLbl="node1" presStyleIdx="1" presStyleCnt="3"/>
      <dgm:spPr/>
    </dgm:pt>
    <dgm:pt modelId="{B0E12F99-45B5-184A-9EE2-01FEEA006DBD}" type="pres">
      <dgm:prSet presAssocID="{861CB3F0-E9C2-4C5D-A16E-0A28385D4FE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040CE09-9B7B-D046-8DB2-D7BF4EAB99B3}" type="pres">
      <dgm:prSet presAssocID="{861CB3F0-E9C2-4C5D-A16E-0A28385D4FE7}" presName="negativeSpace" presStyleCnt="0"/>
      <dgm:spPr/>
    </dgm:pt>
    <dgm:pt modelId="{5F642F21-DB13-194A-BB81-6ADE8B3A6062}" type="pres">
      <dgm:prSet presAssocID="{861CB3F0-E9C2-4C5D-A16E-0A28385D4FE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FC6500B-B164-4965-AA78-5DCBFBDDB650}" srcId="{5F8A99E9-624A-464A-BFFF-B0BB773C8B3D}" destId="{A1A09BC1-DB5A-413D-9665-D50CEC0CAFE3}" srcOrd="1" destOrd="0" parTransId="{9CC0D9AE-BE15-45DE-B850-B1EFE4945B86}" sibTransId="{B7F8C1FD-0FEB-4E61-B667-C4E5B1960BEB}"/>
    <dgm:cxn modelId="{7BFBF413-68BE-7047-B362-5AC3C8B6BCD8}" type="presOf" srcId="{861CB3F0-E9C2-4C5D-A16E-0A28385D4FE7}" destId="{D91842D6-F72C-8442-A63B-3EB3CF79089F}" srcOrd="0" destOrd="0" presId="urn:microsoft.com/office/officeart/2005/8/layout/list1"/>
    <dgm:cxn modelId="{6E7AA928-B55C-4FE1-839E-89B234193BC3}" srcId="{5F8A99E9-624A-464A-BFFF-B0BB773C8B3D}" destId="{861CB3F0-E9C2-4C5D-A16E-0A28385D4FE7}" srcOrd="2" destOrd="0" parTransId="{A7090C06-C8CE-4BDC-BA86-14FCD6338296}" sibTransId="{4C6BC568-B6C6-4C42-84F0-6F2CB13AA117}"/>
    <dgm:cxn modelId="{BE432537-24D9-4024-B2B2-4ED529D5EF2D}" type="presOf" srcId="{9188EBA3-8115-4B44-8E6E-F4B3D3C899FF}" destId="{5F642F21-DB13-194A-BB81-6ADE8B3A6062}" srcOrd="0" destOrd="1" presId="urn:microsoft.com/office/officeart/2005/8/layout/list1"/>
    <dgm:cxn modelId="{206EB95B-D5FD-4B7C-ABFC-4BAFE73A5A97}" srcId="{8CE3580E-A218-4914-91C1-29E7381C3000}" destId="{E26F32C7-EEB1-4062-8028-3290F86C81FD}" srcOrd="0" destOrd="0" parTransId="{DB80DB5A-CE7D-4831-B803-613CFE964E31}" sibTransId="{890ADAB7-582B-40EF-889C-8DB53CE7442D}"/>
    <dgm:cxn modelId="{CDDBEA69-EF9E-6246-855A-8C2F4E8A4945}" type="presOf" srcId="{E26F32C7-EEB1-4062-8028-3290F86C81FD}" destId="{F9D5A37F-ECF0-A84A-AE65-5756132AC050}" srcOrd="0" destOrd="0" presId="urn:microsoft.com/office/officeart/2005/8/layout/list1"/>
    <dgm:cxn modelId="{CE74784C-9A98-4AF2-9795-21F22A4950DE}" srcId="{8CE3580E-A218-4914-91C1-29E7381C3000}" destId="{98E81836-9747-4C7D-80FB-9482304F8F6C}" srcOrd="1" destOrd="0" parTransId="{B83571D4-E3A4-4F66-ACB4-F879FF5AF6EF}" sibTransId="{20CF2A73-1110-4120-A278-88CE22A859BA}"/>
    <dgm:cxn modelId="{7B7D5973-F81C-7D4A-8872-FA2A7C587DF4}" type="presOf" srcId="{8CE3580E-A218-4914-91C1-29E7381C3000}" destId="{453FCBDD-D923-2A43-B2C5-BCE3BE9B6336}" srcOrd="1" destOrd="0" presId="urn:microsoft.com/office/officeart/2005/8/layout/list1"/>
    <dgm:cxn modelId="{9529CA73-1121-4F55-8098-F8B91B40DD5C}" type="presOf" srcId="{60E0F8A3-0239-4BF2-A37C-0493F406361A}" destId="{497C21AA-0708-264D-AA9E-C314ADCD8410}" srcOrd="0" destOrd="1" presId="urn:microsoft.com/office/officeart/2005/8/layout/list1"/>
    <dgm:cxn modelId="{EE2F287E-FC8B-419C-BB4D-41A26DB158B1}" srcId="{A1A09BC1-DB5A-413D-9665-D50CEC0CAFE3}" destId="{60E0F8A3-0239-4BF2-A37C-0493F406361A}" srcOrd="1" destOrd="0" parTransId="{834B7997-16D8-4951-BB25-2A038D5550C2}" sibTransId="{94CA5F9B-A2D2-42D7-A5C6-26ABF7C5CE5D}"/>
    <dgm:cxn modelId="{C3436283-9D42-624B-8850-EDADB18F7EB8}" type="presOf" srcId="{5F8A99E9-624A-464A-BFFF-B0BB773C8B3D}" destId="{BA3E2C07-6FAC-714E-B1DA-D58955156562}" srcOrd="0" destOrd="0" presId="urn:microsoft.com/office/officeart/2005/8/layout/list1"/>
    <dgm:cxn modelId="{A5DB5286-7153-C547-A72D-77FC8C7AFEB4}" type="presOf" srcId="{861CB3F0-E9C2-4C5D-A16E-0A28385D4FE7}" destId="{B0E12F99-45B5-184A-9EE2-01FEEA006DBD}" srcOrd="1" destOrd="0" presId="urn:microsoft.com/office/officeart/2005/8/layout/list1"/>
    <dgm:cxn modelId="{DD0AD08B-6F98-BA4C-8002-DDA91BE99B52}" type="presOf" srcId="{A1A09BC1-DB5A-413D-9665-D50CEC0CAFE3}" destId="{79019B26-9E71-1F4E-99DA-CD61069064E9}" srcOrd="1" destOrd="0" presId="urn:microsoft.com/office/officeart/2005/8/layout/list1"/>
    <dgm:cxn modelId="{EF94E0AB-441B-374A-9F15-E21BBE41630A}" type="presOf" srcId="{A1A09BC1-DB5A-413D-9665-D50CEC0CAFE3}" destId="{E1D36BB6-2085-CB48-90B3-332E4CBD4FB6}" srcOrd="0" destOrd="0" presId="urn:microsoft.com/office/officeart/2005/8/layout/list1"/>
    <dgm:cxn modelId="{326A76B0-47A8-4FD4-AC09-69FC4B9C1824}" srcId="{861CB3F0-E9C2-4C5D-A16E-0A28385D4FE7}" destId="{8053529D-DCB1-411E-A7F2-B1A8321BF8B7}" srcOrd="0" destOrd="0" parTransId="{EE2D1704-0613-4A0D-9218-F69768F231F3}" sibTransId="{2FD73067-87A6-4C53-9150-BB89C8C12A29}"/>
    <dgm:cxn modelId="{B4C090BD-F13D-4EF5-B0A7-2C0C86D28CF8}" srcId="{5F8A99E9-624A-464A-BFFF-B0BB773C8B3D}" destId="{8CE3580E-A218-4914-91C1-29E7381C3000}" srcOrd="0" destOrd="0" parTransId="{39431B4A-7B9E-4FB7-96E2-3A77118C7BF4}" sibTransId="{37EBB04D-671B-440C-9787-4A806157B716}"/>
    <dgm:cxn modelId="{A175BAC4-7FEC-DC4E-9191-50B34048E534}" type="presOf" srcId="{8CE3580E-A218-4914-91C1-29E7381C3000}" destId="{99A468E5-7126-5647-9854-3B2C68A251B5}" srcOrd="0" destOrd="0" presId="urn:microsoft.com/office/officeart/2005/8/layout/list1"/>
    <dgm:cxn modelId="{43BC77C7-ACCE-4615-9185-CE1C1D86EE6B}" type="presOf" srcId="{98E81836-9747-4C7D-80FB-9482304F8F6C}" destId="{F9D5A37F-ECF0-A84A-AE65-5756132AC050}" srcOrd="0" destOrd="1" presId="urn:microsoft.com/office/officeart/2005/8/layout/list1"/>
    <dgm:cxn modelId="{2C0408C9-7688-405B-88ED-D1F12888A2B9}" srcId="{A1A09BC1-DB5A-413D-9665-D50CEC0CAFE3}" destId="{D0E39D50-39B0-46F6-BEBF-02678883D3D1}" srcOrd="0" destOrd="0" parTransId="{EA3EE6F2-EB86-40C4-A6CD-8789AC155E8F}" sibTransId="{4ADD2CBC-B20B-451C-B2C3-A5878F056CAC}"/>
    <dgm:cxn modelId="{B1AC30C9-FF1A-F742-8730-8586D7B7DE59}" type="presOf" srcId="{D0E39D50-39B0-46F6-BEBF-02678883D3D1}" destId="{497C21AA-0708-264D-AA9E-C314ADCD8410}" srcOrd="0" destOrd="0" presId="urn:microsoft.com/office/officeart/2005/8/layout/list1"/>
    <dgm:cxn modelId="{FEB9F8EF-7D2C-244F-BB01-40688732E6FC}" type="presOf" srcId="{8053529D-DCB1-411E-A7F2-B1A8321BF8B7}" destId="{5F642F21-DB13-194A-BB81-6ADE8B3A6062}" srcOrd="0" destOrd="0" presId="urn:microsoft.com/office/officeart/2005/8/layout/list1"/>
    <dgm:cxn modelId="{5EA164F6-E10A-474B-A507-22B1A533B3A1}" srcId="{861CB3F0-E9C2-4C5D-A16E-0A28385D4FE7}" destId="{9188EBA3-8115-4B44-8E6E-F4B3D3C899FF}" srcOrd="1" destOrd="0" parTransId="{54F4CE65-DC99-43DD-B56F-09ECA9BA0606}" sibTransId="{008D4F6D-B1F1-451E-99A3-3F4CBE9E68B9}"/>
    <dgm:cxn modelId="{D0E50417-B940-9748-ADDE-3A156E3914F9}" type="presParOf" srcId="{BA3E2C07-6FAC-714E-B1DA-D58955156562}" destId="{73E8F08C-A389-1943-8776-6FAB966543E5}" srcOrd="0" destOrd="0" presId="urn:microsoft.com/office/officeart/2005/8/layout/list1"/>
    <dgm:cxn modelId="{A632A3A0-C272-0647-970E-EA94B2C8070C}" type="presParOf" srcId="{73E8F08C-A389-1943-8776-6FAB966543E5}" destId="{99A468E5-7126-5647-9854-3B2C68A251B5}" srcOrd="0" destOrd="0" presId="urn:microsoft.com/office/officeart/2005/8/layout/list1"/>
    <dgm:cxn modelId="{B6D6A40A-56A0-2846-9903-B47E3B51DE60}" type="presParOf" srcId="{73E8F08C-A389-1943-8776-6FAB966543E5}" destId="{453FCBDD-D923-2A43-B2C5-BCE3BE9B6336}" srcOrd="1" destOrd="0" presId="urn:microsoft.com/office/officeart/2005/8/layout/list1"/>
    <dgm:cxn modelId="{A58DD4DB-00DE-7349-8435-38B7069C558B}" type="presParOf" srcId="{BA3E2C07-6FAC-714E-B1DA-D58955156562}" destId="{2DB0B08E-A648-BF4A-9964-E09971335E36}" srcOrd="1" destOrd="0" presId="urn:microsoft.com/office/officeart/2005/8/layout/list1"/>
    <dgm:cxn modelId="{B6CE963D-A1B1-D948-BAEE-404F2AA49CB2}" type="presParOf" srcId="{BA3E2C07-6FAC-714E-B1DA-D58955156562}" destId="{F9D5A37F-ECF0-A84A-AE65-5756132AC050}" srcOrd="2" destOrd="0" presId="urn:microsoft.com/office/officeart/2005/8/layout/list1"/>
    <dgm:cxn modelId="{2C959E8A-681A-7946-A000-0E8B012C79B5}" type="presParOf" srcId="{BA3E2C07-6FAC-714E-B1DA-D58955156562}" destId="{B93674AF-EDBD-A74D-8093-3DC0B3BE771D}" srcOrd="3" destOrd="0" presId="urn:microsoft.com/office/officeart/2005/8/layout/list1"/>
    <dgm:cxn modelId="{B893018E-6563-E540-A06A-23EE15ABED42}" type="presParOf" srcId="{BA3E2C07-6FAC-714E-B1DA-D58955156562}" destId="{902955A3-39D4-6541-AE4E-AF063CE90309}" srcOrd="4" destOrd="0" presId="urn:microsoft.com/office/officeart/2005/8/layout/list1"/>
    <dgm:cxn modelId="{8422A4EF-76E9-1642-97AE-5664CC25A075}" type="presParOf" srcId="{902955A3-39D4-6541-AE4E-AF063CE90309}" destId="{E1D36BB6-2085-CB48-90B3-332E4CBD4FB6}" srcOrd="0" destOrd="0" presId="urn:microsoft.com/office/officeart/2005/8/layout/list1"/>
    <dgm:cxn modelId="{83DF8F29-756B-994F-9635-96557A9D40F8}" type="presParOf" srcId="{902955A3-39D4-6541-AE4E-AF063CE90309}" destId="{79019B26-9E71-1F4E-99DA-CD61069064E9}" srcOrd="1" destOrd="0" presId="urn:microsoft.com/office/officeart/2005/8/layout/list1"/>
    <dgm:cxn modelId="{4D864258-3DAC-1649-92A6-66E267C93116}" type="presParOf" srcId="{BA3E2C07-6FAC-714E-B1DA-D58955156562}" destId="{2A00CE86-B673-FD4F-A1DD-4F6DB88490D8}" srcOrd="5" destOrd="0" presId="urn:microsoft.com/office/officeart/2005/8/layout/list1"/>
    <dgm:cxn modelId="{41B0053C-6628-8A4F-82A2-676D5A3C0E8A}" type="presParOf" srcId="{BA3E2C07-6FAC-714E-B1DA-D58955156562}" destId="{497C21AA-0708-264D-AA9E-C314ADCD8410}" srcOrd="6" destOrd="0" presId="urn:microsoft.com/office/officeart/2005/8/layout/list1"/>
    <dgm:cxn modelId="{0BD1E8BF-3F81-FE4B-8F9E-D664F85B0C0D}" type="presParOf" srcId="{BA3E2C07-6FAC-714E-B1DA-D58955156562}" destId="{4FB5F4FA-07FF-6A45-978F-89DEA85939B0}" srcOrd="7" destOrd="0" presId="urn:microsoft.com/office/officeart/2005/8/layout/list1"/>
    <dgm:cxn modelId="{95C0F074-7C99-4840-9F83-6F979CD84C03}" type="presParOf" srcId="{BA3E2C07-6FAC-714E-B1DA-D58955156562}" destId="{57D8459B-7D69-CE4D-9817-627ABDB8E251}" srcOrd="8" destOrd="0" presId="urn:microsoft.com/office/officeart/2005/8/layout/list1"/>
    <dgm:cxn modelId="{057B8484-CE36-1942-BD03-C5C2BCB82C66}" type="presParOf" srcId="{57D8459B-7D69-CE4D-9817-627ABDB8E251}" destId="{D91842D6-F72C-8442-A63B-3EB3CF79089F}" srcOrd="0" destOrd="0" presId="urn:microsoft.com/office/officeart/2005/8/layout/list1"/>
    <dgm:cxn modelId="{C8FF6316-CC6A-3342-9DC4-11C64BA00ED2}" type="presParOf" srcId="{57D8459B-7D69-CE4D-9817-627ABDB8E251}" destId="{B0E12F99-45B5-184A-9EE2-01FEEA006DBD}" srcOrd="1" destOrd="0" presId="urn:microsoft.com/office/officeart/2005/8/layout/list1"/>
    <dgm:cxn modelId="{DECD55CA-70B0-A741-B1B7-87EC8F421507}" type="presParOf" srcId="{BA3E2C07-6FAC-714E-B1DA-D58955156562}" destId="{0040CE09-9B7B-D046-8DB2-D7BF4EAB99B3}" srcOrd="9" destOrd="0" presId="urn:microsoft.com/office/officeart/2005/8/layout/list1"/>
    <dgm:cxn modelId="{61D159B6-CC5C-814C-A320-96C8A64B96AE}" type="presParOf" srcId="{BA3E2C07-6FAC-714E-B1DA-D58955156562}" destId="{5F642F21-DB13-194A-BB81-6ADE8B3A606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CADD1-26E9-4A4F-90E2-599543026C15}" type="doc">
      <dgm:prSet loTypeId="urn:diagrams.loki3.com/VaryingWidthList" loCatId="list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A188781-0A3D-4F7A-8879-63CB0D59DC3D}">
      <dgm:prSet custT="1"/>
      <dgm:spPr/>
      <dgm:t>
        <a:bodyPr/>
        <a:lstStyle/>
        <a:p>
          <a:pPr rtl="0"/>
          <a:r>
            <a:rPr lang="en-US" sz="2000" dirty="0"/>
            <a:t>No data type defined in each field.</a:t>
          </a:r>
        </a:p>
      </dgm:t>
    </dgm:pt>
    <dgm:pt modelId="{843412F4-9C5A-463C-898D-889E52402342}" type="sibTrans" cxnId="{4AB426A2-E36A-443B-88AB-0DF6D25787E4}">
      <dgm:prSet/>
      <dgm:spPr/>
      <dgm:t>
        <a:bodyPr/>
        <a:lstStyle/>
        <a:p>
          <a:endParaRPr lang="en-US" sz="2000"/>
        </a:p>
      </dgm:t>
    </dgm:pt>
    <dgm:pt modelId="{C5A633F3-3C9B-4591-8E23-369860E0C644}" type="parTrans" cxnId="{4AB426A2-E36A-443B-88AB-0DF6D25787E4}">
      <dgm:prSet/>
      <dgm:spPr/>
      <dgm:t>
        <a:bodyPr/>
        <a:lstStyle/>
        <a:p>
          <a:endParaRPr lang="en-US" sz="2000"/>
        </a:p>
      </dgm:t>
    </dgm:pt>
    <dgm:pt modelId="{DAD7F14F-4A3C-42FD-A78D-4C09EA591DAC}">
      <dgm:prSet custT="1"/>
      <dgm:spPr/>
      <dgm:t>
        <a:bodyPr/>
        <a:lstStyle/>
        <a:p>
          <a:pPr rtl="0"/>
          <a:r>
            <a:rPr lang="en-US" sz="2000" dirty="0"/>
            <a:t>Each value is separated by a comma.</a:t>
          </a:r>
        </a:p>
      </dgm:t>
    </dgm:pt>
    <dgm:pt modelId="{FBD2BDA0-3321-4ADF-B473-58EC47569B08}" type="sibTrans" cxnId="{CC9F64BC-D2E8-4172-9AAA-9F2E68D858A2}">
      <dgm:prSet/>
      <dgm:spPr/>
      <dgm:t>
        <a:bodyPr/>
        <a:lstStyle/>
        <a:p>
          <a:endParaRPr lang="en-US" sz="2000"/>
        </a:p>
      </dgm:t>
    </dgm:pt>
    <dgm:pt modelId="{681251C9-1421-45DA-A109-DFC97EA3B228}" type="parTrans" cxnId="{CC9F64BC-D2E8-4172-9AAA-9F2E68D858A2}">
      <dgm:prSet/>
      <dgm:spPr/>
      <dgm:t>
        <a:bodyPr/>
        <a:lstStyle/>
        <a:p>
          <a:endParaRPr lang="en-US" sz="2000"/>
        </a:p>
      </dgm:t>
    </dgm:pt>
    <dgm:pt modelId="{034A92C7-34F5-4D71-8D24-D0EB5B6441A5}">
      <dgm:prSet custT="1"/>
      <dgm:spPr/>
      <dgm:t>
        <a:bodyPr/>
        <a:lstStyle/>
        <a:p>
          <a:pPr rtl="0"/>
          <a:r>
            <a:rPr lang="en-US" sz="2000" dirty="0"/>
            <a:t>This is a comma-separated value (CSV) file.</a:t>
          </a:r>
        </a:p>
      </dgm:t>
    </dgm:pt>
    <dgm:pt modelId="{67DD51BD-2A71-4EF9-8EF7-F2DEAF8CC892}" type="sibTrans" cxnId="{D33D503A-D5FE-4F8E-8E10-1FB213699A8A}">
      <dgm:prSet/>
      <dgm:spPr/>
      <dgm:t>
        <a:bodyPr/>
        <a:lstStyle/>
        <a:p>
          <a:endParaRPr lang="en-US" sz="2000"/>
        </a:p>
      </dgm:t>
    </dgm:pt>
    <dgm:pt modelId="{32ECAD96-0C48-40EC-8733-13A41168A391}" type="parTrans" cxnId="{D33D503A-D5FE-4F8E-8E10-1FB213699A8A}">
      <dgm:prSet/>
      <dgm:spPr/>
      <dgm:t>
        <a:bodyPr/>
        <a:lstStyle/>
        <a:p>
          <a:endParaRPr lang="en-US" sz="2000"/>
        </a:p>
      </dgm:t>
    </dgm:pt>
    <dgm:pt modelId="{91063BB9-42DD-43E1-A62B-142258C0D11D}" type="pres">
      <dgm:prSet presAssocID="{AADCADD1-26E9-4A4F-90E2-599543026C15}" presName="Name0" presStyleCnt="0">
        <dgm:presLayoutVars>
          <dgm:resizeHandles/>
        </dgm:presLayoutVars>
      </dgm:prSet>
      <dgm:spPr/>
    </dgm:pt>
    <dgm:pt modelId="{B2690EB3-4500-4A61-96CD-0BD7625BD2B2}" type="pres">
      <dgm:prSet presAssocID="{034A92C7-34F5-4D71-8D24-D0EB5B6441A5}" presName="text" presStyleLbl="node1" presStyleIdx="0" presStyleCnt="3">
        <dgm:presLayoutVars>
          <dgm:bulletEnabled val="1"/>
        </dgm:presLayoutVars>
      </dgm:prSet>
      <dgm:spPr/>
    </dgm:pt>
    <dgm:pt modelId="{E74E960B-AD6F-48A4-BB7B-F0B46211E8A0}" type="pres">
      <dgm:prSet presAssocID="{67DD51BD-2A71-4EF9-8EF7-F2DEAF8CC892}" presName="space" presStyleCnt="0"/>
      <dgm:spPr/>
    </dgm:pt>
    <dgm:pt modelId="{BBF343BE-76CE-460B-B096-34CF8ABE71BB}" type="pres">
      <dgm:prSet presAssocID="{DAD7F14F-4A3C-42FD-A78D-4C09EA591DAC}" presName="text" presStyleLbl="node1" presStyleIdx="1" presStyleCnt="3">
        <dgm:presLayoutVars>
          <dgm:bulletEnabled val="1"/>
        </dgm:presLayoutVars>
      </dgm:prSet>
      <dgm:spPr/>
    </dgm:pt>
    <dgm:pt modelId="{88576603-0765-4374-A47B-5039CAAB93D7}" type="pres">
      <dgm:prSet presAssocID="{FBD2BDA0-3321-4ADF-B473-58EC47569B08}" presName="space" presStyleCnt="0"/>
      <dgm:spPr/>
    </dgm:pt>
    <dgm:pt modelId="{15A96604-7587-486E-A195-516E953B1969}" type="pres">
      <dgm:prSet presAssocID="{6A188781-0A3D-4F7A-8879-63CB0D59DC3D}" presName="text" presStyleLbl="node1" presStyleIdx="2" presStyleCnt="3">
        <dgm:presLayoutVars>
          <dgm:bulletEnabled val="1"/>
        </dgm:presLayoutVars>
      </dgm:prSet>
      <dgm:spPr/>
    </dgm:pt>
  </dgm:ptLst>
  <dgm:cxnLst>
    <dgm:cxn modelId="{D33D503A-D5FE-4F8E-8E10-1FB213699A8A}" srcId="{AADCADD1-26E9-4A4F-90E2-599543026C15}" destId="{034A92C7-34F5-4D71-8D24-D0EB5B6441A5}" srcOrd="0" destOrd="0" parTransId="{32ECAD96-0C48-40EC-8733-13A41168A391}" sibTransId="{67DD51BD-2A71-4EF9-8EF7-F2DEAF8CC892}"/>
    <dgm:cxn modelId="{7F019079-ECB5-4414-9D28-98AFB383495A}" type="presOf" srcId="{034A92C7-34F5-4D71-8D24-D0EB5B6441A5}" destId="{B2690EB3-4500-4A61-96CD-0BD7625BD2B2}" srcOrd="0" destOrd="0" presId="urn:diagrams.loki3.com/VaryingWidthList"/>
    <dgm:cxn modelId="{4AB426A2-E36A-443B-88AB-0DF6D25787E4}" srcId="{AADCADD1-26E9-4A4F-90E2-599543026C15}" destId="{6A188781-0A3D-4F7A-8879-63CB0D59DC3D}" srcOrd="2" destOrd="0" parTransId="{C5A633F3-3C9B-4591-8E23-369860E0C644}" sibTransId="{843412F4-9C5A-463C-898D-889E52402342}"/>
    <dgm:cxn modelId="{40B9ACBB-C4CD-4F84-8030-22B7FD1C6843}" type="presOf" srcId="{AADCADD1-26E9-4A4F-90E2-599543026C15}" destId="{91063BB9-42DD-43E1-A62B-142258C0D11D}" srcOrd="0" destOrd="0" presId="urn:diagrams.loki3.com/VaryingWidthList"/>
    <dgm:cxn modelId="{CC9F64BC-D2E8-4172-9AAA-9F2E68D858A2}" srcId="{AADCADD1-26E9-4A4F-90E2-599543026C15}" destId="{DAD7F14F-4A3C-42FD-A78D-4C09EA591DAC}" srcOrd="1" destOrd="0" parTransId="{681251C9-1421-45DA-A109-DFC97EA3B228}" sibTransId="{FBD2BDA0-3321-4ADF-B473-58EC47569B08}"/>
    <dgm:cxn modelId="{B1A867D5-582F-46D9-8BAD-AABBE8D939A4}" type="presOf" srcId="{6A188781-0A3D-4F7A-8879-63CB0D59DC3D}" destId="{15A96604-7587-486E-A195-516E953B1969}" srcOrd="0" destOrd="0" presId="urn:diagrams.loki3.com/VaryingWidthList"/>
    <dgm:cxn modelId="{34BA20DD-0285-417D-B1ED-6C4B455AE443}" type="presOf" srcId="{DAD7F14F-4A3C-42FD-A78D-4C09EA591DAC}" destId="{BBF343BE-76CE-460B-B096-34CF8ABE71BB}" srcOrd="0" destOrd="0" presId="urn:diagrams.loki3.com/VaryingWidthList"/>
    <dgm:cxn modelId="{C25DBC9E-6DAC-4675-AECE-0117C8BE9E82}" type="presParOf" srcId="{91063BB9-42DD-43E1-A62B-142258C0D11D}" destId="{B2690EB3-4500-4A61-96CD-0BD7625BD2B2}" srcOrd="0" destOrd="0" presId="urn:diagrams.loki3.com/VaryingWidthList"/>
    <dgm:cxn modelId="{DB6597AC-34A1-4028-A307-9F01777347D4}" type="presParOf" srcId="{91063BB9-42DD-43E1-A62B-142258C0D11D}" destId="{E74E960B-AD6F-48A4-BB7B-F0B46211E8A0}" srcOrd="1" destOrd="0" presId="urn:diagrams.loki3.com/VaryingWidthList"/>
    <dgm:cxn modelId="{2177C725-0435-4B6E-9AB6-E1A07737CF68}" type="presParOf" srcId="{91063BB9-42DD-43E1-A62B-142258C0D11D}" destId="{BBF343BE-76CE-460B-B096-34CF8ABE71BB}" srcOrd="2" destOrd="0" presId="urn:diagrams.loki3.com/VaryingWidthList"/>
    <dgm:cxn modelId="{FDD5C89D-0B84-4F45-979E-FA78D3BF63B3}" type="presParOf" srcId="{91063BB9-42DD-43E1-A62B-142258C0D11D}" destId="{88576603-0765-4374-A47B-5039CAAB93D7}" srcOrd="3" destOrd="0" presId="urn:diagrams.loki3.com/VaryingWidthList"/>
    <dgm:cxn modelId="{5A4DED99-CCFC-45E4-9D67-67EEE3216041}" type="presParOf" srcId="{91063BB9-42DD-43E1-A62B-142258C0D11D}" destId="{15A96604-7587-486E-A195-516E953B1969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D5A37F-ECF0-A84A-AE65-5756132AC050}">
      <dsp:nvSpPr>
        <dsp:cNvPr id="0" name=""/>
        <dsp:cNvSpPr/>
      </dsp:nvSpPr>
      <dsp:spPr>
        <a:xfrm>
          <a:off x="0" y="448852"/>
          <a:ext cx="7790328" cy="159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616" tIns="458216" rIns="60461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Organized according to a formal data model (i.e., relational data model)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MySQL, Oracle, SQL Server</a:t>
          </a:r>
        </a:p>
      </dsp:txBody>
      <dsp:txXfrm>
        <a:off x="0" y="448852"/>
        <a:ext cx="7790328" cy="1593900"/>
      </dsp:txXfrm>
    </dsp:sp>
    <dsp:sp modelId="{453FCBDD-D923-2A43-B2C5-BCE3BE9B6336}">
      <dsp:nvSpPr>
        <dsp:cNvPr id="0" name=""/>
        <dsp:cNvSpPr/>
      </dsp:nvSpPr>
      <dsp:spPr>
        <a:xfrm>
          <a:off x="389516" y="124132"/>
          <a:ext cx="5453229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119" tIns="0" rIns="20611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Structured data</a:t>
          </a:r>
        </a:p>
      </dsp:txBody>
      <dsp:txXfrm>
        <a:off x="421219" y="155835"/>
        <a:ext cx="5389823" cy="586034"/>
      </dsp:txXfrm>
    </dsp:sp>
    <dsp:sp modelId="{497C21AA-0708-264D-AA9E-C314ADCD8410}">
      <dsp:nvSpPr>
        <dsp:cNvPr id="0" name=""/>
        <dsp:cNvSpPr/>
      </dsp:nvSpPr>
      <dsp:spPr>
        <a:xfrm>
          <a:off x="0" y="2486273"/>
          <a:ext cx="7790328" cy="159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616" tIns="458216" rIns="60461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No formal data model, but contains symbols to separate and label data elements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CSV, XML, JSON</a:t>
          </a:r>
        </a:p>
      </dsp:txBody>
      <dsp:txXfrm>
        <a:off x="0" y="2486273"/>
        <a:ext cx="7790328" cy="1593900"/>
      </dsp:txXfrm>
    </dsp:sp>
    <dsp:sp modelId="{79019B26-9E71-1F4E-99DA-CD61069064E9}">
      <dsp:nvSpPr>
        <dsp:cNvPr id="0" name=""/>
        <dsp:cNvSpPr/>
      </dsp:nvSpPr>
      <dsp:spPr>
        <a:xfrm>
          <a:off x="389516" y="2161552"/>
          <a:ext cx="5453229" cy="64944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119" tIns="0" rIns="20611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Semi-structured data</a:t>
          </a:r>
        </a:p>
      </dsp:txBody>
      <dsp:txXfrm>
        <a:off x="421219" y="2193255"/>
        <a:ext cx="5389823" cy="586034"/>
      </dsp:txXfrm>
    </dsp:sp>
    <dsp:sp modelId="{5F642F21-DB13-194A-BB81-6ADE8B3A6062}">
      <dsp:nvSpPr>
        <dsp:cNvPr id="0" name=""/>
        <dsp:cNvSpPr/>
      </dsp:nvSpPr>
      <dsp:spPr>
        <a:xfrm>
          <a:off x="0" y="4523693"/>
          <a:ext cx="7790328" cy="1282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4616" tIns="458216" rIns="60461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No data model and no pre-defined organization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Text documents, images</a:t>
          </a:r>
        </a:p>
      </dsp:txBody>
      <dsp:txXfrm>
        <a:off x="0" y="4523693"/>
        <a:ext cx="7790328" cy="1282049"/>
      </dsp:txXfrm>
    </dsp:sp>
    <dsp:sp modelId="{B0E12F99-45B5-184A-9EE2-01FEEA006DBD}">
      <dsp:nvSpPr>
        <dsp:cNvPr id="0" name=""/>
        <dsp:cNvSpPr/>
      </dsp:nvSpPr>
      <dsp:spPr>
        <a:xfrm>
          <a:off x="389516" y="4198973"/>
          <a:ext cx="5453229" cy="64944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119" tIns="0" rIns="20611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Unstructured data</a:t>
          </a:r>
        </a:p>
      </dsp:txBody>
      <dsp:txXfrm>
        <a:off x="421219" y="4230676"/>
        <a:ext cx="5389823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690EB3-4500-4A61-96CD-0BD7625BD2B2}">
      <dsp:nvSpPr>
        <dsp:cNvPr id="0" name=""/>
        <dsp:cNvSpPr/>
      </dsp:nvSpPr>
      <dsp:spPr>
        <a:xfrm>
          <a:off x="378900" y="855"/>
          <a:ext cx="4500000" cy="56480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This is a comma-separated value (CSV) file.</a:t>
          </a:r>
        </a:p>
      </dsp:txBody>
      <dsp:txXfrm>
        <a:off x="378900" y="855"/>
        <a:ext cx="4500000" cy="564802"/>
      </dsp:txXfrm>
    </dsp:sp>
    <dsp:sp modelId="{BBF343BE-76CE-460B-B096-34CF8ABE71BB}">
      <dsp:nvSpPr>
        <dsp:cNvPr id="0" name=""/>
        <dsp:cNvSpPr/>
      </dsp:nvSpPr>
      <dsp:spPr>
        <a:xfrm>
          <a:off x="693900" y="593898"/>
          <a:ext cx="3870000" cy="56480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Each value is separated by a comma.</a:t>
          </a:r>
        </a:p>
      </dsp:txBody>
      <dsp:txXfrm>
        <a:off x="693900" y="593898"/>
        <a:ext cx="3870000" cy="564802"/>
      </dsp:txXfrm>
    </dsp:sp>
    <dsp:sp modelId="{15A96604-7587-486E-A195-516E953B1969}">
      <dsp:nvSpPr>
        <dsp:cNvPr id="0" name=""/>
        <dsp:cNvSpPr/>
      </dsp:nvSpPr>
      <dsp:spPr>
        <a:xfrm>
          <a:off x="783900" y="1186941"/>
          <a:ext cx="3690000" cy="56480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data type defined in each field.</a:t>
          </a:r>
        </a:p>
      </dsp:txBody>
      <dsp:txXfrm>
        <a:off x="783900" y="1186941"/>
        <a:ext cx="3690000" cy="564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3BDB22-7379-4393-9707-218E5349C7E2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27A1B-6C11-4AAF-BD53-3AB9B3BB5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64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30B8DDC-9B41-404D-BE12-D37B99332F97}" type="slidenum">
              <a:rPr lang="en-CA" altLang="en-US" smtClean="0"/>
              <a:pPr/>
              <a:t>1</a:t>
            </a:fld>
            <a:endParaRPr lang="en-CA" altLang="en-US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2284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7ECC0-8C1E-4102-9BC3-2E1C5749F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3F37B-8962-4DBF-B3CC-D10A5C04C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04809-7731-4C4F-8562-4DC75276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EB6-411A-411F-BC35-6FE70E395CE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62505-20C8-40B7-BC4A-EE4FD1BBF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3EB42-C13E-4454-8C2B-52EA0F10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31D0-7E0B-48AA-BBD2-E0F66604C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3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A1CE3-1618-4085-BE00-4DCCD33A8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B4830-20BB-463E-A500-B2967EF15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6A15E-C424-40EF-AEC8-7FC1310B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EB6-411A-411F-BC35-6FE70E395CE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ED913-6AC8-4767-9E72-750EE733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84629-8AEA-4212-B9FD-EB54FDDBB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31D0-7E0B-48AA-BBD2-E0F66604C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3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CF41EE-3F5D-4BFD-9704-E5E3CE7AF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B17FD-C439-4C09-B25C-3B4543EA2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EC2A3-3D1A-4403-9B2C-882CE468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EB6-411A-411F-BC35-6FE70E395CE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28E86-BB61-4419-8468-95551BEF4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C61FF-3549-460C-BA4D-64284F68D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31D0-7E0B-48AA-BBD2-E0F66604C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34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F7B5-EF9B-47A8-B933-4E39CD42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C9A1E-A8D9-44E4-949E-D7E0A2167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5CDF8-E93C-41B9-AE5E-9DE200DFA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EB6-411A-411F-BC35-6FE70E395CE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6D1D0-6DFC-4E42-A3F9-DBE6FE1AC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5F82E-7B78-41E1-AD03-90AE80BC8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31D0-7E0B-48AA-BBD2-E0F66604C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4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85AB4-0C4C-4F00-BDAD-D4F4FFB7A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8748B-E641-4E2B-B20D-B257E86DD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C4D25-FB2C-4951-BD2B-A6833180B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EB6-411A-411F-BC35-6FE70E395CE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3ECE8-9C77-4A7D-9DE7-33AF6404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8F80F-2230-477F-BAF5-4A0F26FE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31D0-7E0B-48AA-BBD2-E0F66604C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29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E42B8-5378-4EA9-A1C6-365162852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291D3-DCCF-4991-9202-C2FF0BAB6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F455C-0749-4F02-9577-549222FEB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6209B-918A-484A-B900-BDD4CAD8C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EB6-411A-411F-BC35-6FE70E395CE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468EC-A276-4DE8-9632-84BA3EC6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0F63F-5781-4B56-B66B-39FCA5A9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31D0-7E0B-48AA-BBD2-E0F66604C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9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8B415-5C30-4964-BA64-8CCBB2D0F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BA098-71CE-4F23-8953-C60FD9006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B250C-0116-4264-BA23-F9B67EF4F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465D8B-EFBC-49B9-BE55-01C8128A1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CF1B48-8E2B-4627-BD4A-25687DE0A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4CC07-45D0-419F-9D61-289AD8FED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EB6-411A-411F-BC35-6FE70E395CE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07148E-3EFE-4F49-957B-4A6555DC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0D41A-FC5C-4694-9D88-472E41EA0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31D0-7E0B-48AA-BBD2-E0F66604C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55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EFEB3-8846-45DD-8571-96593432E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AF978-1F6A-4C3A-81BF-F3D8C520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EB6-411A-411F-BC35-6FE70E395CE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F4CC6-3ACF-43F7-8177-131D1976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F85A8-28F9-4D0C-8D73-1C9303F9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31D0-7E0B-48AA-BBD2-E0F66604C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3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A0DEC-20DA-4079-AC31-D39BF7DD5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EB6-411A-411F-BC35-6FE70E395CE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552B3-A4FE-4907-9E0B-0A998CAF3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0430E-9ACA-4D8A-AE18-6BE24F0F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31D0-7E0B-48AA-BBD2-E0F66604C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27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44FD4-CF3D-4B31-AAE4-74B2A0BF5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B0C6F-2759-4F7A-95A0-A11DF8DC3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0231A-8945-47CE-A810-182354419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8A9F5-0860-4EA5-B82E-917703104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EB6-411A-411F-BC35-6FE70E395CE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27E60-868A-4341-92DE-A2050541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F0F08-DB33-4686-AFEC-940FC721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31D0-7E0B-48AA-BBD2-E0F66604C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3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7ED5F-1890-42B9-907D-DEC1B7985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CBE09-40AB-428D-94B2-662835601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9C053-16EF-4B7B-8130-5A982DF24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26456-AFE9-459A-818E-D722D1C16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58EB6-411A-411F-BC35-6FE70E395CE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BF016-7AFE-490A-8408-95340C22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C12F3-374A-46FC-9A5D-3396A754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31D0-7E0B-48AA-BBD2-E0F66604C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5A640-F39E-4225-97B1-7BCD4BDC5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4A6A0-38D7-45ED-BF94-AA210E24F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518B1-D2E0-4619-907F-7C3178032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58EB6-411A-411F-BC35-6FE70E395CEB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5138B-6FDC-4A7A-930F-0749BE693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15A49-1EF1-461D-8855-6E88DC190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C31D0-7E0B-48AA-BBD2-E0F66604C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76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developers.google.com/maps/documentation/places/web-service/search-find-place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developer.twitter.com/en/docs/twitter-api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89138"/>
            <a:ext cx="7772400" cy="982662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2800" b="1" dirty="0">
                <a:solidFill>
                  <a:srgbClr val="800000"/>
                </a:solidFill>
                <a:latin typeface="Century Gothic" panose="020B0502020202020204" pitchFamily="34" charset="0"/>
                <a:ea typeface="+mn-ea"/>
                <a:cs typeface="Arial" panose="020B0604020202020204" pitchFamily="34" charset="0"/>
              </a:rPr>
              <a:t>Note 10  Working with semi-structured data</a:t>
            </a:r>
          </a:p>
        </p:txBody>
      </p:sp>
      <p:sp>
        <p:nvSpPr>
          <p:cNvPr id="7171" name="TextBox 1"/>
          <p:cNvSpPr txBox="1">
            <a:spLocks noChangeArrowheads="1"/>
          </p:cNvSpPr>
          <p:nvPr/>
        </p:nvSpPr>
        <p:spPr bwMode="auto">
          <a:xfrm>
            <a:off x="2971800" y="4800600"/>
            <a:ext cx="3352800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/>
              <a:t>  </a:t>
            </a:r>
            <a:r>
              <a:rPr lang="en-US" altLang="zh-CN"/>
              <a:t>CSC134</a:t>
            </a:r>
          </a:p>
          <a:p>
            <a:pPr algn="ctr" eaLnBrk="1" hangingPunct="1"/>
            <a:endParaRPr lang="en-US" altLang="en-US"/>
          </a:p>
          <a:p>
            <a:pPr algn="ctr" eaLnBrk="1" hangingPunct="1"/>
            <a:r>
              <a:rPr lang="en-US" altLang="en-US"/>
              <a:t>Dr. Haiquan Chen</a:t>
            </a:r>
          </a:p>
          <a:p>
            <a:pPr algn="ctr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547757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Hierarchies in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08562"/>
            <a:ext cx="4191000" cy="2590799"/>
          </a:xfrm>
        </p:spPr>
        <p:txBody>
          <a:bodyPr>
            <a:normAutofit/>
          </a:bodyPr>
          <a:lstStyle/>
          <a:p>
            <a:r>
              <a:rPr lang="en-US" sz="2800" dirty="0"/>
              <a:t>We can have first and last nested as attributes of name, just like XML</a:t>
            </a:r>
          </a:p>
          <a:p>
            <a:r>
              <a:rPr lang="en-US" sz="2800" dirty="0"/>
              <a:t>We can list multiple abilities using array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5800" y="1508562"/>
            <a:ext cx="4495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 "Character": {</a:t>
            </a:r>
          </a:p>
          <a:p>
            <a:r>
              <a:rPr lang="en-US" dirty="0">
                <a:latin typeface="Consolas" panose="020B0609020204030204" pitchFamily="49" charset="0"/>
              </a:rPr>
              <a:t>      "id": "1",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953735"/>
                </a:solidFill>
                <a:latin typeface="Consolas" panose="020B0609020204030204" pitchFamily="49" charset="0"/>
              </a:rPr>
              <a:t>"name": {</a:t>
            </a:r>
          </a:p>
          <a:p>
            <a:r>
              <a:rPr lang="en-US" b="1" dirty="0">
                <a:solidFill>
                  <a:srgbClr val="953735"/>
                </a:solidFill>
                <a:latin typeface="Consolas" panose="020B0609020204030204" pitchFamily="49" charset="0"/>
              </a:rPr>
              <a:t>         "first": "Luke",</a:t>
            </a:r>
          </a:p>
          <a:p>
            <a:r>
              <a:rPr lang="en-US" b="1" dirty="0">
                <a:solidFill>
                  <a:srgbClr val="953735"/>
                </a:solidFill>
                <a:latin typeface="Consolas" panose="020B0609020204030204" pitchFamily="49" charset="0"/>
              </a:rPr>
              <a:t>         "last": "Skywalker"</a:t>
            </a:r>
          </a:p>
          <a:p>
            <a:r>
              <a:rPr lang="en-US" b="1" dirty="0">
                <a:solidFill>
                  <a:srgbClr val="953735"/>
                </a:solidFill>
                <a:latin typeface="Consolas" panose="020B0609020204030204" pitchFamily="49" charset="0"/>
              </a:rPr>
              <a:t>      }</a:t>
            </a:r>
            <a:r>
              <a:rPr lang="en-US" dirty="0"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latin typeface="Consolas" panose="020B0609020204030204" pitchFamily="49" charset="0"/>
              </a:rPr>
              <a:t>      "height": "172",</a:t>
            </a:r>
          </a:p>
          <a:p>
            <a:r>
              <a:rPr lang="en-US" dirty="0">
                <a:latin typeface="Consolas" panose="020B0609020204030204" pitchFamily="49" charset="0"/>
              </a:rPr>
              <a:t>      "mass": "77",</a:t>
            </a:r>
          </a:p>
          <a:p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b="1" dirty="0">
                <a:solidFill>
                  <a:srgbClr val="953735"/>
                </a:solidFill>
                <a:latin typeface="Consolas" panose="020B0609020204030204" pitchFamily="49" charset="0"/>
              </a:rPr>
              <a:t>“Abilities": [</a:t>
            </a:r>
          </a:p>
          <a:p>
            <a:r>
              <a:rPr lang="en-US" b="1" dirty="0">
                <a:solidFill>
                  <a:srgbClr val="953735"/>
                </a:solidFill>
                <a:latin typeface="Consolas" panose="020B0609020204030204" pitchFamily="49" charset="0"/>
              </a:rPr>
              <a:t>  “</a:t>
            </a:r>
            <a:r>
              <a:rPr lang="en-US" b="1" dirty="0" err="1">
                <a:solidFill>
                  <a:srgbClr val="953735"/>
                </a:solidFill>
                <a:latin typeface="Consolas" panose="020B0609020204030204" pitchFamily="49" charset="0"/>
              </a:rPr>
              <a:t>Lightsaber",“Multilingual</a:t>
            </a:r>
            <a:r>
              <a:rPr lang="en-US" b="1" dirty="0">
                <a:solidFill>
                  <a:srgbClr val="953735"/>
                </a:solidFill>
                <a:latin typeface="Consolas" panose="020B0609020204030204" pitchFamily="49" charset="0"/>
              </a:rPr>
              <a:t>“</a:t>
            </a:r>
          </a:p>
          <a:p>
            <a:r>
              <a:rPr lang="en-US" b="1" dirty="0">
                <a:solidFill>
                  <a:srgbClr val="953735"/>
                </a:solidFill>
                <a:latin typeface="Consolas" panose="020B0609020204030204" pitchFamily="49" charset="0"/>
              </a:rPr>
              <a:t> 	]</a:t>
            </a:r>
            <a:r>
              <a:rPr lang="en-US" dirty="0">
                <a:latin typeface="Consolas" panose="020B0609020204030204" pitchFamily="49" charset="0"/>
              </a:rPr>
              <a:t>,</a:t>
            </a:r>
            <a:endParaRPr lang="en-US" b="1" dirty="0">
              <a:solidFill>
                <a:srgbClr val="95373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"</a:t>
            </a:r>
            <a:r>
              <a:rPr lang="en-US" dirty="0" err="1">
                <a:latin typeface="Consolas" panose="020B0609020204030204" pitchFamily="49" charset="0"/>
              </a:rPr>
              <a:t>skin_color</a:t>
            </a:r>
            <a:r>
              <a:rPr lang="en-US" dirty="0">
                <a:latin typeface="Consolas" panose="020B0609020204030204" pitchFamily="49" charset="0"/>
              </a:rPr>
              <a:t>": "fair",</a:t>
            </a:r>
          </a:p>
          <a:p>
            <a:r>
              <a:rPr lang="en-US" dirty="0">
                <a:latin typeface="Consolas" panose="020B0609020204030204" pitchFamily="49" charset="0"/>
              </a:rPr>
              <a:t>      "</a:t>
            </a:r>
            <a:r>
              <a:rPr lang="en-US" dirty="0" err="1">
                <a:latin typeface="Consolas" panose="020B0609020204030204" pitchFamily="49" charset="0"/>
              </a:rPr>
              <a:t>eye_color</a:t>
            </a:r>
            <a:r>
              <a:rPr lang="en-US" dirty="0">
                <a:latin typeface="Consolas" panose="020B0609020204030204" pitchFamily="49" charset="0"/>
              </a:rPr>
              <a:t>": "blue",</a:t>
            </a:r>
          </a:p>
          <a:p>
            <a:r>
              <a:rPr lang="en-US" dirty="0">
                <a:latin typeface="Consolas" panose="020B0609020204030204" pitchFamily="49" charset="0"/>
              </a:rPr>
              <a:t>      "</a:t>
            </a:r>
            <a:r>
              <a:rPr lang="en-US" dirty="0" err="1">
                <a:latin typeface="Consolas" panose="020B0609020204030204" pitchFamily="49" charset="0"/>
              </a:rPr>
              <a:t>birth_year</a:t>
            </a:r>
            <a:r>
              <a:rPr lang="en-US" dirty="0">
                <a:latin typeface="Consolas" panose="020B0609020204030204" pitchFamily="49" charset="0"/>
              </a:rPr>
              <a:t>": "19",</a:t>
            </a:r>
          </a:p>
          <a:p>
            <a:r>
              <a:rPr lang="en-US" dirty="0">
                <a:latin typeface="Consolas" panose="020B0609020204030204" pitchFamily="49" charset="0"/>
              </a:rPr>
              <a:t>      "gender": "male",</a:t>
            </a:r>
          </a:p>
          <a:p>
            <a:r>
              <a:rPr lang="en-US" dirty="0">
                <a:latin typeface="Consolas" panose="020B0609020204030204" pitchFamily="49" charset="0"/>
              </a:rPr>
              <a:t>      "</a:t>
            </a:r>
            <a:r>
              <a:rPr lang="en-US" dirty="0" err="1">
                <a:latin typeface="Consolas" panose="020B0609020204030204" pitchFamily="49" charset="0"/>
              </a:rPr>
              <a:t>homeworld</a:t>
            </a:r>
            <a:r>
              <a:rPr lang="en-US" dirty="0">
                <a:latin typeface="Consolas" panose="020B0609020204030204" pitchFamily="49" charset="0"/>
              </a:rPr>
              <a:t>": "</a:t>
            </a:r>
            <a:r>
              <a:rPr lang="en-US" dirty="0" err="1">
                <a:latin typeface="Consolas" panose="020B0609020204030204" pitchFamily="49" charset="0"/>
              </a:rPr>
              <a:t>Tatooine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419600" y="1417638"/>
            <a:ext cx="14801" cy="49831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ight Brace 5"/>
          <p:cNvSpPr/>
          <p:nvPr/>
        </p:nvSpPr>
        <p:spPr>
          <a:xfrm>
            <a:off x="8153400" y="2418665"/>
            <a:ext cx="304800" cy="1010335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58200" y="2666999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object</a:t>
            </a:r>
          </a:p>
        </p:txBody>
      </p:sp>
      <p:sp>
        <p:nvSpPr>
          <p:cNvPr id="9" name="Right Brace 8"/>
          <p:cNvSpPr/>
          <p:nvPr/>
        </p:nvSpPr>
        <p:spPr>
          <a:xfrm>
            <a:off x="8153400" y="4011935"/>
            <a:ext cx="304800" cy="86486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458200" y="4260268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array</a:t>
            </a:r>
          </a:p>
        </p:txBody>
      </p:sp>
    </p:spTree>
    <p:extLst>
      <p:ext uri="{BB962C8B-B14F-4D97-AF65-F5344CB8AC3E}">
        <p14:creationId xmlns:p14="http://schemas.microsoft.com/office/powerpoint/2010/main" val="64340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61029"/>
            <a:ext cx="8001000" cy="1086772"/>
          </a:xfrm>
        </p:spPr>
        <p:txBody>
          <a:bodyPr/>
          <a:lstStyle/>
          <a:p>
            <a:r>
              <a:rPr lang="en-US" dirty="0"/>
              <a:t>Same data, four different ways…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07396" y="2605838"/>
            <a:ext cx="2590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[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"first": "Bob",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"last": "Smith",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"year": "Sophomore",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"GPA": 3.4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"first": "Judy",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"last": "Jones",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"year": "Senior",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"GPA": 3.9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},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"first": "Barbara",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"last": "Watkins",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"year": "Junior",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"GPA": 3.2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09910" y="2567738"/>
            <a:ext cx="2438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&lt;root&gt;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&lt;Person&gt;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&lt;first&gt;Bob&lt;/first&gt;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&lt;last&gt;Smith&lt;/last&gt;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&lt;year&gt;Sophomore&lt;/year&gt;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&lt;GPA&gt;3.4&lt;/GPA&gt;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&lt;/Person&gt;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&lt;Person&gt;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&lt;first&gt;Judy&lt;/first&gt;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&lt;last&gt;Jones&lt;/last&gt;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&lt;year&gt;Senior&lt;/year&gt;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&lt;GPA&gt;3.9&lt;/GPA&gt;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&lt;/Person&gt;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&lt;Person&gt;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&lt;first&gt;Barbara&lt;/first&gt;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&lt;last&gt;Watkins&lt;/last&gt;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&lt;year&gt;Junior&lt;/year&gt;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&lt;GPA&gt;3.2&lt;/GPA&gt;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&lt;/Person&gt;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&lt;/root&gt;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1000" y="5044238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first,last,year,GPA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Bob,Smith,Sophomore,3.4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Judy,Jones,Senior,3.9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Barbara,Watkins,Junior,3.2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629896"/>
              </p:ext>
            </p:extLst>
          </p:nvPr>
        </p:nvGraphicFramePr>
        <p:xfrm>
          <a:off x="381000" y="2529638"/>
          <a:ext cx="3276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448">
                  <a:extLst>
                    <a:ext uri="{9D8B030D-6E8A-4147-A177-3AD203B41FA5}">
                      <a16:colId xmlns:a16="http://schemas.microsoft.com/office/drawing/2014/main" val="1527255170"/>
                    </a:ext>
                  </a:extLst>
                </a:gridCol>
                <a:gridCol w="805307">
                  <a:extLst>
                    <a:ext uri="{9D8B030D-6E8A-4147-A177-3AD203B41FA5}">
                      <a16:colId xmlns:a16="http://schemas.microsoft.com/office/drawing/2014/main" val="415972396"/>
                    </a:ext>
                  </a:extLst>
                </a:gridCol>
                <a:gridCol w="1061593">
                  <a:extLst>
                    <a:ext uri="{9D8B030D-6E8A-4147-A177-3AD203B41FA5}">
                      <a16:colId xmlns:a16="http://schemas.microsoft.com/office/drawing/2014/main" val="3114691656"/>
                    </a:ext>
                  </a:extLst>
                </a:gridCol>
                <a:gridCol w="619252">
                  <a:extLst>
                    <a:ext uri="{9D8B030D-6E8A-4147-A177-3AD203B41FA5}">
                      <a16:colId xmlns:a16="http://schemas.microsoft.com/office/drawing/2014/main" val="320422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68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Sophomore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69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Judy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37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Barbara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Watkins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Junior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802735"/>
                  </a:ext>
                </a:extLst>
              </a:tr>
            </a:tbl>
          </a:graphicData>
        </a:graphic>
      </p:graphicFrame>
      <p:cxnSp>
        <p:nvCxnSpPr>
          <p:cNvPr id="27" name="Straight Connector 26"/>
          <p:cNvCxnSpPr/>
          <p:nvPr/>
        </p:nvCxnSpPr>
        <p:spPr>
          <a:xfrm>
            <a:off x="6535615" y="2605838"/>
            <a:ext cx="6009" cy="3709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956391" y="2605838"/>
            <a:ext cx="6009" cy="37094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81000" y="4434638"/>
            <a:ext cx="32766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04800" y="2057400"/>
            <a:ext cx="28205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Relational database table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78423" y="4604183"/>
            <a:ext cx="966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CSV file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38600" y="2057400"/>
            <a:ext cx="1027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XML file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70785" y="2057400"/>
            <a:ext cx="11031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JSON file</a:t>
            </a:r>
          </a:p>
        </p:txBody>
      </p:sp>
    </p:spTree>
    <p:extLst>
      <p:ext uri="{BB962C8B-B14F-4D97-AF65-F5344CB8AC3E}">
        <p14:creationId xmlns:p14="http://schemas.microsoft.com/office/powerpoint/2010/main" val="3444711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JSON and Web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29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Web Application Program Interface (API)</a:t>
            </a:r>
          </a:p>
          <a:p>
            <a:pPr lvl="1"/>
            <a:r>
              <a:rPr lang="en-US" sz="2400" dirty="0"/>
              <a:t>Software that allows you to send and receive data through a web interface</a:t>
            </a:r>
          </a:p>
          <a:p>
            <a:pPr lvl="1"/>
            <a:r>
              <a:rPr lang="en-US" sz="2400" dirty="0"/>
              <a:t>Web APIs are just a way of getting data</a:t>
            </a:r>
          </a:p>
          <a:p>
            <a:r>
              <a:rPr lang="en-US" sz="2400" dirty="0"/>
              <a:t>Some examples</a:t>
            </a:r>
          </a:p>
          <a:p>
            <a:pPr lvl="1"/>
            <a:r>
              <a:rPr lang="en-US" sz="2100" dirty="0">
                <a:hlinkClick r:id="rId2"/>
              </a:rPr>
              <a:t>https://developer.twitter.com/en/docs/twitter-api</a:t>
            </a:r>
            <a:endParaRPr lang="en-US" sz="2100" dirty="0"/>
          </a:p>
          <a:p>
            <a:pPr lvl="1"/>
            <a:r>
              <a:rPr lang="en-US" sz="2100" dirty="0">
                <a:hlinkClick r:id="rId3"/>
              </a:rPr>
              <a:t>https://developers.google.com/maps/documentation/places/web-service/search-find-place</a:t>
            </a:r>
            <a:endParaRPr lang="en-US" sz="2100" dirty="0"/>
          </a:p>
          <a:p>
            <a:pPr lvl="1"/>
            <a:endParaRPr lang="en-US" sz="2100" dirty="0"/>
          </a:p>
        </p:txBody>
      </p:sp>
      <p:pic>
        <p:nvPicPr>
          <p:cNvPr id="1026" name="Picture 2" descr="Image result for venm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7" y="4990702"/>
            <a:ext cx="842963" cy="84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google map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72440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paypal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724400"/>
            <a:ext cx="1366837" cy="1366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instagram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245" y="4962120"/>
            <a:ext cx="871545" cy="87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Image result for twitter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70" y="4780925"/>
            <a:ext cx="1233934" cy="1233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Image result for ibm watson icon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55" y="4899327"/>
            <a:ext cx="1789887" cy="101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930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Requesting a web page from web server</a:t>
            </a:r>
          </a:p>
        </p:txBody>
      </p:sp>
      <p:pic>
        <p:nvPicPr>
          <p:cNvPr id="4" name="Picture 2" descr="Image result for web brows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656" y="1257026"/>
            <a:ext cx="231457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database serv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781" y="1658506"/>
            <a:ext cx="1236856" cy="1776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V="1">
            <a:off x="3346177" y="2110495"/>
            <a:ext cx="3160477" cy="263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46176" y="2587823"/>
            <a:ext cx="3160477" cy="2631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283660" y="1749623"/>
            <a:ext cx="26944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REQUEST: http://www.google.com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0787" y="2855778"/>
            <a:ext cx="2234396" cy="155445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15130" y="2794806"/>
            <a:ext cx="995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RESPONSE: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81436" y="1277506"/>
            <a:ext cx="1973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Google’s Web Server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8094" y="4678189"/>
            <a:ext cx="4117997" cy="191054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95800" y="4355068"/>
            <a:ext cx="1717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which is really…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6860" y="4724400"/>
            <a:ext cx="297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This is a mixture of HTML and JavaScript and CSS..</a:t>
            </a:r>
          </a:p>
        </p:txBody>
      </p:sp>
    </p:spTree>
    <p:extLst>
      <p:ext uri="{BB962C8B-B14F-4D97-AF65-F5344CB8AC3E}">
        <p14:creationId xmlns:p14="http://schemas.microsoft.com/office/powerpoint/2010/main" val="1757863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/>
              <a:t>Requesting </a:t>
            </a:r>
            <a:r>
              <a:rPr lang="en-US" dirty="0">
                <a:solidFill>
                  <a:srgbClr val="FF0000"/>
                </a:solidFill>
              </a:rPr>
              <a:t>data</a:t>
            </a:r>
            <a:r>
              <a:rPr lang="en-US" dirty="0"/>
              <a:t> from DB or using </a:t>
            </a:r>
            <a:r>
              <a:rPr lang="en-US" dirty="0">
                <a:solidFill>
                  <a:srgbClr val="FF0000"/>
                </a:solidFill>
              </a:rPr>
              <a:t>web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059363"/>
          </a:xfrm>
        </p:spPr>
        <p:txBody>
          <a:bodyPr/>
          <a:lstStyle/>
          <a:p>
            <a:r>
              <a:rPr lang="en-US" dirty="0"/>
              <a:t>JSON is used to package the data</a:t>
            </a:r>
          </a:p>
          <a:p>
            <a:endParaRPr lang="en-US" sz="1400" dirty="0"/>
          </a:p>
        </p:txBody>
      </p:sp>
      <p:pic>
        <p:nvPicPr>
          <p:cNvPr id="4" name="Picture 2" descr="Image result for web browse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543425"/>
            <a:ext cx="2314575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57425"/>
            <a:ext cx="2811698" cy="2238375"/>
          </a:xfrm>
          <a:prstGeom prst="rect">
            <a:avLst/>
          </a:prstGeom>
        </p:spPr>
      </p:pic>
      <p:pic>
        <p:nvPicPr>
          <p:cNvPr id="2050" name="Picture 2" descr="Image result for database serv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3744" y="2456418"/>
            <a:ext cx="1183802" cy="170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V="1">
            <a:off x="3773723" y="2993112"/>
            <a:ext cx="3160477" cy="263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697523" y="2420005"/>
            <a:ext cx="3182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SELECT </a:t>
            </a:r>
            <a:r>
              <a:rPr lang="en-US" sz="1400" dirty="0" err="1"/>
              <a:t>actor.first_name</a:t>
            </a:r>
            <a:r>
              <a:rPr lang="en-US" sz="1400" dirty="0"/>
              <a:t>, </a:t>
            </a:r>
            <a:r>
              <a:rPr lang="en-US" sz="1400" dirty="0" err="1"/>
              <a:t>actor.last_name</a:t>
            </a:r>
            <a:br>
              <a:rPr lang="en-US" sz="1400" dirty="0"/>
            </a:br>
            <a:r>
              <a:rPr lang="en-US" sz="1400" dirty="0"/>
              <a:t>FROM </a:t>
            </a:r>
            <a:r>
              <a:rPr lang="en-US" sz="1400" dirty="0" err="1"/>
              <a:t>moviedb.actor</a:t>
            </a:r>
            <a:r>
              <a:rPr lang="en-US" sz="1400" dirty="0"/>
              <a:t>;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773722" y="3705225"/>
            <a:ext cx="3160477" cy="2631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97523" y="3171825"/>
            <a:ext cx="3160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PENELOPE GUINESS, NICK WAHLBERG, ED CHASE, JENNIFER DAVIS….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785721" y="5307687"/>
            <a:ext cx="3160477" cy="263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785720" y="6019800"/>
            <a:ext cx="3160477" cy="26314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723204" y="4876800"/>
            <a:ext cx="34395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https://swapi.co/api/people/1/?format=json</a:t>
            </a: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3657600" y="5486400"/>
            <a:ext cx="36295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{"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name":"Luke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Skywalker","height":"172","mass":"77",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"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</a:rPr>
              <a:t>hair_color":"blond","skin_color":"fair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“…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76896" y="2028825"/>
            <a:ext cx="2092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MySQL Database Server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75728" y="4343400"/>
            <a:ext cx="2092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Server with Web API</a:t>
            </a:r>
          </a:p>
        </p:txBody>
      </p:sp>
      <p:pic>
        <p:nvPicPr>
          <p:cNvPr id="22" name="Picture 2" descr="Image result for database serv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819" y="4938067"/>
            <a:ext cx="1183802" cy="1700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395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C3F8A5-18E8-4947-A302-FB66FBE0D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379" y="1219200"/>
            <a:ext cx="8727241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03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B102C2-6638-48E5-8310-B0E9FE855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914400"/>
            <a:ext cx="7296400" cy="524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5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04BCE-1F3A-4F58-91A7-2D49AD4B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NoSQL </a:t>
            </a:r>
            <a:r>
              <a:rPr lang="en-US" altLang="en-US" dirty="0"/>
              <a:t>Stands for </a:t>
            </a:r>
            <a:r>
              <a:rPr lang="en-US" altLang="en-US" b="1" dirty="0"/>
              <a:t>N</a:t>
            </a:r>
            <a:r>
              <a:rPr lang="en-US" altLang="en-US" dirty="0"/>
              <a:t>ot </a:t>
            </a:r>
            <a:r>
              <a:rPr lang="en-US" altLang="en-US" b="1" dirty="0"/>
              <a:t>O</a:t>
            </a:r>
            <a:r>
              <a:rPr lang="en-US" altLang="en-US" dirty="0"/>
              <a:t>nly </a:t>
            </a:r>
            <a:r>
              <a:rPr lang="en-US" altLang="en-US" b="1" dirty="0"/>
              <a:t>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DF77C-65CA-4C2B-B06F-F9F61AECD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A class of databases where data are </a:t>
            </a:r>
            <a:r>
              <a:rPr lang="en-US" altLang="en-US" sz="2400" dirty="0">
                <a:solidFill>
                  <a:srgbClr val="FF0000"/>
                </a:solidFill>
              </a:rPr>
              <a:t>not stored as </a:t>
            </a:r>
            <a:r>
              <a:rPr lang="en-US" altLang="en-US" sz="2400" dirty="0"/>
              <a:t>tables (relations).</a:t>
            </a:r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NoSQL good at handing semi-structured/unstructured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AAB30-3628-4219-804D-55951E8CA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698" y="3276600"/>
            <a:ext cx="5692603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06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BCEC8D-061B-429F-AC87-13E79B9E6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semi-structured to structured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D16AF7-D930-41FF-B03A-9E087676FC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443968"/>
            <a:ext cx="7886700" cy="311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993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0A5A-0E1A-4AF0-BF1C-B7FB73CC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convert JSON to CSV?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425443-691C-4763-A001-129F3E1DF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7118" y="1825625"/>
            <a:ext cx="55097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7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FFFFFF"/>
                </a:solidFill>
              </a:rPr>
              <a:t>Definitions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68149833"/>
              </p:ext>
            </p:extLst>
          </p:nvPr>
        </p:nvGraphicFramePr>
        <p:xfrm>
          <a:off x="990601" y="470924"/>
          <a:ext cx="7790328" cy="5929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0296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CC49E9-D55D-4810-B851-320374ABA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533400"/>
            <a:ext cx="6324600" cy="5213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E03E57-CD66-4715-AF65-8F31B5F53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8642" y="2362200"/>
            <a:ext cx="2835358" cy="176688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2E660EA-B6A4-4AC8-B34B-2C4FAAC446A5}"/>
              </a:ext>
            </a:extLst>
          </p:cNvPr>
          <p:cNvSpPr/>
          <p:nvPr/>
        </p:nvSpPr>
        <p:spPr>
          <a:xfrm>
            <a:off x="1066800" y="6096000"/>
            <a:ext cx="39108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https://github.com/pandas-dev/pandas</a:t>
            </a:r>
          </a:p>
        </p:txBody>
      </p:sp>
    </p:spTree>
    <p:extLst>
      <p:ext uri="{BB962C8B-B14F-4D97-AF65-F5344CB8AC3E}">
        <p14:creationId xmlns:p14="http://schemas.microsoft.com/office/powerpoint/2010/main" val="728327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6D77-7A2E-4BD0-94D5-F88793D19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https://pandas.pydata.org/docs/reference/api/pandas.read_json.html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D1C335-2DC5-4655-A256-7FA4C929E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947515"/>
            <a:ext cx="7886700" cy="410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391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652FE6-FC76-45C5-B12A-0CF989622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060" y="412750"/>
            <a:ext cx="5210175" cy="428625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249D19-D131-46A6-931E-B350F2216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3994" y="1254711"/>
            <a:ext cx="8497897" cy="182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EBD140-107E-4390-A0B1-F7A0035333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487969"/>
            <a:ext cx="8763000" cy="257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50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9707E-9322-4F30-97D5-FF0B4857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https://pandas.pydata.org/docs/reference/api/pandas.DataFrame.to_csv.html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DACE1F-973C-4DD9-ABBE-13D2503F7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848617"/>
            <a:ext cx="7886700" cy="430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62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70BF-5B1F-40C3-89ED-375939CA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533400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 low-level implementation example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https://www.yelp.com/dataset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8EE7FD-C406-4F1E-9550-3D051A0DF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441" y="2209800"/>
            <a:ext cx="76295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54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42F9-E808-4F7F-A925-3B89042A7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https://www.yelp.com/dataset/documentation/main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064342-5BCB-415C-8A0F-6FD7C00E2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617543"/>
            <a:ext cx="7886700" cy="276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14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E06735-A227-4E75-82E3-D9BB89F53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609600"/>
            <a:ext cx="6115349" cy="596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324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F86B4-F227-4530-A3B6-712580A44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/>
              <a:t>A low-level implementation using json library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260B69-12E2-410D-81E4-41686269A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371600"/>
            <a:ext cx="6830763" cy="475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67"/>
          <a:stretch>
            <a:fillRect/>
          </a:stretch>
        </p:blipFill>
        <p:spPr bwMode="auto">
          <a:xfrm>
            <a:off x="20" y="10"/>
            <a:ext cx="9143980" cy="46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807" y="457200"/>
            <a:ext cx="1910852" cy="540252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Relational databases are highly structured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4800600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Tables have the same number of fields for every record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field has a specified data type (field length)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Tables are connected using foreign keys</a:t>
            </a:r>
          </a:p>
        </p:txBody>
      </p:sp>
    </p:spTree>
    <p:extLst>
      <p:ext uri="{BB962C8B-B14F-4D97-AF65-F5344CB8AC3E}">
        <p14:creationId xmlns:p14="http://schemas.microsoft.com/office/powerpoint/2010/main" val="44117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/>
              <a:t>not all data is structured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1016"/>
          <a:stretch/>
        </p:blipFill>
        <p:spPr>
          <a:xfrm>
            <a:off x="304800" y="1066800"/>
            <a:ext cx="7086600" cy="3540157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28763048"/>
              </p:ext>
            </p:extLst>
          </p:nvPr>
        </p:nvGraphicFramePr>
        <p:xfrm>
          <a:off x="3581400" y="4800600"/>
          <a:ext cx="52578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37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Alternatives to CSV for semi-structured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438400"/>
            <a:ext cx="2743200" cy="43523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2438400"/>
            <a:ext cx="2238285" cy="4271962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295400" y="1420379"/>
            <a:ext cx="2514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XML</a:t>
            </a:r>
          </a:p>
          <a:p>
            <a:pPr algn="ctr"/>
            <a:r>
              <a:rPr lang="en-US" dirty="0"/>
              <a:t>Extensible Markup Language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500642" y="1420379"/>
            <a:ext cx="25146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JSON</a:t>
            </a:r>
          </a:p>
          <a:p>
            <a:pPr algn="ctr"/>
            <a:r>
              <a:rPr lang="en-US" dirty="0"/>
              <a:t>JavaScript Object Notation</a:t>
            </a:r>
          </a:p>
        </p:txBody>
      </p:sp>
      <p:sp>
        <p:nvSpPr>
          <p:cNvPr id="9" name="Rectangle 8"/>
          <p:cNvSpPr/>
          <p:nvPr/>
        </p:nvSpPr>
        <p:spPr>
          <a:xfrm flipH="1">
            <a:off x="6833711" y="4950619"/>
            <a:ext cx="45719" cy="1857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9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XML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5867400" cy="5592762"/>
          </a:xfrm>
        </p:spPr>
        <p:txBody>
          <a:bodyPr>
            <a:normAutofit/>
          </a:bodyPr>
          <a:lstStyle/>
          <a:p>
            <a:r>
              <a:rPr lang="en-US" dirty="0"/>
              <a:t>Plain text file</a:t>
            </a:r>
          </a:p>
          <a:p>
            <a:r>
              <a:rPr lang="en-US" dirty="0">
                <a:latin typeface="+mj-lt"/>
              </a:rPr>
              <a:t>Uses </a:t>
            </a:r>
            <a:r>
              <a:rPr lang="en-US" dirty="0">
                <a:solidFill>
                  <a:schemeClr val="accent3"/>
                </a:solidFill>
                <a:latin typeface="+mj-lt"/>
              </a:rPr>
              <a:t>text</a:t>
            </a:r>
            <a:r>
              <a:rPr lang="en-US" dirty="0">
                <a:latin typeface="+mj-lt"/>
              </a:rPr>
              <a:t> for values between </a:t>
            </a:r>
            <a:r>
              <a:rPr lang="en-US" dirty="0">
                <a:solidFill>
                  <a:schemeClr val="accent1"/>
                </a:solidFill>
                <a:latin typeface="+mj-lt"/>
              </a:rPr>
              <a:t>tags</a:t>
            </a:r>
            <a:r>
              <a:rPr lang="en-US" dirty="0">
                <a:latin typeface="+mj-lt"/>
              </a:rPr>
              <a:t> for labels, like HTML</a:t>
            </a:r>
            <a:br>
              <a:rPr lang="en-US" dirty="0"/>
            </a:br>
            <a:br>
              <a:rPr lang="en-US" dirty="0"/>
            </a:b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&lt;opening tag&gt;</a:t>
            </a:r>
            <a:r>
              <a:rPr lang="en-US" sz="2800" dirty="0">
                <a:solidFill>
                  <a:schemeClr val="accent3"/>
                </a:solidFill>
                <a:latin typeface="Consolas" panose="020B0609020204030204" pitchFamily="49" charset="0"/>
              </a:rPr>
              <a:t>data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&lt;/closing tag&gt;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&lt;height&gt;</a:t>
            </a:r>
            <a:r>
              <a:rPr lang="en-US" sz="2800" dirty="0">
                <a:solidFill>
                  <a:schemeClr val="accent3"/>
                </a:solidFill>
                <a:latin typeface="Consolas" panose="020B0609020204030204" pitchFamily="49" charset="0"/>
              </a:rPr>
              <a:t>172</a:t>
            </a:r>
            <a: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  <a:t>&lt;/height&gt;</a:t>
            </a:r>
            <a:br>
              <a:rPr lang="en-US" sz="28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Values can be of any length</a:t>
            </a:r>
          </a:p>
          <a:p>
            <a:r>
              <a:rPr lang="en-US" dirty="0"/>
              <a:t>Fields can be skipped…</a:t>
            </a:r>
            <a:br>
              <a:rPr lang="en-US" dirty="0"/>
            </a:br>
            <a:r>
              <a:rPr lang="en-US" dirty="0"/>
              <a:t>Remove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&lt;mass&gt;75&lt;/mass&gt;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from </a:t>
            </a:r>
            <a:br>
              <a:rPr lang="en-US" dirty="0"/>
            </a:br>
            <a:r>
              <a:rPr lang="en-US" dirty="0"/>
              <a:t>C-3PO and skin color is still gold</a:t>
            </a:r>
          </a:p>
          <a:p>
            <a:r>
              <a:rPr lang="en-US" dirty="0"/>
              <a:t>Starts and ends with a tag (often &lt;root&gt; or &lt;document&gt;)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706562"/>
            <a:ext cx="2743200" cy="435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1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Hierarchies in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4191000" cy="5211762"/>
          </a:xfrm>
        </p:spPr>
        <p:txBody>
          <a:bodyPr>
            <a:normAutofit/>
          </a:bodyPr>
          <a:lstStyle/>
          <a:p>
            <a:r>
              <a:rPr lang="en-US" dirty="0"/>
              <a:t>We know we can break up name into first and last</a:t>
            </a:r>
          </a:p>
          <a:p>
            <a:endParaRPr lang="en-US" dirty="0"/>
          </a:p>
          <a:p>
            <a:r>
              <a:rPr lang="en-US" dirty="0"/>
              <a:t>But we are also nesting it under name</a:t>
            </a:r>
          </a:p>
          <a:p>
            <a:pPr lvl="1"/>
            <a:r>
              <a:rPr lang="en-US" dirty="0"/>
              <a:t>So first and last are now attributes of name</a:t>
            </a:r>
          </a:p>
          <a:p>
            <a:endParaRPr lang="en-US" dirty="0"/>
          </a:p>
          <a:p>
            <a:r>
              <a:rPr lang="en-US" dirty="0"/>
              <a:t>Easier to find what you’re looking for and organize your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5800" y="1381457"/>
            <a:ext cx="4800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&lt;Character&gt;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&lt;id&gt;1&lt;/id&gt;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&lt;name&gt;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	&lt;first&gt;Luke&lt;/first&gt; 	&lt;last&gt;Skywalker&lt;/last&gt;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&lt;/name&gt;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&lt;height&gt;172&lt;/height&gt;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&lt;mass&gt;77&lt;/mass&gt;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</a:t>
            </a:r>
            <a:r>
              <a:rPr lang="en-US" dirty="0" err="1">
                <a:latin typeface="Consolas" panose="020B0609020204030204" pitchFamily="49" charset="0"/>
              </a:rPr>
              <a:t>hair_color</a:t>
            </a:r>
            <a:r>
              <a:rPr lang="en-US" dirty="0">
                <a:latin typeface="Consolas" panose="020B0609020204030204" pitchFamily="49" charset="0"/>
              </a:rPr>
              <a:t>&gt;blond&lt;/</a:t>
            </a:r>
            <a:r>
              <a:rPr lang="en-US" dirty="0" err="1">
                <a:latin typeface="Consolas" panose="020B0609020204030204" pitchFamily="49" charset="0"/>
              </a:rPr>
              <a:t>hair_color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</a:t>
            </a:r>
            <a:r>
              <a:rPr lang="en-US" dirty="0" err="1">
                <a:latin typeface="Consolas" panose="020B0609020204030204" pitchFamily="49" charset="0"/>
              </a:rPr>
              <a:t>skin_color</a:t>
            </a:r>
            <a:r>
              <a:rPr lang="en-US" dirty="0">
                <a:latin typeface="Consolas" panose="020B0609020204030204" pitchFamily="49" charset="0"/>
              </a:rPr>
              <a:t>&gt;fair&lt;/</a:t>
            </a:r>
            <a:r>
              <a:rPr lang="en-US" dirty="0" err="1">
                <a:latin typeface="Consolas" panose="020B0609020204030204" pitchFamily="49" charset="0"/>
              </a:rPr>
              <a:t>skin_color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</a:t>
            </a:r>
            <a:r>
              <a:rPr lang="en-US" dirty="0" err="1">
                <a:latin typeface="Consolas" panose="020B0609020204030204" pitchFamily="49" charset="0"/>
              </a:rPr>
              <a:t>eye_color</a:t>
            </a:r>
            <a:r>
              <a:rPr lang="en-US" dirty="0">
                <a:latin typeface="Consolas" panose="020B0609020204030204" pitchFamily="49" charset="0"/>
              </a:rPr>
              <a:t>&gt;blue&lt;/</a:t>
            </a:r>
            <a:r>
              <a:rPr lang="en-US" dirty="0" err="1">
                <a:latin typeface="Consolas" panose="020B0609020204030204" pitchFamily="49" charset="0"/>
              </a:rPr>
              <a:t>eye_color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</a:t>
            </a:r>
            <a:r>
              <a:rPr lang="en-US" dirty="0" err="1">
                <a:latin typeface="Consolas" panose="020B0609020204030204" pitchFamily="49" charset="0"/>
              </a:rPr>
              <a:t>birth_year</a:t>
            </a:r>
            <a:r>
              <a:rPr lang="en-US" dirty="0">
                <a:latin typeface="Consolas" panose="020B0609020204030204" pitchFamily="49" charset="0"/>
              </a:rPr>
              <a:t>&gt;19&lt;/</a:t>
            </a:r>
            <a:r>
              <a:rPr lang="en-US" dirty="0" err="1">
                <a:latin typeface="Consolas" panose="020B0609020204030204" pitchFamily="49" charset="0"/>
              </a:rPr>
              <a:t>birth_year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&lt;gender&gt;male&lt;/gender&gt;</a:t>
            </a:r>
          </a:p>
          <a:p>
            <a:r>
              <a:rPr lang="en-US" dirty="0">
                <a:latin typeface="Consolas" panose="020B0609020204030204" pitchFamily="49" charset="0"/>
              </a:rPr>
              <a:t>    &lt;</a:t>
            </a:r>
            <a:r>
              <a:rPr lang="en-US" dirty="0" err="1">
                <a:latin typeface="Consolas" panose="020B0609020204030204" pitchFamily="49" charset="0"/>
              </a:rPr>
              <a:t>homeworld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 err="1">
                <a:latin typeface="Consolas" panose="020B0609020204030204" pitchFamily="49" charset="0"/>
              </a:rPr>
              <a:t>Tatooine</a:t>
            </a:r>
            <a:r>
              <a:rPr lang="en-US" dirty="0">
                <a:latin typeface="Consolas" panose="020B0609020204030204" pitchFamily="49" charset="0"/>
              </a:rPr>
              <a:t>&lt;/</a:t>
            </a:r>
            <a:r>
              <a:rPr lang="en-US" dirty="0" err="1">
                <a:latin typeface="Consolas" panose="020B0609020204030204" pitchFamily="49" charset="0"/>
              </a:rPr>
              <a:t>homeworld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latin typeface="Consolas" panose="020B0609020204030204" pitchFamily="49" charset="0"/>
              </a:rPr>
              <a:t>  &lt;/Character&gt;</a:t>
            </a:r>
          </a:p>
        </p:txBody>
      </p:sp>
      <p:cxnSp>
        <p:nvCxnSpPr>
          <p:cNvPr id="7" name="Straight Connector 6"/>
          <p:cNvCxnSpPr>
            <a:stCxn id="2" idx="2"/>
          </p:cNvCxnSpPr>
          <p:nvPr/>
        </p:nvCxnSpPr>
        <p:spPr>
          <a:xfrm>
            <a:off x="4572000" y="1143000"/>
            <a:ext cx="14801" cy="49831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4876800" y="5715000"/>
            <a:ext cx="40386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 id, name, height, mass, etc., are all nested under Character</a:t>
            </a:r>
          </a:p>
        </p:txBody>
      </p:sp>
    </p:spTree>
    <p:extLst>
      <p:ext uri="{BB962C8B-B14F-4D97-AF65-F5344CB8AC3E}">
        <p14:creationId xmlns:p14="http://schemas.microsoft.com/office/powerpoint/2010/main" val="3254375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Object and Array in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1524000"/>
            <a:ext cx="5410200" cy="2819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Object/Dictionary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Array</a:t>
            </a:r>
          </a:p>
        </p:txBody>
      </p:sp>
      <p:sp>
        <p:nvSpPr>
          <p:cNvPr id="9" name="Rectangle 8"/>
          <p:cNvSpPr/>
          <p:nvPr/>
        </p:nvSpPr>
        <p:spPr>
          <a:xfrm>
            <a:off x="990600" y="1973719"/>
            <a:ext cx="6019800" cy="1412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7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Objects are surrounded by curly braces {}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en-US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 is a colon between the name and the value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altLang="en-US" sz="17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Pairs are separated by commas</a:t>
            </a:r>
            <a:endParaRPr lang="en-US" sz="17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sz="17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Objects are written in key/value pairs.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96340" y="3359276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{ Key1: Value1, Key2: Value2, …}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90600" y="4274820"/>
            <a:ext cx="6781800" cy="113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Array is surrounded by square bracket []. 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Array can store multiple values.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Values must be separated by comma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96340" y="5720387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[ Value1, Value2, Value3, … ]</a:t>
            </a:r>
          </a:p>
        </p:txBody>
      </p:sp>
    </p:spTree>
    <p:extLst>
      <p:ext uri="{BB962C8B-B14F-4D97-AF65-F5344CB8AC3E}">
        <p14:creationId xmlns:p14="http://schemas.microsoft.com/office/powerpoint/2010/main" val="2190630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JSON (standard for transferring data on web)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5410200" cy="5867400"/>
          </a:xfrm>
        </p:spPr>
        <p:txBody>
          <a:bodyPr>
            <a:normAutofit/>
          </a:bodyPr>
          <a:lstStyle/>
          <a:p>
            <a:r>
              <a:rPr lang="en-US" dirty="0"/>
              <a:t>Plain text file</a:t>
            </a:r>
          </a:p>
          <a:p>
            <a:r>
              <a:rPr lang="en-US" dirty="0"/>
              <a:t>Organized as objects within braces { }</a:t>
            </a:r>
          </a:p>
          <a:p>
            <a:r>
              <a:rPr lang="en-US" dirty="0"/>
              <a:t>Uses key-value pairs</a:t>
            </a:r>
          </a:p>
          <a:p>
            <a:pPr marL="457200" lvl="1" indent="0">
              <a:buNone/>
            </a:pPr>
            <a:br>
              <a:rPr lang="en-US" dirty="0"/>
            </a:br>
            <a:r>
              <a:rPr lang="en-US" sz="3800" dirty="0">
                <a:solidFill>
                  <a:schemeClr val="accent1"/>
                </a:solidFill>
                <a:latin typeface="Consolas" panose="020B0609020204030204" pitchFamily="49" charset="0"/>
              </a:rPr>
              <a:t>key: </a:t>
            </a:r>
            <a:r>
              <a:rPr lang="en-US" sz="3800" dirty="0">
                <a:solidFill>
                  <a:schemeClr val="accent3"/>
                </a:solidFill>
                <a:latin typeface="Consolas" panose="020B0609020204030204" pitchFamily="49" charset="0"/>
              </a:rPr>
              <a:t>value</a:t>
            </a:r>
            <a:br>
              <a:rPr lang="en-US" sz="38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br>
              <a:rPr lang="en-US" sz="38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3800" dirty="0">
                <a:solidFill>
                  <a:schemeClr val="accent1"/>
                </a:solidFill>
                <a:latin typeface="Consolas" panose="020B0609020204030204" pitchFamily="49" charset="0"/>
              </a:rPr>
              <a:t>“name”: </a:t>
            </a:r>
            <a:r>
              <a:rPr lang="en-US" sz="3800" dirty="0">
                <a:solidFill>
                  <a:schemeClr val="accent3"/>
                </a:solidFill>
                <a:latin typeface="Consolas" panose="020B0609020204030204" pitchFamily="49" charset="0"/>
              </a:rPr>
              <a:t>“C-3PO”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keys are field names; strings in quotes</a:t>
            </a:r>
          </a:p>
          <a:p>
            <a:pPr lvl="1"/>
            <a:r>
              <a:rPr lang="en-US" dirty="0"/>
              <a:t>values are the data; strings, numbers, Boolean (quotes around strings required)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 comma separates the key-value pairs</a:t>
            </a:r>
          </a:p>
          <a:p>
            <a:r>
              <a:rPr lang="en-US" dirty="0"/>
              <a:t>Values can be any length</a:t>
            </a:r>
          </a:p>
          <a:p>
            <a:r>
              <a:rPr lang="en-US" dirty="0"/>
              <a:t>Fields can be skipped</a:t>
            </a:r>
          </a:p>
          <a:p>
            <a:pPr lvl="1"/>
            <a:r>
              <a:rPr lang="en-US" dirty="0"/>
              <a:t>Remove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“mass”: “75”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from </a:t>
            </a:r>
            <a:br>
              <a:rPr lang="en-US" dirty="0"/>
            </a:br>
            <a:r>
              <a:rPr lang="en-US" dirty="0"/>
              <a:t>C-3PO and skin color is still gold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295400"/>
            <a:ext cx="2667000" cy="509020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202806" y="4417219"/>
            <a:ext cx="45719" cy="1857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8153400" y="1752600"/>
            <a:ext cx="228600" cy="18288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0" y="2343834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object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486400" y="1471158"/>
            <a:ext cx="14801" cy="49831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>
            <a:off x="8170942" y="3886200"/>
            <a:ext cx="228600" cy="18288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99542" y="4477434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object</a:t>
            </a:r>
          </a:p>
        </p:txBody>
      </p:sp>
    </p:spTree>
    <p:extLst>
      <p:ext uri="{BB962C8B-B14F-4D97-AF65-F5344CB8AC3E}">
        <p14:creationId xmlns:p14="http://schemas.microsoft.com/office/powerpoint/2010/main" val="2548118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1318</Words>
  <Application>Microsoft Office PowerPoint</Application>
  <PresentationFormat>On-screen Show (4:3)</PresentationFormat>
  <Paragraphs>208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等线</vt:lpstr>
      <vt:lpstr>Arial</vt:lpstr>
      <vt:lpstr>Calibri</vt:lpstr>
      <vt:lpstr>Calibri Light</vt:lpstr>
      <vt:lpstr>Century Gothic</vt:lpstr>
      <vt:lpstr>Consolas</vt:lpstr>
      <vt:lpstr>Verdana</vt:lpstr>
      <vt:lpstr>Wingdings</vt:lpstr>
      <vt:lpstr>Office Theme</vt:lpstr>
      <vt:lpstr>Note 10  Working with semi-structured data</vt:lpstr>
      <vt:lpstr>Definitions</vt:lpstr>
      <vt:lpstr>Relational databases are highly structured</vt:lpstr>
      <vt:lpstr>not all data is structured </vt:lpstr>
      <vt:lpstr>Alternatives to CSV for semi-structured data</vt:lpstr>
      <vt:lpstr>XML Example</vt:lpstr>
      <vt:lpstr>Hierarchies in XML</vt:lpstr>
      <vt:lpstr>Object and Array in JSON</vt:lpstr>
      <vt:lpstr>JSON (standard for transferring data on web)</vt:lpstr>
      <vt:lpstr>Hierarchies in JSON</vt:lpstr>
      <vt:lpstr>Same data, four different ways…</vt:lpstr>
      <vt:lpstr>JSON and Web APIs</vt:lpstr>
      <vt:lpstr>Requesting a web page from web server</vt:lpstr>
      <vt:lpstr>Requesting data from DB or using web API</vt:lpstr>
      <vt:lpstr>PowerPoint Presentation</vt:lpstr>
      <vt:lpstr>PowerPoint Presentation</vt:lpstr>
      <vt:lpstr>NoSQL Stands for Not Only SQL</vt:lpstr>
      <vt:lpstr>Convert semi-structured to structured </vt:lpstr>
      <vt:lpstr>How to convert JSON to CSV?</vt:lpstr>
      <vt:lpstr>PowerPoint Presentation</vt:lpstr>
      <vt:lpstr>https://pandas.pydata.org/docs/reference/api/pandas.read_json.html</vt:lpstr>
      <vt:lpstr>PowerPoint Presentation</vt:lpstr>
      <vt:lpstr>https://pandas.pydata.org/docs/reference/api/pandas.DataFrame.to_csv.html</vt:lpstr>
      <vt:lpstr>A low-level implementation example  https://www.yelp.com/dataset </vt:lpstr>
      <vt:lpstr>https://www.yelp.com/dataset/documentation/main</vt:lpstr>
      <vt:lpstr>PowerPoint Presentation</vt:lpstr>
      <vt:lpstr>A low-level implementation using json library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semi-structured data</dc:title>
  <dc:creator>Sunil Wattal</dc:creator>
  <cp:lastModifiedBy>Chen, Haiquan</cp:lastModifiedBy>
  <cp:revision>37</cp:revision>
  <dcterms:created xsi:type="dcterms:W3CDTF">2019-09-24T14:32:39Z</dcterms:created>
  <dcterms:modified xsi:type="dcterms:W3CDTF">2022-04-18T16:24:33Z</dcterms:modified>
</cp:coreProperties>
</file>