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22" r:id="rId2"/>
    <p:sldMasterId id="2147483735" r:id="rId3"/>
    <p:sldMasterId id="2147483748" r:id="rId4"/>
  </p:sldMasterIdLst>
  <p:notesMasterIdLst>
    <p:notesMasterId r:id="rId38"/>
  </p:notesMasterIdLst>
  <p:handoutMasterIdLst>
    <p:handoutMasterId r:id="rId39"/>
  </p:handoutMasterIdLst>
  <p:sldIdLst>
    <p:sldId id="282" r:id="rId5"/>
    <p:sldId id="389" r:id="rId6"/>
    <p:sldId id="391" r:id="rId7"/>
    <p:sldId id="392" r:id="rId8"/>
    <p:sldId id="394" r:id="rId9"/>
    <p:sldId id="395" r:id="rId10"/>
    <p:sldId id="396" r:id="rId11"/>
    <p:sldId id="334" r:id="rId12"/>
    <p:sldId id="371" r:id="rId13"/>
    <p:sldId id="340" r:id="rId14"/>
    <p:sldId id="341" r:id="rId15"/>
    <p:sldId id="342" r:id="rId16"/>
    <p:sldId id="343" r:id="rId17"/>
    <p:sldId id="344" r:id="rId18"/>
    <p:sldId id="346" r:id="rId19"/>
    <p:sldId id="373" r:id="rId20"/>
    <p:sldId id="345" r:id="rId21"/>
    <p:sldId id="363" r:id="rId22"/>
    <p:sldId id="364" r:id="rId23"/>
    <p:sldId id="348" r:id="rId24"/>
    <p:sldId id="347" r:id="rId25"/>
    <p:sldId id="352" r:id="rId26"/>
    <p:sldId id="353" r:id="rId27"/>
    <p:sldId id="356" r:id="rId28"/>
    <p:sldId id="355" r:id="rId29"/>
    <p:sldId id="397" r:id="rId30"/>
    <p:sldId id="383" r:id="rId31"/>
    <p:sldId id="385" r:id="rId32"/>
    <p:sldId id="318" r:id="rId33"/>
    <p:sldId id="400" r:id="rId34"/>
    <p:sldId id="286" r:id="rId35"/>
    <p:sldId id="288" r:id="rId36"/>
    <p:sldId id="308" r:id="rId3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EA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4" autoAdjust="0"/>
    <p:restoredTop sz="94660" autoAdjust="0"/>
  </p:normalViewPr>
  <p:slideViewPr>
    <p:cSldViewPr snapToObjects="1">
      <p:cViewPr varScale="1">
        <p:scale>
          <a:sx n="111" d="100"/>
          <a:sy n="111" d="100"/>
        </p:scale>
        <p:origin x="1410" y="9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microseconds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Solid State Disk DDR-RAM</c:v>
                </c:pt>
                <c:pt idx="1">
                  <c:v>Solid State Disk Flash</c:v>
                </c:pt>
                <c:pt idx="2">
                  <c:v>Magnetic Disk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200</c:v>
                </c:pt>
                <c:pt idx="2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CB-4E00-8101-5AB7216FF8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Solid State Disk DDR-RAM</c:v>
                </c:pt>
                <c:pt idx="1">
                  <c:v>Solid State Disk Flash</c:v>
                </c:pt>
                <c:pt idx="2">
                  <c:v>Magnetic Disk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A5CB-4E00-8101-5AB7216FF8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Solid State Disk DDR-RAM</c:v>
                </c:pt>
                <c:pt idx="1">
                  <c:v>Solid State Disk Flash</c:v>
                </c:pt>
                <c:pt idx="2">
                  <c:v>Magnetic Disk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A5CB-4E00-8101-5AB7216FF8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4310472"/>
        <c:axId val="464311256"/>
      </c:barChart>
      <c:catAx>
        <c:axId val="464310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64311256"/>
        <c:crosses val="autoZero"/>
        <c:auto val="1"/>
        <c:lblAlgn val="ctr"/>
        <c:lblOffset val="100"/>
        <c:noMultiLvlLbl val="0"/>
      </c:catAx>
      <c:valAx>
        <c:axId val="4643112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79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Access time (microsecond)</a:t>
                </a:r>
              </a:p>
            </c:rich>
          </c:tx>
          <c:overlay val="0"/>
        </c:title>
        <c:numFmt formatCode="#,##0" sourceLinked="0"/>
        <c:majorTickMark val="out"/>
        <c:minorTickMark val="none"/>
        <c:tickLblPos val="nextTo"/>
        <c:crossAx val="464310472"/>
        <c:crosses val="autoZero"/>
        <c:crossBetween val="between"/>
      </c:valAx>
      <c:spPr>
        <a:noFill/>
        <a:ln w="25394">
          <a:noFill/>
        </a:ln>
      </c:spPr>
    </c:plotArea>
    <c:plotVisOnly val="1"/>
    <c:dispBlanksAs val="gap"/>
    <c:showDLblsOverMax val="0"/>
  </c:chart>
  <c:txPr>
    <a:bodyPr/>
    <a:lstStyle/>
    <a:p>
      <a:pPr>
        <a:defRPr sz="1798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0AE4E51E-2AA8-437A-AFAF-14D5ABE1EDBD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609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C0CEF910-6763-4A07-BB9F-6C203091F029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016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6374A-2E01-4E47-B84F-EE2E6AC5D5E4}" type="slidenum">
              <a:rPr lang="en-CA"/>
              <a:pPr/>
              <a:t>1</a:t>
            </a:fld>
            <a:endParaRPr lang="en-CA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2F5BF-BE5B-4E3B-A334-101F65C754AB}" type="slidenum">
              <a:rPr lang="en-CA"/>
              <a:pPr/>
              <a:t>15</a:t>
            </a:fld>
            <a:endParaRPr lang="en-CA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AEC98-92B2-4901-96DF-8BEBCCC76F86}" type="slidenum">
              <a:rPr lang="en-CA"/>
              <a:pPr/>
              <a:t>17</a:t>
            </a:fld>
            <a:endParaRPr lang="en-CA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DCE5D-8EF0-4A23-B3C6-4C61930A9963}" type="slidenum">
              <a:rPr lang="en-CA"/>
              <a:pPr/>
              <a:t>20</a:t>
            </a:fld>
            <a:endParaRPr lang="en-CA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67C58-C675-410D-B957-2B8A043A69A5}" type="slidenum">
              <a:rPr lang="en-CA"/>
              <a:pPr/>
              <a:t>21</a:t>
            </a:fld>
            <a:endParaRPr lang="en-CA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4B2A2-9FC8-4C94-A0AB-41EC171321BB}" type="slidenum">
              <a:rPr lang="en-CA"/>
              <a:pPr/>
              <a:t>22</a:t>
            </a:fld>
            <a:endParaRPr lang="en-CA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BDEAB-D98C-471B-8021-B95D1CEE2EF9}" type="slidenum">
              <a:rPr lang="en-CA"/>
              <a:pPr/>
              <a:t>23</a:t>
            </a:fld>
            <a:endParaRPr lang="en-CA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A9310-77F1-491F-9256-ED4FA9BB0EA3}" type="slidenum">
              <a:rPr lang="en-CA"/>
              <a:pPr/>
              <a:t>24</a:t>
            </a:fld>
            <a:endParaRPr lang="en-CA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1316F-7370-439C-BAF0-6B6AD211AC1E}" type="slidenum">
              <a:rPr lang="en-CA"/>
              <a:pPr/>
              <a:t>25</a:t>
            </a:fld>
            <a:endParaRPr lang="en-CA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0B8347-B3E7-4323-A609-2942E094B17F}" type="datetime8">
              <a:rPr lang="en-US"/>
              <a:pPr/>
              <a:t>4/22/2022 9:11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628153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dirty="0">
                <a:latin typeface="Trebuchet MS" pitchFamily="34" charset="0"/>
              </a:rPr>
              <a:t>© 2006 Microsoft Corporation. All rights reserved. Microsoft, Windows, Windows Vista and other product names are or may be registered trademarks and/or trademarks in the U.S. and/or other countries.</a:t>
            </a:r>
          </a:p>
          <a:p>
            <a:r>
              <a:rPr lang="en-US" dirty="0">
                <a:latin typeface="Trebuchet MS" pitchFamily="34" charset="0"/>
              </a:rPr>
              <a:t>The information herein is for informational purposes only and represents the current view of Microsoft Corporation as of the date of this </a:t>
            </a:r>
            <a:r>
              <a:rPr lang="en-US">
                <a:latin typeface="Trebuchet MS" pitchFamily="34" charset="0"/>
              </a:rPr>
              <a:t>presentation. Because </a:t>
            </a:r>
            <a:r>
              <a:rPr lang="en-US" dirty="0">
                <a:latin typeface="Trebuchet MS" pitchFamily="34" charset="0"/>
              </a:rPr>
              <a:t>Microsoft must respond to changing market conditions, it should not be interpreted to be a commitment on the part of Microsoft, and Microsoft cannot guarantee the accuracy of any information provided after the date of this </a:t>
            </a:r>
            <a:r>
              <a:rPr lang="en-US">
                <a:latin typeface="Trebuchet MS" pitchFamily="34" charset="0"/>
              </a:rPr>
              <a:t>presentation. 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MICROSOFT MAKES NO WARRANTIES, EXPRESS, IMPLIED OR STATUTORY, AS TO THE INFORMATION IN THIS PRESENTATION.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904A1-C95B-4628-8C25-D475545E1F90}" type="slidenum">
              <a:rPr lang="en-US"/>
              <a:pPr/>
              <a:t>29</a:t>
            </a:fld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7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4D76B-8749-4086-905B-B85B641997C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9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58C23-88D5-486B-8957-31A3D7AD9B63}" type="slidenum">
              <a:rPr lang="en-CA"/>
              <a:pPr/>
              <a:t>3</a:t>
            </a:fld>
            <a:endParaRPr lang="en-CA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8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4696D-6D08-4311-9D2F-85F8356C300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still suffers random writes</a:t>
            </a:r>
          </a:p>
        </p:txBody>
      </p:sp>
    </p:spTree>
    <p:extLst>
      <p:ext uri="{BB962C8B-B14F-4D97-AF65-F5344CB8AC3E}">
        <p14:creationId xmlns:p14="http://schemas.microsoft.com/office/powerpoint/2010/main" val="3937945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98780-BFEA-CB44-919D-0FCB8629C4A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B1E2-7BC1-4CE9-B05B-8C34F69E4873}" type="slidenum">
              <a:rPr lang="en-CA"/>
              <a:pPr/>
              <a:t>4</a:t>
            </a:fld>
            <a:endParaRPr lang="en-CA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983DE-515A-49BE-8647-B824226B898A}" type="slidenum">
              <a:rPr lang="en-CA"/>
              <a:pPr/>
              <a:t>8</a:t>
            </a:fld>
            <a:endParaRPr lang="en-CA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6A124-0503-4015-AD6C-AC1964F38E14}" type="slidenum">
              <a:rPr lang="en-CA"/>
              <a:pPr/>
              <a:t>10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B7472-8130-4783-92A2-6759D0F0AEEA}" type="slidenum">
              <a:rPr lang="en-CA"/>
              <a:pPr/>
              <a:t>11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F643B-0098-4B30-A3EB-D5A78C8B1EC8}" type="slidenum">
              <a:rPr lang="en-CA"/>
              <a:pPr/>
              <a:t>12</a:t>
            </a:fld>
            <a:endParaRPr lang="en-CA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39782-8AFF-4DF7-AC2A-BFAD0C2C3E58}" type="slidenum">
              <a:rPr lang="en-CA"/>
              <a:pPr/>
              <a:t>13</a:t>
            </a:fld>
            <a:endParaRPr lang="en-CA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283AA-1E9E-42BB-9E5A-400C5FD4AE65}" type="slidenum">
              <a:rPr lang="en-CA"/>
              <a:pPr/>
              <a:t>14</a:t>
            </a:fld>
            <a:endParaRPr lang="en-CA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654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94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485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EAFFC1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2D32747-1D7D-4575-817B-043572F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3" name="Picture 12" descr="AW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920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73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6CD93A70-CFBB-422B-A999-C455A15A7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30480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2800" b="1">
                <a:solidFill>
                  <a:srgbClr val="800000"/>
                </a:solidFill>
                <a:latin typeface="Century Gothic" pitchFamily="34" charset="0"/>
              </a:rPr>
              <a:t>Chapter 1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sz="3000" b="1">
                <a:solidFill>
                  <a:srgbClr val="800000"/>
                </a:solidFill>
                <a:latin typeface="Century Gothic" pitchFamily="34" charset="0"/>
              </a:rPr>
              <a:t>Databases and Database Users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32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10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886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898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289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760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0290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84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942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2606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6F9B8CD-342D-4579-98EC-A8FD6B7370E1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963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227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00000"/>
              </a:buClr>
              <a:buFont typeface="Wingdings" pitchFamily="2" charset="2"/>
              <a:buChar char="§"/>
              <a:defRPr/>
            </a:lvl1pPr>
            <a:lvl2pPr>
              <a:buClr>
                <a:srgbClr val="0070C0"/>
              </a:buClr>
              <a:buSzPct val="8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13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456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5756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84938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865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4807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87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1629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2464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67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455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2592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0AD0B-8523-4029-81D1-73CCFDCE2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1866-0BDA-4884-A47E-DD14068B39D2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437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AD258-E1F8-4FE3-A9D5-E338EC44B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D6FAC-B642-467C-B68F-66667F4D9426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603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E1618-5384-42C2-9D20-3EACA9EE8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4AC60-8CAD-4A0C-8266-26E27402D368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51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AFA1E-0F0F-4252-848D-EB0BA432A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1D94-CCE2-4965-919B-40B7186C85EC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4057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A0DD9-0776-446D-92D0-71C3AD856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D3915-2682-400C-805B-A9D05EA81139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19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2BC39-9190-41DF-B31C-6C85AFA35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B2B61-708E-49B6-B97F-D42512714EBE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193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157F8-A04F-47C8-91E3-6AD357358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27DC4-E8EF-4643-B8B4-26B33B41C881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22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9DC9C-2562-4700-B048-BEF782346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2A799-36AB-4E50-B243-48B245322928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042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9A832-B0E3-4ABB-8762-44E0659FF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31CFE-177F-4D66-A2CB-60FEA3584CED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8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DF1D9-DBD9-43FD-A0C2-2C36DCA54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B2E55-818A-461D-88FD-8D8A7937711E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652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3E9A2-A797-4621-B5A2-BED1B11BC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95D98-5C39-4578-9B33-C403F7CCC98D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29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088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08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77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39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  <a:cs typeface="Arial" charset="0"/>
              </a:rPr>
              <a:t>Copyright © 2011 Pearson Education, Inc. Publishing as Pearson Addison-Wesley</a:t>
            </a:r>
          </a:p>
        </p:txBody>
      </p:sp>
      <p:pic>
        <p:nvPicPr>
          <p:cNvPr id="753667" name="Picture 12" descr="AW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366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0" y="2057400"/>
            <a:ext cx="3733800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Century Gothic" pitchFamily="34" charset="0"/>
                <a:cs typeface="Arial" charset="0"/>
              </a:rPr>
              <a:t>Chapter 17</a:t>
            </a:r>
          </a:p>
          <a:p>
            <a:pPr algn="r">
              <a:spcBef>
                <a:spcPct val="50000"/>
              </a:spcBef>
            </a:pPr>
            <a:r>
              <a:rPr lang="en-US" sz="3000" b="1">
                <a:solidFill>
                  <a:srgbClr val="800000"/>
                </a:solidFill>
                <a:latin typeface="Century Gothic" pitchFamily="34" charset="0"/>
                <a:cs typeface="Arial" charset="0"/>
              </a:rPr>
              <a:t>Disk Storage, Basic File Structures, and Hashing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0D48354E-6FD9-49CB-83E2-1F5537E37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>
                <a:latin typeface="Century Gothic" pitchFamily="34" charset="0"/>
                <a:ea typeface="ヒラギノ角ゴ Pro W3" pitchFamily="1" charset="-128"/>
              </a:rPr>
              <a:t>Copyright © 2011 Pearson Education, Inc. Publishing as Pearson Addison-Wesley</a:t>
            </a:r>
          </a:p>
        </p:txBody>
      </p:sp>
      <p:pic>
        <p:nvPicPr>
          <p:cNvPr id="1027" name="Picture 12" descr="AW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84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EB1FB980-33A8-408E-8E7A-6452A760F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25"/>
              </a:spcBef>
              <a:defRPr/>
            </a:pPr>
            <a:r>
              <a:rPr lang="en-US" altLang="en-US" sz="1000">
                <a:solidFill>
                  <a:srgbClr val="000000"/>
                </a:solidFill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86102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CD3EB-E6CA-4503-8AA0-7C81343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872EB7-695D-4DFE-9C7B-79BDE51B724A}"/>
              </a:ext>
            </a:extLst>
          </p:cNvPr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4D00C-D9EB-432F-9263-A4A6D05009F0}"/>
              </a:ext>
            </a:extLst>
          </p:cNvPr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C091-CDFC-496F-9788-23BB07A58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0A930F-93AD-4F43-A7E0-1FFFCDCA4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0C40-DB0A-4D9D-883A-8CBD3830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EA37-1413-4BE1-9A6D-E23676412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D873CD6-52E1-415E-9064-919921038AA8}" type="datetime1">
              <a:rPr lang="en-US"/>
              <a:pPr>
                <a:defRPr/>
              </a:pPr>
              <a:t>4/22/2022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korea.co.kr/news/articleView.html?idxno=22127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8156"/>
            <a:ext cx="6477000" cy="3575844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8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Note 10</a:t>
            </a:r>
            <a:br>
              <a:rPr lang="en-US" sz="3100" b="1" dirty="0">
                <a:solidFill>
                  <a:srgbClr val="8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3100" b="1" dirty="0">
                <a:solidFill>
                  <a:srgbClr val="8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100" b="1" dirty="0">
                <a:solidFill>
                  <a:srgbClr val="8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Disk Storage and File Structures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71800" y="4800600"/>
            <a:ext cx="3352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/>
              <a:t>  </a:t>
            </a:r>
            <a:r>
              <a:rPr lang="en-US" altLang="zh-CN" sz="2000" dirty="0"/>
              <a:t>CSC134</a:t>
            </a:r>
          </a:p>
          <a:p>
            <a:pPr algn="ctr" eaLnBrk="1" hangingPunct="1"/>
            <a:endParaRPr lang="en-US" altLang="en-US" sz="2000" dirty="0"/>
          </a:p>
          <a:p>
            <a:pPr algn="ctr" eaLnBrk="1" hangingPunct="1"/>
            <a:r>
              <a:rPr lang="en-US" altLang="en-US" sz="2000" dirty="0"/>
              <a:t>Dr. </a:t>
            </a:r>
            <a:r>
              <a:rPr lang="en-US" altLang="en-US" sz="2000" dirty="0" err="1"/>
              <a:t>Haiquan</a:t>
            </a:r>
            <a:r>
              <a:rPr lang="en-US" altLang="en-US" sz="2000" dirty="0"/>
              <a:t> Chen</a:t>
            </a:r>
          </a:p>
          <a:p>
            <a:pPr algn="ctr" eaLnBrk="1" hangingPunct="1"/>
            <a:endParaRPr lang="en-US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Files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47244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Records are placed in the order in which they are inserted/arrived</a:t>
            </a:r>
            <a:r>
              <a:rPr lang="en-US" sz="2000" dirty="0"/>
              <a:t>.</a:t>
            </a:r>
          </a:p>
          <a:p>
            <a:r>
              <a:rPr lang="en-US" sz="2000" dirty="0"/>
              <a:t>A </a:t>
            </a:r>
            <a:r>
              <a:rPr lang="en-US" sz="2000" b="1" dirty="0"/>
              <a:t>linear search</a:t>
            </a:r>
            <a:r>
              <a:rPr lang="en-US" sz="2000" dirty="0"/>
              <a:t> through the file records is necessary to search for a record.</a:t>
            </a:r>
          </a:p>
          <a:p>
            <a:pPr lvl="1"/>
            <a:r>
              <a:rPr lang="en-US" dirty="0"/>
              <a:t>This requires </a:t>
            </a:r>
            <a:r>
              <a:rPr lang="en-US" dirty="0">
                <a:solidFill>
                  <a:srgbClr val="FF0000"/>
                </a:solidFill>
              </a:rPr>
              <a:t>searching</a:t>
            </a:r>
            <a:r>
              <a:rPr lang="en-US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half the file blocks </a:t>
            </a:r>
            <a:r>
              <a:rPr lang="en-US" dirty="0">
                <a:solidFill>
                  <a:srgbClr val="FF0000"/>
                </a:solidFill>
              </a:rPr>
              <a:t>on average</a:t>
            </a:r>
            <a:r>
              <a:rPr lang="en-US" dirty="0"/>
              <a:t>, and is hence quite expensive.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Record insertion is quite efficient</a:t>
            </a:r>
            <a:r>
              <a:rPr lang="en-US" sz="2000" dirty="0"/>
              <a:t>.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Files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Records are sorted by the values of </a:t>
            </a:r>
            <a:r>
              <a:rPr lang="en-US" sz="2000" b="1" dirty="0">
                <a:solidFill>
                  <a:srgbClr val="FF0000"/>
                </a:solidFill>
              </a:rPr>
              <a:t>a particular </a:t>
            </a:r>
            <a:r>
              <a:rPr lang="en-US" sz="2000" b="1" i="1" dirty="0">
                <a:solidFill>
                  <a:srgbClr val="FF0000"/>
                </a:solidFill>
              </a:rPr>
              <a:t>field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binary search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can be used to search for a record on its </a:t>
            </a:r>
            <a:r>
              <a:rPr lang="en-US" sz="2000" i="1" dirty="0"/>
              <a:t>ordering field</a:t>
            </a:r>
            <a:r>
              <a:rPr lang="en-US" sz="2000" dirty="0"/>
              <a:t> value.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requires </a:t>
            </a:r>
            <a:r>
              <a:rPr lang="en-US" dirty="0">
                <a:solidFill>
                  <a:srgbClr val="FF0000"/>
                </a:solidFill>
              </a:rPr>
              <a:t>searching </a:t>
            </a:r>
            <a:r>
              <a:rPr lang="en-US" b="1" dirty="0">
                <a:solidFill>
                  <a:srgbClr val="FF0000"/>
                </a:solidFill>
              </a:rPr>
              <a:t>log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of the file blocks </a:t>
            </a:r>
            <a:r>
              <a:rPr lang="en-US" dirty="0">
                <a:solidFill>
                  <a:srgbClr val="FF0000"/>
                </a:solidFill>
              </a:rPr>
              <a:t>on average</a:t>
            </a:r>
            <a:r>
              <a:rPr lang="en-US" dirty="0"/>
              <a:t>, a big improvement over linear search.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Insertion is expensive</a:t>
            </a:r>
            <a:r>
              <a:rPr lang="en-US" sz="2000" dirty="0"/>
              <a:t>.  Why?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Records must be inserted in the correct order. </a:t>
            </a:r>
            <a:r>
              <a:rPr lang="en-US" dirty="0"/>
              <a:t>To make space, </a:t>
            </a:r>
            <a:r>
              <a:rPr lang="en-US" dirty="0">
                <a:solidFill>
                  <a:srgbClr val="FF0000"/>
                </a:solidFill>
              </a:rPr>
              <a:t>on average, half of file blocks should be moved (i.e., rewritten)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259263" cy="763588"/>
          </a:xfrm>
        </p:spPr>
        <p:txBody>
          <a:bodyPr>
            <a:normAutofit/>
          </a:bodyPr>
          <a:lstStyle/>
          <a:p>
            <a:r>
              <a:rPr lang="en-US" sz="3200"/>
              <a:t>Ordered Files (cont.)</a:t>
            </a:r>
          </a:p>
        </p:txBody>
      </p:sp>
      <p:pic>
        <p:nvPicPr>
          <p:cNvPr id="7004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0"/>
            <a:ext cx="428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24384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to insert</a:t>
            </a:r>
          </a:p>
          <a:p>
            <a:r>
              <a:rPr lang="en-US" dirty="0"/>
              <a:t> (“Allen, Samuel”, …)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Access Times</a:t>
            </a:r>
          </a:p>
        </p:txBody>
      </p:sp>
      <p:sp>
        <p:nvSpPr>
          <p:cNvPr id="702472" name="Rectangle 8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600" cy="4038600"/>
          </a:xfrm>
        </p:spPr>
        <p:txBody>
          <a:bodyPr/>
          <a:lstStyle/>
          <a:p>
            <a:r>
              <a:rPr lang="en-US" dirty="0"/>
              <a:t>Each type of file organization represents a certain performance trace-off. </a:t>
            </a:r>
          </a:p>
          <a:p>
            <a:pPr lvl="1"/>
            <a:r>
              <a:rPr lang="en-US" dirty="0"/>
              <a:t>Insertion-intensive applications</a:t>
            </a:r>
          </a:p>
          <a:p>
            <a:pPr lvl="1"/>
            <a:r>
              <a:rPr lang="en-US" dirty="0"/>
              <a:t>Search-intensive applications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02473" name="Picture 9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3352800"/>
            <a:ext cx="8763000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Hashed Files 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idx="1"/>
          </p:nvPr>
        </p:nvSpPr>
        <p:spPr>
          <a:xfrm>
            <a:off x="487680" y="1676400"/>
            <a:ext cx="812292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file are divided into equal-sized </a:t>
            </a:r>
            <a:r>
              <a:rPr lang="en-US" sz="2400" b="1" dirty="0"/>
              <a:t>buckets</a:t>
            </a:r>
            <a:r>
              <a:rPr lang="en-US" sz="24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Typically, a bucket corresponds to one (or a fixed number of) disk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use a </a:t>
            </a:r>
            <a:r>
              <a:rPr lang="en-US" sz="2400" b="1" dirty="0">
                <a:solidFill>
                  <a:srgbClr val="FF0000"/>
                </a:solidFill>
              </a:rPr>
              <a:t>hashing function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h() and select </a:t>
            </a:r>
            <a:r>
              <a:rPr lang="en-US" sz="2400" b="1" dirty="0">
                <a:solidFill>
                  <a:srgbClr val="FF0000"/>
                </a:solidFill>
              </a:rPr>
              <a:t>one table field as the hash key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record with </a:t>
            </a:r>
            <a:r>
              <a:rPr lang="en-US" sz="2400" b="1" dirty="0">
                <a:solidFill>
                  <a:srgbClr val="FF0000"/>
                </a:solidFill>
              </a:rPr>
              <a:t>hash key value K </a:t>
            </a:r>
            <a:r>
              <a:rPr lang="en-US" sz="2400" dirty="0"/>
              <a:t>is stored in </a:t>
            </a:r>
            <a:r>
              <a:rPr lang="en-US" sz="2400" b="1" dirty="0">
                <a:solidFill>
                  <a:srgbClr val="FF0000"/>
                </a:solidFill>
              </a:rPr>
              <a:t>bucket i</a:t>
            </a:r>
            <a:r>
              <a:rPr lang="en-US" sz="2400" dirty="0"/>
              <a:t>, where i=h(K)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the file header, we also maintain </a:t>
            </a:r>
            <a:r>
              <a:rPr lang="en-US" sz="2400" dirty="0">
                <a:solidFill>
                  <a:srgbClr val="FF0000"/>
                </a:solidFill>
              </a:rPr>
              <a:t>a bucket to block mapping </a:t>
            </a:r>
            <a:r>
              <a:rPr lang="en-US" sz="2400" dirty="0"/>
              <a:t>so we know which bucket maps to which block. </a:t>
            </a: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687387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Hashed Files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A315D-DDBB-4F18-A7FD-2508C888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6418"/>
            <a:ext cx="6521231" cy="32051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Search on the hash key is very efficient</a:t>
            </a:r>
            <a:r>
              <a:rPr lang="en-US" sz="2400" dirty="0"/>
              <a:t>.  In most cases, </a:t>
            </a:r>
            <a:r>
              <a:rPr lang="en-US" sz="2400" b="1" dirty="0"/>
              <a:t>I/O cost to search for a record =  only one block access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What if not on hash key?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Hashed files also have their limitation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Collisions occur when a new record hashes to a block that is already full or more than one records hash to the same address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2349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Hashed Files (cont.)</a:t>
            </a:r>
          </a:p>
        </p:txBody>
      </p:sp>
      <p:sp>
        <p:nvSpPr>
          <p:cNvPr id="70656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There are numerous methods for collision resolution, including the following: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Open addressing</a:t>
            </a:r>
            <a:r>
              <a:rPr lang="en-US" sz="2400" dirty="0"/>
              <a:t>: Proceeding from the occupied position specified by the hash address, the program checks the subsequent positions in order until an unused (empty) position is found. 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Chaining</a:t>
            </a:r>
            <a:r>
              <a:rPr lang="en-US" sz="2400" dirty="0"/>
              <a:t>: overflow locations are kept. In addition, a pointer field is added to each record location. 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Multiple hashing</a:t>
            </a:r>
            <a:r>
              <a:rPr lang="en-US" sz="2400" dirty="0"/>
              <a:t>: The program applies a second hash function if the first results in a collision.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06466"/>
            <a:ext cx="5905499" cy="446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0809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034213" cy="387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4916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Hard disk is today’s most widely used device</a:t>
            </a:r>
            <a:r>
              <a:rPr lang="en-US" dirty="0"/>
              <a:t> to store a database</a:t>
            </a:r>
          </a:p>
          <a:p>
            <a:r>
              <a:rPr lang="en-US" dirty="0"/>
              <a:t>Three reasons to use </a:t>
            </a:r>
            <a:r>
              <a:rPr lang="en-US" u="sng" dirty="0">
                <a:solidFill>
                  <a:srgbClr val="FF0000"/>
                </a:solidFill>
              </a:rPr>
              <a:t>hard disk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are too large to fit in memory</a:t>
            </a:r>
          </a:p>
          <a:p>
            <a:pPr lvl="1"/>
            <a:r>
              <a:rPr lang="en-US" dirty="0"/>
              <a:t>Disk is non-volatile storage media while memory is volatile. </a:t>
            </a:r>
          </a:p>
          <a:p>
            <a:pPr lvl="1"/>
            <a:r>
              <a:rPr lang="en-US" dirty="0"/>
              <a:t>Cost of disk is much cheaper than the memory</a:t>
            </a:r>
          </a:p>
          <a:p>
            <a:r>
              <a:rPr lang="en-US" sz="2000" dirty="0"/>
              <a:t>In disk, </a:t>
            </a:r>
            <a:r>
              <a:rPr lang="en-US" sz="2000" dirty="0">
                <a:solidFill>
                  <a:srgbClr val="FF0000"/>
                </a:solidFill>
              </a:rPr>
              <a:t>data are stored on magnetic disk surfaces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524000"/>
            <a:ext cx="1963828" cy="240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24056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6212" cy="685800"/>
          </a:xfrm>
        </p:spPr>
        <p:txBody>
          <a:bodyPr>
            <a:normAutofit/>
          </a:bodyPr>
          <a:lstStyle/>
          <a:p>
            <a:r>
              <a:rPr lang="en-US" sz="3600" dirty="0"/>
              <a:t>Chaining (multiple overflow buckets)</a:t>
            </a:r>
          </a:p>
        </p:txBody>
      </p:sp>
      <p:pic>
        <p:nvPicPr>
          <p:cNvPr id="712714" name="Picture 10" descr="Pink tissue p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5410200" cy="461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6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/>
              <a:t>Hashed Files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94687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For better search performance, two principles of using hashed files:  </a:t>
            </a:r>
          </a:p>
          <a:p>
            <a:pPr marL="8683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To reduce collision, a hash file is </a:t>
            </a:r>
            <a:r>
              <a:rPr lang="en-US" sz="2400" dirty="0">
                <a:solidFill>
                  <a:srgbClr val="FF0000"/>
                </a:solidFill>
              </a:rPr>
              <a:t>typically kept 70-80% full</a:t>
            </a:r>
            <a:r>
              <a:rPr lang="en-US" sz="2400" dirty="0"/>
              <a:t>.</a:t>
            </a:r>
          </a:p>
          <a:p>
            <a:pPr marL="868363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desirable</a:t>
            </a:r>
            <a:r>
              <a:rPr lang="en-US" sz="2400" dirty="0"/>
              <a:t> hash function should distribute the records </a:t>
            </a:r>
            <a:r>
              <a:rPr lang="en-US" sz="2400" dirty="0">
                <a:solidFill>
                  <a:srgbClr val="FF0000"/>
                </a:solidFill>
              </a:rPr>
              <a:t>uniformly among all the addresses</a:t>
            </a:r>
            <a:r>
              <a:rPr lang="en-US" sz="2400" dirty="0"/>
              <a:t>.  Otherwise, search time will be increased because many overflow records will exist.  In the worse case, cost can degrade to linear search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Parallelizing Disk Access using RAID Technology</a:t>
            </a:r>
          </a:p>
        </p:txBody>
      </p:sp>
      <p:sp>
        <p:nvSpPr>
          <p:cNvPr id="7209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RAID  stands for</a:t>
            </a:r>
            <a:r>
              <a:rPr lang="en-US" sz="2400" dirty="0"/>
              <a:t> </a:t>
            </a:r>
            <a:r>
              <a:rPr lang="en-US" sz="2400" b="1" dirty="0"/>
              <a:t>Redundant Arrays of Independent Disks</a:t>
            </a:r>
            <a:r>
              <a:rPr lang="en-US" sz="2400" dirty="0"/>
              <a:t>,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Two goals of using RAID :  (1) improved I/O performance  (2) improved reliability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Two techniques of achieving RAID:  </a:t>
            </a:r>
            <a:r>
              <a:rPr lang="en-US" sz="2400" dirty="0">
                <a:solidFill>
                  <a:srgbClr val="FF0000"/>
                </a:solidFill>
              </a:rPr>
              <a:t>data stripping and data mirroring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51" name="Rectangle 7"/>
          <p:cNvSpPr>
            <a:spLocks noGrp="1" noChangeArrowheads="1"/>
          </p:cNvSpPr>
          <p:nvPr>
            <p:ph type="title"/>
          </p:nvPr>
        </p:nvSpPr>
        <p:spPr>
          <a:xfrm>
            <a:off x="239713" y="228600"/>
            <a:ext cx="7796213" cy="992188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Parallelizing Disk Access using RAID Technology</a:t>
            </a:r>
          </a:p>
        </p:txBody>
      </p:sp>
      <p:sp>
        <p:nvSpPr>
          <p:cNvPr id="722952" name="Rectangle 8"/>
          <p:cNvSpPr>
            <a:spLocks noGrp="1" noChangeArrowheads="1"/>
          </p:cNvSpPr>
          <p:nvPr>
            <p:ph idx="1"/>
          </p:nvPr>
        </p:nvSpPr>
        <p:spPr>
          <a:xfrm>
            <a:off x="239713" y="914401"/>
            <a:ext cx="8294687" cy="2286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Data striping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distributes data over multiple disks </a:t>
            </a:r>
            <a:r>
              <a:rPr lang="en-US" sz="2400" dirty="0"/>
              <a:t>to make them appear as a single large, fast disk.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Data striping allows </a:t>
            </a:r>
            <a:r>
              <a:rPr lang="en-US" sz="2400" dirty="0">
                <a:solidFill>
                  <a:srgbClr val="FF0000"/>
                </a:solidFill>
              </a:rPr>
              <a:t>multiple Read/Write heads to work in parallel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62400"/>
            <a:ext cx="4605337" cy="153090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769987"/>
            <a:ext cx="213712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Data mirroring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971800"/>
            <a:ext cx="2867025" cy="2342459"/>
          </a:xfrm>
          <a:prstGeom prst="rect">
            <a:avLst/>
          </a:prstGeom>
        </p:spPr>
      </p:pic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Parallelizing Disk Access using RAID Technology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6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96213" cy="763588"/>
          </a:xfrm>
        </p:spPr>
        <p:txBody>
          <a:bodyPr>
            <a:normAutofit fontScale="90000"/>
          </a:bodyPr>
          <a:lstStyle/>
          <a:p>
            <a:r>
              <a:rPr lang="en-US"/>
              <a:t>Use of RAID Technology (cont.)</a:t>
            </a:r>
          </a:p>
        </p:txBody>
      </p:sp>
      <p:sp>
        <p:nvSpPr>
          <p:cNvPr id="727047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713412"/>
          </a:xfrm>
        </p:spPr>
        <p:txBody>
          <a:bodyPr/>
          <a:lstStyle/>
          <a:p>
            <a:pPr marL="114300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Four most popular RAID levels:  Level 0, Level 1, Level 5, and Level 10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RAID</a:t>
            </a:r>
            <a:r>
              <a:rPr lang="en-US" sz="2000" dirty="0">
                <a:solidFill>
                  <a:srgbClr val="FF0000"/>
                </a:solidFill>
              </a:rPr>
              <a:t> level 0 uses data striping only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RAID</a:t>
            </a:r>
            <a:r>
              <a:rPr lang="en-US" sz="2000" dirty="0">
                <a:solidFill>
                  <a:srgbClr val="FF0000"/>
                </a:solidFill>
              </a:rPr>
              <a:t> level 1 uses mirroring only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dirty="0"/>
              <a:t>Raid Level 5 uses </a:t>
            </a:r>
            <a:r>
              <a:rPr lang="en-US" dirty="0">
                <a:solidFill>
                  <a:srgbClr val="FF0000"/>
                </a:solidFill>
              </a:rPr>
              <a:t>data striping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parity blocks </a:t>
            </a:r>
            <a:r>
              <a:rPr lang="en-US" dirty="0"/>
              <a:t>across all disks. RAID Level 5 needs </a:t>
            </a:r>
            <a:r>
              <a:rPr lang="en-US" dirty="0">
                <a:solidFill>
                  <a:srgbClr val="FF0000"/>
                </a:solidFill>
              </a:rPr>
              <a:t>an extra disk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parity blocks</a:t>
            </a:r>
            <a:r>
              <a:rPr lang="en-US" dirty="0"/>
              <a:t>.  The parity block contains an error correction code (e.g., hamming code).  Level 5 can recover </a:t>
            </a:r>
            <a:r>
              <a:rPr lang="en-US" dirty="0">
                <a:solidFill>
                  <a:srgbClr val="FF0000"/>
                </a:solidFill>
              </a:rPr>
              <a:t>any single </a:t>
            </a:r>
            <a:r>
              <a:rPr lang="en-US" dirty="0"/>
              <a:t>missing block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 indent="-342900">
              <a:lnSpc>
                <a:spcPct val="80000"/>
              </a:lnSpc>
            </a:pPr>
            <a:r>
              <a:rPr lang="en-US" sz="2000" dirty="0"/>
              <a:t>What if two disks fail?  </a:t>
            </a:r>
          </a:p>
          <a:p>
            <a:pPr indent="-342900">
              <a:lnSpc>
                <a:spcPct val="80000"/>
              </a:lnSpc>
            </a:pPr>
            <a:r>
              <a:rPr lang="en-US" sz="2000" dirty="0"/>
              <a:t>What is RAID level 10?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94906"/>
            <a:ext cx="3743325" cy="12456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sz="3200" dirty="0"/>
              <a:t>Video on RAID</a:t>
            </a:r>
          </a:p>
        </p:txBody>
      </p:sp>
    </p:spTree>
    <p:extLst>
      <p:ext uri="{BB962C8B-B14F-4D97-AF65-F5344CB8AC3E}">
        <p14:creationId xmlns:p14="http://schemas.microsoft.com/office/powerpoint/2010/main" val="684566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11162"/>
          </a:xfrm>
        </p:spPr>
        <p:txBody>
          <a:bodyPr/>
          <a:lstStyle/>
          <a:p>
            <a:r>
              <a:rPr lang="en-US" sz="4000" dirty="0"/>
              <a:t>Practice on disk  I/O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1242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/>
              <a:t>Each block is </a:t>
            </a:r>
            <a:r>
              <a:rPr lang="en-US" sz="2000" b="1" dirty="0"/>
              <a:t>0.5 KB</a:t>
            </a:r>
            <a:r>
              <a:rPr lang="en-US" sz="2000" dirty="0"/>
              <a:t>. The average seek time is </a:t>
            </a:r>
            <a:r>
              <a:rPr lang="en-US" sz="2000" b="1" dirty="0"/>
              <a:t>5ms</a:t>
            </a:r>
            <a:r>
              <a:rPr lang="en-US" sz="2000" dirty="0"/>
              <a:t>, the transfer rate is </a:t>
            </a:r>
            <a:r>
              <a:rPr lang="en-US" sz="2000" b="1" dirty="0"/>
              <a:t>40MB/sec</a:t>
            </a:r>
            <a:r>
              <a:rPr lang="en-US" sz="2000" dirty="0"/>
              <a:t>, it rotates at </a:t>
            </a:r>
            <a:r>
              <a:rPr lang="en-US" sz="2000" b="1" dirty="0"/>
              <a:t>10,000</a:t>
            </a:r>
            <a:r>
              <a:rPr lang="en-US" sz="2000" dirty="0"/>
              <a:t> RPM. 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1. What is the average time to read/write a file stored in 100 consecutive blocks on the same track on this disk?</a:t>
            </a:r>
          </a:p>
          <a:p>
            <a:pPr marL="11430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000" dirty="0"/>
              <a:t>2.  What if we have 10 such disks and use the data striping technology?</a:t>
            </a:r>
          </a:p>
        </p:txBody>
      </p:sp>
    </p:spTree>
    <p:extLst>
      <p:ext uri="{BB962C8B-B14F-4D97-AF65-F5344CB8AC3E}">
        <p14:creationId xmlns:p14="http://schemas.microsoft.com/office/powerpoint/2010/main" val="3352346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sz="3600" dirty="0"/>
              <a:t>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4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800" b="1" i="1" dirty="0">
                <a:solidFill>
                  <a:srgbClr val="FF0000"/>
                </a:solidFill>
              </a:rPr>
              <a:t>Disk access time = seek time + average rotation delay + transfer time </a:t>
            </a:r>
          </a:p>
          <a:p>
            <a:pPr marL="114300" indent="0">
              <a:buNone/>
            </a:pPr>
            <a:endParaRPr lang="en-US" sz="1800" i="1" dirty="0"/>
          </a:p>
          <a:p>
            <a:pPr marL="114300" indent="0">
              <a:buNone/>
            </a:pPr>
            <a:r>
              <a:rPr lang="en-US" sz="1800" i="1" dirty="0"/>
              <a:t>Without RAID:   </a:t>
            </a:r>
          </a:p>
          <a:p>
            <a:pPr marL="114300" indent="0">
              <a:buNone/>
            </a:pPr>
            <a:endParaRPr lang="en-US" sz="1800" i="1" dirty="0"/>
          </a:p>
          <a:p>
            <a:r>
              <a:rPr lang="en-US" sz="1800" i="1" dirty="0"/>
              <a:t>=5ms    +  (60/10,000RPM)/2 + (0.5*100 KB)/(40MB/sec) </a:t>
            </a:r>
          </a:p>
          <a:p>
            <a:r>
              <a:rPr lang="en-US" sz="1800" i="1" dirty="0"/>
              <a:t>=5ms  +         3.0ms          +          1.25ms      </a:t>
            </a:r>
          </a:p>
          <a:p>
            <a:r>
              <a:rPr lang="en-US" sz="1800" i="1" dirty="0"/>
              <a:t>=9.25ms</a:t>
            </a:r>
          </a:p>
          <a:p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  With RAID:</a:t>
            </a:r>
          </a:p>
          <a:p>
            <a:endParaRPr lang="en-US" sz="1800" i="1" dirty="0"/>
          </a:p>
          <a:p>
            <a:r>
              <a:rPr lang="en-US" sz="1800" i="1" dirty="0"/>
              <a:t>=5ms    + (60/10,000RPM)/2 + (0.5*(100</a:t>
            </a:r>
            <a:r>
              <a:rPr lang="en-US" sz="1800" i="1" dirty="0">
                <a:solidFill>
                  <a:srgbClr val="FF0000"/>
                </a:solidFill>
              </a:rPr>
              <a:t>/10)</a:t>
            </a:r>
            <a:r>
              <a:rPr lang="en-US" sz="1800" i="1" dirty="0"/>
              <a:t> KB)/(40MB/sec) </a:t>
            </a:r>
          </a:p>
          <a:p>
            <a:r>
              <a:rPr lang="en-US" sz="1800" i="1" dirty="0"/>
              <a:t>=5ms  +         3.0ms          +          0.125ms</a:t>
            </a:r>
          </a:p>
          <a:p>
            <a:r>
              <a:rPr lang="en-US" sz="1800" i="1" dirty="0"/>
              <a:t>=8.125ms</a:t>
            </a:r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177945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Disks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idx="1"/>
          </p:nvPr>
        </p:nvSpPr>
        <p:spPr>
          <a:xfrm>
            <a:off x="382588" y="4023877"/>
            <a:ext cx="8380412" cy="1982081"/>
          </a:xfrm>
        </p:spPr>
        <p:txBody>
          <a:bodyPr/>
          <a:lstStyle/>
          <a:p>
            <a:r>
              <a:rPr lang="en-US" sz="2800" dirty="0">
                <a:solidFill>
                  <a:srgbClr val="CC0000"/>
                </a:solidFill>
              </a:rPr>
              <a:t>SSDs have no mechanical moving parts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25" y="1245174"/>
            <a:ext cx="2085975" cy="255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6900" y="1207075"/>
            <a:ext cx="2048637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00425" y="1864299"/>
            <a:ext cx="2009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28916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946" name="Picture 10" descr="Pink tissue p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415213" cy="594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0259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57200"/>
            <a:ext cx="7620000" cy="44577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0" y="51816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ct val="50000"/>
              </a:spcBef>
              <a:buClr>
                <a:srgbClr val="0000FF"/>
              </a:buClr>
            </a:pPr>
            <a:r>
              <a:rPr lang="en-US" sz="1800" b="1" dirty="0"/>
              <a:t>SSD: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Tx/>
              <a:buChar char="•"/>
            </a:pPr>
            <a:r>
              <a:rPr lang="en-US" sz="1800" b="1" dirty="0"/>
              <a:t>Flash based 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Tx/>
              <a:buChar char="•"/>
            </a:pPr>
            <a:r>
              <a:rPr lang="en-US" sz="1800" b="1" dirty="0"/>
              <a:t>RAM  based…     but with build-in battery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4794377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3"/>
              </a:rPr>
              <a:t>http://www.businesskorea.co.kr/news/articleView.html?idxno=22127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619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2819401"/>
          <a:ext cx="6781800" cy="228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Solid State Disks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Hard Disks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Lighter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Heavier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Low</a:t>
                      </a:r>
                      <a:r>
                        <a:rPr lang="en-US" altLang="zh-CN" sz="1800" kern="1200" baseline="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 Power Cost</a:t>
                      </a:r>
                      <a:endParaRPr lang="en-US" altLang="zh-CN" sz="1800" kern="1200" dirty="0">
                        <a:solidFill>
                          <a:srgbClr val="CC0000"/>
                        </a:solidFill>
                        <a:latin typeface="Trebuchet MS" pitchFamily="34" charset="0"/>
                        <a:ea typeface="宋体" pitchFamily="2" charset="-122"/>
                        <a:cs typeface="+mj-cs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Higher Power Cost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Good Shock Resistance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Bad</a:t>
                      </a:r>
                      <a:r>
                        <a:rPr lang="en-US" altLang="zh-CN" sz="1800" kern="1200" baseline="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Shock Resistance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Random Access</a:t>
                      </a:r>
                      <a:endParaRPr lang="en-US" altLang="zh-CN" sz="1800" kern="1200" dirty="0">
                        <a:solidFill>
                          <a:srgbClr val="CC0000"/>
                        </a:solidFill>
                        <a:latin typeface="Trebuchet MS" pitchFamily="34" charset="0"/>
                        <a:ea typeface="宋体" pitchFamily="2" charset="-122"/>
                        <a:cs typeface="+mj-cs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Sequential Access</a:t>
                      </a:r>
                      <a:endParaRPr lang="en-US" altLang="zh-CN" sz="1800" kern="1200" dirty="0">
                        <a:solidFill>
                          <a:srgbClr val="CC0000"/>
                        </a:solidFill>
                        <a:latin typeface="Trebuchet MS" pitchFamily="34" charset="0"/>
                        <a:ea typeface="宋体" pitchFamily="2" charset="-122"/>
                        <a:cs typeface="+mj-cs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More Expensive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C0000"/>
                          </a:solidFill>
                          <a:latin typeface="Trebuchet MS" pitchFamily="34" charset="0"/>
                          <a:ea typeface="宋体" pitchFamily="2" charset="-122"/>
                          <a:cs typeface="+mj-cs"/>
                        </a:rPr>
                        <a:t>Much Cheaper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4ABFFA5-9258-4561-BCCF-345E51712FD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2773" name="Rectangle 18"/>
          <p:cNvSpPr>
            <a:spLocks noChangeArrowheads="1"/>
          </p:cNvSpPr>
          <p:nvPr/>
        </p:nvSpPr>
        <p:spPr bwMode="auto">
          <a:xfrm>
            <a:off x="838200" y="762000"/>
            <a:ext cx="746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CC0000"/>
                </a:solidFill>
              </a:rPr>
              <a:t>Why </a:t>
            </a:r>
            <a:r>
              <a:rPr lang="en-US" sz="3200" dirty="0"/>
              <a:t>Solid State Disks?</a:t>
            </a:r>
            <a:endParaRPr lang="en-US" sz="3200" dirty="0">
              <a:solidFill>
                <a:srgbClr val="CC0000"/>
              </a:solidFill>
            </a:endParaRPr>
          </a:p>
        </p:txBody>
      </p:sp>
      <p:sp>
        <p:nvSpPr>
          <p:cNvPr id="32774" name="Line 23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5714" name="Picture 2" descr="http://www.maximumpc.com/files/u90693/SSD_Intel_fu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600200"/>
            <a:ext cx="152676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6" name="Picture 4" descr="http://ecx.images-amazon.com/images/I/41fe7Tloq4L._SL5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0"/>
            <a:ext cx="134470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798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-0.33872 -0.28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4" y="-14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15714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35625 -0.2395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-1199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15716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8"/>
          <p:cNvSpPr>
            <a:spLocks noChangeArrowheads="1"/>
          </p:cNvSpPr>
          <p:nvPr/>
        </p:nvSpPr>
        <p:spPr bwMode="auto">
          <a:xfrm>
            <a:off x="854574" y="381000"/>
            <a:ext cx="638442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C0000"/>
                </a:solidFill>
              </a:rPr>
              <a:t>SSDs have no Mechanical Moving parts (no seek time and rotational delay)</a:t>
            </a:r>
          </a:p>
        </p:txBody>
      </p:sp>
      <p:sp>
        <p:nvSpPr>
          <p:cNvPr id="34822" name="Line 23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600201"/>
          <a:ext cx="6172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48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10200"/>
            <a:ext cx="1828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911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Chart bld="category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380412" cy="1329595"/>
          </a:xfrm>
        </p:spPr>
        <p:txBody>
          <a:bodyPr>
            <a:normAutofit fontScale="90000"/>
          </a:bodyPr>
          <a:lstStyle/>
          <a:p>
            <a:r>
              <a:rPr lang="en-US"/>
              <a:t>Moving Parts vs. Parallelism</a:t>
            </a:r>
            <a:br>
              <a:rPr 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96275"/>
            <a:ext cx="8380412" cy="4540730"/>
          </a:xfrm>
        </p:spPr>
        <p:txBody>
          <a:bodyPr>
            <a:normAutofit/>
          </a:bodyPr>
          <a:lstStyle/>
          <a:p>
            <a:r>
              <a:rPr lang="en-US" sz="2400" dirty="0"/>
              <a:t>Hard disks</a:t>
            </a:r>
          </a:p>
          <a:p>
            <a:pPr lvl="1"/>
            <a:r>
              <a:rPr lang="en-US" sz="2400" dirty="0"/>
              <a:t>Challenge:  </a:t>
            </a:r>
            <a:r>
              <a:rPr lang="en-US" sz="2400" dirty="0">
                <a:solidFill>
                  <a:srgbClr val="FF0000"/>
                </a:solidFill>
              </a:rPr>
              <a:t>Minimize seek time and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rotational delay</a:t>
            </a:r>
          </a:p>
          <a:p>
            <a:pPr lvl="1"/>
            <a:r>
              <a:rPr lang="en-US" sz="2400" dirty="0"/>
              <a:t>Data transfer unit: </a:t>
            </a:r>
            <a:r>
              <a:rPr lang="en-US" sz="2400" dirty="0">
                <a:solidFill>
                  <a:srgbClr val="FF0000"/>
                </a:solidFill>
              </a:rPr>
              <a:t>Block</a:t>
            </a:r>
            <a:r>
              <a:rPr lang="en-US" sz="2400" dirty="0"/>
              <a:t> (0.5KB – 4KB)</a:t>
            </a:r>
          </a:p>
          <a:p>
            <a:pPr lvl="1"/>
            <a:endParaRPr lang="en-US" sz="2400" dirty="0"/>
          </a:p>
          <a:p>
            <a:r>
              <a:rPr lang="en-US" sz="2400" dirty="0"/>
              <a:t>SSDs</a:t>
            </a:r>
          </a:p>
          <a:p>
            <a:pPr lvl="1"/>
            <a:r>
              <a:rPr lang="en-US" sz="2400" dirty="0"/>
              <a:t>Challenge:  </a:t>
            </a:r>
            <a:r>
              <a:rPr lang="en-US" sz="2400" dirty="0">
                <a:solidFill>
                  <a:srgbClr val="FF0000"/>
                </a:solidFill>
              </a:rPr>
              <a:t>Maximize number of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operations in flight</a:t>
            </a:r>
          </a:p>
          <a:p>
            <a:pPr lvl="1"/>
            <a:r>
              <a:rPr lang="en-US" sz="2400" dirty="0"/>
              <a:t>Data transfer unit: </a:t>
            </a:r>
            <a:r>
              <a:rPr lang="en-US" sz="2400" dirty="0">
                <a:solidFill>
                  <a:srgbClr val="FF0000"/>
                </a:solidFill>
              </a:rPr>
              <a:t>Page</a:t>
            </a:r>
            <a:r>
              <a:rPr lang="en-US" sz="2400" dirty="0"/>
              <a:t> (4KB, typically)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Block </a:t>
            </a:r>
            <a:r>
              <a:rPr lang="en-US" sz="2400" dirty="0"/>
              <a:t>(128 pages, typically)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447800"/>
            <a:ext cx="1809750" cy="221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3886200"/>
            <a:ext cx="1771650" cy="21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278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 Devices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5791200" cy="4800600"/>
          </a:xfrm>
        </p:spPr>
        <p:txBody>
          <a:bodyPr/>
          <a:lstStyle/>
          <a:p>
            <a:r>
              <a:rPr lang="en-US" sz="2000" dirty="0"/>
              <a:t>Disks rotate around </a:t>
            </a:r>
            <a:r>
              <a:rPr lang="en-US" sz="2000" dirty="0">
                <a:solidFill>
                  <a:srgbClr val="FF0000"/>
                </a:solidFill>
              </a:rPr>
              <a:t>a fixed spindle</a:t>
            </a:r>
            <a:r>
              <a:rPr lang="en-US" sz="2000" dirty="0"/>
              <a:t>.</a:t>
            </a:r>
            <a:endParaRPr lang="en-US" sz="1800" dirty="0"/>
          </a:p>
          <a:p>
            <a:r>
              <a:rPr lang="en-US" sz="2000" dirty="0"/>
              <a:t>The disk surface is divided into circular tracks.</a:t>
            </a:r>
          </a:p>
          <a:p>
            <a:r>
              <a:rPr lang="en-US" sz="2000" dirty="0"/>
              <a:t>A track is divided into </a:t>
            </a:r>
            <a:r>
              <a:rPr lang="en-US" sz="2000" b="1" dirty="0"/>
              <a:t>sectors (0.5KB) and </a:t>
            </a:r>
          </a:p>
          <a:p>
            <a:pPr marL="114300" indent="0">
              <a:buNone/>
            </a:pPr>
            <a:r>
              <a:rPr lang="en-US" sz="2000" b="1" dirty="0"/>
              <a:t>    blocks (</a:t>
            </a:r>
            <a:r>
              <a:rPr lang="en-US" sz="2000" dirty="0"/>
              <a:t>from 0.5KB to 4KB</a:t>
            </a:r>
            <a:r>
              <a:rPr lang="en-US" sz="2000" b="1" dirty="0"/>
              <a:t>)</a:t>
            </a:r>
            <a:r>
              <a:rPr lang="en-US" sz="2000" dirty="0"/>
              <a:t>.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Sectors are set when the disk is made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Blocks are set by OS during disk formatting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Blocks are the smallest unit for data transfer between main memory and disk</a:t>
            </a:r>
            <a:r>
              <a:rPr lang="en-US" sz="2000" u="sng" dirty="0">
                <a:solidFill>
                  <a:srgbClr val="FF0000"/>
                </a:solidFill>
              </a:rPr>
              <a:t>.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Whole blocks must transferred between disk and main memory.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9200"/>
            <a:ext cx="2747856" cy="224056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48400" y="4038600"/>
            <a:ext cx="2714749" cy="2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106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3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3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7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37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I/O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93768" cy="4572000"/>
          </a:xfrm>
        </p:spPr>
        <p:txBody>
          <a:bodyPr>
            <a:normAutofit/>
          </a:bodyPr>
          <a:lstStyle/>
          <a:p>
            <a:r>
              <a:rPr lang="en-US" dirty="0"/>
              <a:t>How to read or write a block 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Seek time </a:t>
            </a:r>
            <a:r>
              <a:rPr lang="en-US" dirty="0"/>
              <a:t>(mechanical):  A </a:t>
            </a:r>
            <a:r>
              <a:rPr lang="en-US" b="1" dirty="0"/>
              <a:t>read-write head</a:t>
            </a:r>
            <a:r>
              <a:rPr lang="en-US" dirty="0"/>
              <a:t> moves to the track that contains </a:t>
            </a:r>
            <a:r>
              <a:rPr lang="en-US" dirty="0">
                <a:solidFill>
                  <a:srgbClr val="FF0000"/>
                </a:solidFill>
              </a:rPr>
              <a:t>the block</a:t>
            </a:r>
            <a:r>
              <a:rPr lang="en-US" dirty="0"/>
              <a:t>. 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Rotational delay </a:t>
            </a:r>
            <a:r>
              <a:rPr lang="en-US" dirty="0"/>
              <a:t>(mechanical): Disk rotates to move </a:t>
            </a:r>
            <a:r>
              <a:rPr lang="en-US" dirty="0">
                <a:solidFill>
                  <a:srgbClr val="FF0000"/>
                </a:solidFill>
              </a:rPr>
              <a:t>the block </a:t>
            </a:r>
            <a:r>
              <a:rPr lang="en-US" dirty="0"/>
              <a:t>under the read-write head. 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 transfer time </a:t>
            </a:r>
            <a:r>
              <a:rPr lang="en-US" dirty="0"/>
              <a:t>(electronic):  Disk starts data transfer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Total time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Seek time (s)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Rotational delay (</a:t>
            </a:r>
            <a:r>
              <a:rPr lang="en-US" dirty="0" err="1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Data transfer time (t)</a:t>
            </a:r>
          </a:p>
          <a:p>
            <a:r>
              <a:rPr lang="en-US" dirty="0"/>
              <a:t>Reading or writing a block is time consuming due to the </a:t>
            </a:r>
            <a:r>
              <a:rPr lang="en-US" b="1" dirty="0"/>
              <a:t>seek time and rotational delay are mechanical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841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I/O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of each block access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0102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7271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video on disk structure</a:t>
            </a:r>
          </a:p>
        </p:txBody>
      </p:sp>
    </p:spTree>
    <p:extLst>
      <p:ext uri="{BB962C8B-B14F-4D97-AF65-F5344CB8AC3E}">
        <p14:creationId xmlns:p14="http://schemas.microsoft.com/office/powerpoint/2010/main" val="326596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databases on disk</a:t>
            </a:r>
          </a:p>
        </p:txBody>
      </p:sp>
      <p:sp>
        <p:nvSpPr>
          <p:cNvPr id="6840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relation/table </a:t>
            </a:r>
            <a:r>
              <a:rPr lang="en-US" dirty="0"/>
              <a:t>in a relational database is stored as </a:t>
            </a:r>
            <a:r>
              <a:rPr lang="en-US" dirty="0">
                <a:solidFill>
                  <a:srgbClr val="FF0000"/>
                </a:solidFill>
              </a:rPr>
              <a:t>a physical file </a:t>
            </a:r>
            <a:r>
              <a:rPr lang="en-US" dirty="0"/>
              <a:t>on disk</a:t>
            </a:r>
          </a:p>
          <a:p>
            <a:pPr>
              <a:lnSpc>
                <a:spcPct val="90000"/>
              </a:lnSpc>
            </a:pPr>
            <a:r>
              <a:rPr lang="en-US" dirty="0"/>
              <a:t>A file is a sequence of records (tuples).</a:t>
            </a:r>
          </a:p>
          <a:p>
            <a:pPr>
              <a:lnSpc>
                <a:spcPct val="90000"/>
              </a:lnSpc>
            </a:pPr>
            <a:r>
              <a:rPr lang="en-US" dirty="0"/>
              <a:t>Since a file/table contains more than one record, how can we arrange all the records in a file?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>
            <a:noAutofit/>
          </a:bodyPr>
          <a:lstStyle/>
          <a:p>
            <a:r>
              <a:rPr lang="en-US" sz="3600" dirty="0"/>
              <a:t>How data records are arranged in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indent="-342900">
              <a:lnSpc>
                <a:spcPct val="90000"/>
              </a:lnSpc>
            </a:pPr>
            <a:r>
              <a:rPr lang="en-US" dirty="0"/>
              <a:t>To store any file, we must map data records to disk blocks. This is called </a:t>
            </a:r>
            <a:r>
              <a:rPr lang="en-US" dirty="0">
                <a:solidFill>
                  <a:srgbClr val="FF0000"/>
                </a:solidFill>
              </a:rPr>
              <a:t>file blocking.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u="sng" dirty="0">
                <a:solidFill>
                  <a:srgbClr val="FF0000"/>
                </a:solidFill>
              </a:rPr>
              <a:t>Blocking factor </a:t>
            </a:r>
            <a:r>
              <a:rPr lang="en-US" dirty="0"/>
              <a:t>refers to the max number of records we can put into a block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Given the data file EMPLOYEE(SSN, FNAME, LNAME, ADDRESS, ... 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Suppose that: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	record size R=150 bytes;    block size B=512 bytes,  r=30000 records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Then, we get: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blocking factor </a:t>
            </a:r>
            <a:r>
              <a:rPr lang="en-US" dirty="0" err="1"/>
              <a:t>Bfr</a:t>
            </a:r>
            <a:r>
              <a:rPr lang="en-US" dirty="0"/>
              <a:t> = </a:t>
            </a:r>
            <a:r>
              <a:rPr lang="en-US" dirty="0" err="1"/>
              <a:t>rounddown</a:t>
            </a:r>
            <a:r>
              <a:rPr lang="en-US" dirty="0"/>
              <a:t>(B / R) = 512 / 150=  </a:t>
            </a:r>
            <a:r>
              <a:rPr lang="en-US" dirty="0">
                <a:solidFill>
                  <a:srgbClr val="FF0000"/>
                </a:solidFill>
              </a:rPr>
              <a:t>3 records/block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number of file blocks </a:t>
            </a:r>
            <a:r>
              <a:rPr lang="en-US" dirty="0"/>
              <a:t>= roundup(r/</a:t>
            </a:r>
            <a:r>
              <a:rPr lang="en-US" dirty="0" err="1"/>
              <a:t>Bfr</a:t>
            </a:r>
            <a:r>
              <a:rPr lang="en-US" dirty="0"/>
              <a:t>)= (30000/3)= 10000 blocks</a:t>
            </a:r>
          </a:p>
          <a:p>
            <a:r>
              <a:rPr lang="en-US" sz="2000" dirty="0"/>
              <a:t>Three file organizations:</a:t>
            </a:r>
          </a:p>
          <a:p>
            <a:pPr lvl="1"/>
            <a:r>
              <a:rPr lang="en-US" dirty="0"/>
              <a:t>Unordered Files</a:t>
            </a:r>
          </a:p>
          <a:p>
            <a:pPr lvl="1"/>
            <a:r>
              <a:rPr lang="en-US" dirty="0"/>
              <a:t>Ordered Files</a:t>
            </a:r>
          </a:p>
          <a:p>
            <a:pPr lvl="1"/>
            <a:r>
              <a:rPr lang="en-US" dirty="0"/>
              <a:t>Hashed Files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138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58F4571F-73E8-4F13-84D3-C00F60FA2E43}" vid="{1DFF8676-FF57-47EC-8C10-0420118459E4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2658</TotalTime>
  <Words>1576</Words>
  <Application>Microsoft Office PowerPoint</Application>
  <PresentationFormat>Letter Paper (8.5x11 in)</PresentationFormat>
  <Paragraphs>197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宋体</vt:lpstr>
      <vt:lpstr>ヒラギノ角ゴ Pro W3</vt:lpstr>
      <vt:lpstr>Arial</vt:lpstr>
      <vt:lpstr>Calibri</vt:lpstr>
      <vt:lpstr>Cambria</vt:lpstr>
      <vt:lpstr>Century Gothic</vt:lpstr>
      <vt:lpstr>Tahoma</vt:lpstr>
      <vt:lpstr>Times New Roman</vt:lpstr>
      <vt:lpstr>Trebuchet MS</vt:lpstr>
      <vt:lpstr>Wingdings</vt:lpstr>
      <vt:lpstr>2_Default Design</vt:lpstr>
      <vt:lpstr>Theme1</vt:lpstr>
      <vt:lpstr>Office Theme</vt:lpstr>
      <vt:lpstr>Adjacency</vt:lpstr>
      <vt:lpstr>Note 10  Disk Storage and File Structures  </vt:lpstr>
      <vt:lpstr>Hard disk</vt:lpstr>
      <vt:lpstr>PowerPoint Presentation</vt:lpstr>
      <vt:lpstr>Hard Disk Devices</vt:lpstr>
      <vt:lpstr>Disk I/O Cost</vt:lpstr>
      <vt:lpstr>Disk I/O Cost</vt:lpstr>
      <vt:lpstr>A video on disk structure</vt:lpstr>
      <vt:lpstr>Storing databases on disk</vt:lpstr>
      <vt:lpstr>How data records are arranged in a file?</vt:lpstr>
      <vt:lpstr>Unordered Files</vt:lpstr>
      <vt:lpstr>Ordered Files</vt:lpstr>
      <vt:lpstr>Ordered Files (cont.)</vt:lpstr>
      <vt:lpstr>Average Access Times</vt:lpstr>
      <vt:lpstr>Hashed Files </vt:lpstr>
      <vt:lpstr>Hashed Files </vt:lpstr>
      <vt:lpstr>Hashed Files</vt:lpstr>
      <vt:lpstr>Hashed Files (cont.)</vt:lpstr>
      <vt:lpstr>Open addressing</vt:lpstr>
      <vt:lpstr>Chaining</vt:lpstr>
      <vt:lpstr>Chaining (multiple overflow buckets)</vt:lpstr>
      <vt:lpstr>Hashed Files</vt:lpstr>
      <vt:lpstr>Parallelizing Disk Access using RAID Technology</vt:lpstr>
      <vt:lpstr>Parallelizing Disk Access using RAID Technology</vt:lpstr>
      <vt:lpstr>Parallelizing Disk Access using RAID Technology</vt:lpstr>
      <vt:lpstr>Use of RAID Technology (cont.)</vt:lpstr>
      <vt:lpstr>Video on RAID</vt:lpstr>
      <vt:lpstr>Practice on disk  I/O cost</vt:lpstr>
      <vt:lpstr>Solution</vt:lpstr>
      <vt:lpstr>Solid State Disks</vt:lpstr>
      <vt:lpstr>PowerPoint Presentation</vt:lpstr>
      <vt:lpstr>PowerPoint Presentation</vt:lpstr>
      <vt:lpstr>PowerPoint Presentation</vt:lpstr>
      <vt:lpstr>Moving Parts vs. Parallelism </vt:lpstr>
    </vt:vector>
  </TitlesOfParts>
  <Company>Copyright © 2007 Ramez Elmasri and Shamkant B. Navathe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subject>Disk Storage, Basic File Structures, and Hashing</dc:subject>
  <cp:lastModifiedBy>Chen, Haiquan</cp:lastModifiedBy>
  <cp:revision>250</cp:revision>
  <cp:lastPrinted>2001-11-04T00:51:13Z</cp:lastPrinted>
  <dcterms:created xsi:type="dcterms:W3CDTF">2005-02-25T19:46:41Z</dcterms:created>
  <dcterms:modified xsi:type="dcterms:W3CDTF">2022-04-22T16:31:57Z</dcterms:modified>
</cp:coreProperties>
</file>