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2" r:id="rId2"/>
    <p:sldMasterId id="2147483735" r:id="rId3"/>
    <p:sldMasterId id="2147483748" r:id="rId4"/>
  </p:sldMasterIdLst>
  <p:notesMasterIdLst>
    <p:notesMasterId r:id="rId29"/>
  </p:notesMasterIdLst>
  <p:handoutMasterIdLst>
    <p:handoutMasterId r:id="rId30"/>
  </p:handoutMasterIdLst>
  <p:sldIdLst>
    <p:sldId id="283" r:id="rId5"/>
    <p:sldId id="285" r:id="rId6"/>
    <p:sldId id="286" r:id="rId7"/>
    <p:sldId id="287" r:id="rId8"/>
    <p:sldId id="288" r:id="rId9"/>
    <p:sldId id="314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317" r:id="rId20"/>
    <p:sldId id="299" r:id="rId21"/>
    <p:sldId id="300" r:id="rId22"/>
    <p:sldId id="315" r:id="rId23"/>
    <p:sldId id="301" r:id="rId24"/>
    <p:sldId id="302" r:id="rId25"/>
    <p:sldId id="303" r:id="rId26"/>
    <p:sldId id="304" r:id="rId27"/>
    <p:sldId id="318" r:id="rId28"/>
  </p:sldIdLst>
  <p:sldSz cx="9144000" cy="6858000" type="letter"/>
  <p:notesSz cx="7023100" cy="93091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EA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 autoAdjust="0"/>
  </p:normalViewPr>
  <p:slideViewPr>
    <p:cSldViewPr snapToObjects="1">
      <p:cViewPr varScale="1">
        <p:scale>
          <a:sx n="114" d="100"/>
          <a:sy n="114" d="100"/>
        </p:scale>
        <p:origin x="1320" y="11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757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645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757" y="8843645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E4E51E-2AA8-437A-AFAF-14D5ABE1EDBD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0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757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757" y="8843645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0CEF910-6763-4A07-BB9F-6C203091F029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0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C3A64-3DD4-4B50-81DC-5F648EAD23EA}" type="slidenum">
              <a:rPr lang="en-CA"/>
              <a:pPr/>
              <a:t>1</a:t>
            </a:fld>
            <a:endParaRPr lang="en-CA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37A5-1BFD-4429-963B-84C04C7ACD22}" type="slidenum">
              <a:rPr lang="en-CA"/>
              <a:pPr/>
              <a:t>12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CAD45-3A8C-4C93-972B-975B32869510}" type="slidenum">
              <a:rPr lang="en-CA"/>
              <a:pPr/>
              <a:t>13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7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E6990-3271-4C9A-B2FA-83084CB64C14}" type="slidenum">
              <a:rPr lang="en-CA"/>
              <a:pPr/>
              <a:t>15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1F6A7-33C4-41C1-A745-578D52AF9B9A}" type="slidenum">
              <a:rPr lang="en-CA"/>
              <a:pPr/>
              <a:t>18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CAD45-3A8C-4C93-972B-975B32869510}" type="slidenum">
              <a:rPr lang="en-CA"/>
              <a:pPr/>
              <a:t>19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FD92C-CDBB-431A-9B34-4115A2711565}" type="slidenum">
              <a:rPr lang="en-CA"/>
              <a:pPr/>
              <a:t>20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6756B-A698-41C8-9B21-27B96EDEE050}" type="slidenum">
              <a:rPr lang="en-CA"/>
              <a:pPr/>
              <a:t>21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F4C8A-C576-4856-9A2D-CB99E4AC3AE1}" type="slidenum">
              <a:rPr lang="en-CA"/>
              <a:pPr/>
              <a:t>22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DD7ED-66E0-490E-B39D-85BD5296D07D}" type="slidenum">
              <a:rPr lang="en-CA"/>
              <a:pPr/>
              <a:t>23</a:t>
            </a:fld>
            <a:endParaRPr lang="en-CA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BAC1D-D016-451B-8738-9AC60ECCF35E}" type="slidenum">
              <a:rPr lang="en-CA"/>
              <a:pPr/>
              <a:t>2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2A7B5-A47A-4815-B67C-AEE693F2FAE7}" type="slidenum">
              <a:rPr lang="en-CA"/>
              <a:pPr/>
              <a:t>4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38AD0-A9DE-4F71-B9EC-A8AAF477CF66}" type="slidenum">
              <a:rPr lang="en-CA"/>
              <a:pPr/>
              <a:t>5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C5ACB-1CF3-438D-BF55-58A380AE6948}" type="slidenum">
              <a:rPr lang="en-CA"/>
              <a:pPr/>
              <a:t>7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C5ACB-1CF3-438D-BF55-58A380AE6948}" type="slidenum">
              <a:rPr lang="en-CA"/>
              <a:pPr/>
              <a:t>8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59B23-91A1-4987-8D8C-A4FD94CF9F53}" type="slidenum">
              <a:rPr lang="en-CA"/>
              <a:pPr/>
              <a:t>9</a:t>
            </a:fld>
            <a:endParaRPr lang="en-CA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C5ACB-1CF3-438D-BF55-58A380AE6948}" type="slidenum">
              <a:rPr lang="en-CA"/>
              <a:pPr/>
              <a:t>10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D6C45-A951-49C3-987F-77391D5E02DE}" type="slidenum">
              <a:rPr lang="en-CA"/>
              <a:pPr/>
              <a:t>11</a:t>
            </a:fld>
            <a:endParaRPr lang="en-CA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94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85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D32747-1D7D-4575-817B-043572F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2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73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6CD93A70-CFBB-422B-A999-C455A15A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b="1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3000" b="1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32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88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898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289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6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29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84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942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2606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F9B8CD-342D-4579-98EC-A8FD6B7370E1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963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227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1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45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756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8493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65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807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87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1629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246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67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45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259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0AD0B-8523-4029-81D1-73CCFDCE2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1866-0BDA-4884-A47E-DD14068B39D2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43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AD258-E1F8-4FE3-A9D5-E338EC44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6FAC-B642-467C-B68F-66667F4D9426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60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1618-5384-42C2-9D20-3EACA9EE8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4AC60-8CAD-4A0C-8266-26E27402D368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FA1E-0F0F-4252-848D-EB0BA432A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1D94-CCE2-4965-919B-40B7186C85EC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405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A0DD9-0776-446D-92D0-71C3AD856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D3915-2682-400C-805B-A9D05EA81139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19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BC39-9190-41DF-B31C-6C85AFA35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2B61-708E-49B6-B97F-D42512714EBE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93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157F8-A04F-47C8-91E3-6AD35735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27DC4-E8EF-4643-B8B4-26B33B41C881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2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9DC9C-2562-4700-B048-BEF78234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2A799-36AB-4E50-B243-48B245322928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42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9A832-B0E3-4ABB-8762-44E0659FF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31CFE-177F-4D66-A2CB-60FEA3584CED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8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DF1D9-DBD9-43FD-A0C2-2C36DCA54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B2E55-818A-461D-88FD-8D8A7937711E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652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E9A2-A797-4621-B5A2-BED1B11BC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95D98-5C39-4578-9B33-C403F7CCC98D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2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8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7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39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  <a:cs typeface="Arial" charset="0"/>
              </a:rPr>
              <a:t>Copyright © 2011 Pearson Education, Inc. Publishing as Pearson Addison-Wesley</a:t>
            </a:r>
          </a:p>
        </p:txBody>
      </p:sp>
      <p:pic>
        <p:nvPicPr>
          <p:cNvPr id="753667" name="Picture 12" descr="AW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366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0" y="2057400"/>
            <a:ext cx="37338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Century Gothic" pitchFamily="34" charset="0"/>
                <a:cs typeface="Arial" charset="0"/>
              </a:rPr>
              <a:t>Chapter 17</a:t>
            </a:r>
          </a:p>
          <a:p>
            <a:pPr algn="r">
              <a:spcBef>
                <a:spcPct val="50000"/>
              </a:spcBef>
            </a:pPr>
            <a:r>
              <a:rPr lang="en-US" sz="3000" b="1">
                <a:solidFill>
                  <a:srgbClr val="800000"/>
                </a:solidFill>
                <a:latin typeface="Century Gothic" pitchFamily="34" charset="0"/>
                <a:cs typeface="Arial" charset="0"/>
              </a:rPr>
              <a:t>Disk Storage, Basic File Structures, and Hashing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D48354E-6FD9-49CB-83E2-1F5537E3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B1FB980-33A8-408E-8E7A-6452A760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25"/>
              </a:spcBef>
              <a:defRPr/>
            </a:pPr>
            <a:r>
              <a:rPr lang="en-US" altLang="en-US" sz="100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6102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CD3EB-E6CA-4503-8AA0-7C81343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72EB7-695D-4DFE-9C7B-79BDE51B724A}"/>
              </a:ext>
            </a:extLst>
          </p:cNvPr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4D00C-D9EB-432F-9263-A4A6D05009F0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0A930F-93AD-4F43-A7E0-1FFFCDCA4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D873CD6-52E1-415E-9064-919921038AA8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5562600" cy="83820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Note 12   </a:t>
            </a:r>
            <a:r>
              <a:rPr lang="en-US" sz="31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File Indexing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71800" y="4876800"/>
            <a:ext cx="3352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  </a:t>
            </a:r>
            <a:r>
              <a:rPr lang="en-US" altLang="zh-CN" sz="2000" dirty="0"/>
              <a:t>CSC134</a:t>
            </a:r>
          </a:p>
          <a:p>
            <a:pPr algn="ctr" eaLnBrk="1" hangingPunct="1"/>
            <a:endParaRPr lang="en-US" altLang="en-US" sz="2000" dirty="0"/>
          </a:p>
          <a:p>
            <a:pPr algn="ctr" eaLnBrk="1" hangingPunct="1"/>
            <a:r>
              <a:rPr lang="en-US" altLang="en-US" sz="2000" dirty="0"/>
              <a:t>Dr. Haiquan Chen</a:t>
            </a:r>
          </a:p>
          <a:p>
            <a:pPr algn="ctr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8165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sz="2800" dirty="0"/>
              <a:t>Search with primary Index </a:t>
            </a:r>
            <a:r>
              <a:rPr lang="en-US" sz="2800" dirty="0" err="1"/>
              <a:t>v.s</a:t>
            </a:r>
            <a:r>
              <a:rPr lang="en-US" sz="2800" dirty="0"/>
              <a:t>. without index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idx="1"/>
          </p:nvPr>
        </p:nvSpPr>
        <p:spPr>
          <a:xfrm>
            <a:off x="495299" y="1066800"/>
            <a:ext cx="8420101" cy="5029200"/>
          </a:xfrm>
        </p:spPr>
        <p:txBody>
          <a:bodyPr>
            <a:noAutofit/>
          </a:bodyPr>
          <a:lstStyle/>
          <a:p>
            <a:r>
              <a:rPr lang="en-US" sz="1800" dirty="0"/>
              <a:t>We have an ordered file with </a:t>
            </a:r>
            <a:r>
              <a:rPr lang="en-US" sz="1800" dirty="0">
                <a:solidFill>
                  <a:srgbClr val="FF0000"/>
                </a:solidFill>
              </a:rPr>
              <a:t>r = 30000 records </a:t>
            </a:r>
            <a:r>
              <a:rPr lang="en-US" sz="1800" dirty="0"/>
              <a:t>on a disk with block size </a:t>
            </a:r>
            <a:r>
              <a:rPr lang="en-US" sz="1800" dirty="0">
                <a:solidFill>
                  <a:srgbClr val="FF0000"/>
                </a:solidFill>
              </a:rPr>
              <a:t>B = 1024 bytes</a:t>
            </a:r>
            <a:r>
              <a:rPr lang="en-US" sz="1800" dirty="0"/>
              <a:t>. Each record length </a:t>
            </a:r>
            <a:r>
              <a:rPr lang="en-US" sz="1800" dirty="0">
                <a:solidFill>
                  <a:srgbClr val="FF0000"/>
                </a:solidFill>
              </a:rPr>
              <a:t>R = 100 bytes</a:t>
            </a:r>
            <a:r>
              <a:rPr lang="en-US" sz="1800" dirty="0"/>
              <a:t>. 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Blocking factor </a:t>
            </a:r>
            <a:r>
              <a:rPr lang="en-US" sz="1800" i="1" dirty="0" err="1"/>
              <a:t>bfr</a:t>
            </a:r>
            <a:r>
              <a:rPr lang="en-US" sz="1800" i="1" dirty="0"/>
              <a:t> =  1024/100 =   </a:t>
            </a:r>
            <a:r>
              <a:rPr lang="en-US" sz="1800" i="1" dirty="0">
                <a:solidFill>
                  <a:srgbClr val="FF0000"/>
                </a:solidFill>
              </a:rPr>
              <a:t>10  records per block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The number of file blocks  </a:t>
            </a:r>
            <a:r>
              <a:rPr lang="en-US" sz="1800" i="1" dirty="0"/>
              <a:t>=    30000/10 = </a:t>
            </a:r>
            <a:r>
              <a:rPr lang="en-US" sz="1800" i="1" dirty="0">
                <a:solidFill>
                  <a:srgbClr val="FF0000"/>
                </a:solidFill>
              </a:rPr>
              <a:t>3000 blocks</a:t>
            </a:r>
          </a:p>
          <a:p>
            <a:pPr marL="342900" lvl="1" indent="0">
              <a:buNone/>
            </a:pPr>
            <a:endParaRPr lang="en-US" sz="1800" i="1" dirty="0"/>
          </a:p>
          <a:p>
            <a:r>
              <a:rPr lang="en-US" sz="1800" i="1" dirty="0"/>
              <a:t>Without index, suppose file is ordered, a binary search needs   log</a:t>
            </a:r>
            <a:r>
              <a:rPr lang="en-US" sz="1050" i="1" dirty="0"/>
              <a:t>2</a:t>
            </a:r>
            <a:r>
              <a:rPr lang="en-US" sz="1800" i="1" dirty="0"/>
              <a:t>3000 = </a:t>
            </a:r>
            <a:r>
              <a:rPr lang="en-US" sz="1800" i="1" dirty="0">
                <a:solidFill>
                  <a:srgbClr val="FF0000"/>
                </a:solidFill>
              </a:rPr>
              <a:t>12  blocks </a:t>
            </a:r>
          </a:p>
          <a:p>
            <a:endParaRPr lang="en-US" sz="1800" i="1" dirty="0"/>
          </a:p>
          <a:p>
            <a:r>
              <a:rPr lang="en-US" sz="1800" i="1" dirty="0"/>
              <a:t>With primary</a:t>
            </a:r>
            <a:r>
              <a:rPr lang="en-US" sz="1800" dirty="0"/>
              <a:t> </a:t>
            </a:r>
            <a:r>
              <a:rPr lang="en-US" sz="1800" i="1" dirty="0"/>
              <a:t>index,  suppose the primary key is 9 bytes and block pointer is 6 bytes   </a:t>
            </a:r>
          </a:p>
          <a:p>
            <a:pPr marL="708660" lvl="1" indent="-342900"/>
            <a:r>
              <a:rPr lang="en-US" sz="1800" i="1" dirty="0">
                <a:solidFill>
                  <a:srgbClr val="FF0000"/>
                </a:solidFill>
              </a:rPr>
              <a:t>Size of each index entry </a:t>
            </a:r>
            <a:r>
              <a:rPr lang="en-US" sz="1800" i="1" dirty="0"/>
              <a:t>=  9+6  =  </a:t>
            </a:r>
            <a:r>
              <a:rPr lang="en-US" sz="1800" i="1" dirty="0">
                <a:solidFill>
                  <a:srgbClr val="FF0000"/>
                </a:solidFill>
              </a:rPr>
              <a:t>15 bytes</a:t>
            </a:r>
          </a:p>
          <a:p>
            <a:pPr marL="708660" lvl="1" indent="-342900"/>
            <a:r>
              <a:rPr lang="en-US" sz="1800" dirty="0">
                <a:solidFill>
                  <a:srgbClr val="FF0000"/>
                </a:solidFill>
              </a:rPr>
              <a:t>Blocking factor of index file </a:t>
            </a:r>
            <a:r>
              <a:rPr lang="en-US" sz="1800" i="1" dirty="0"/>
              <a:t>=  1024/15 = </a:t>
            </a:r>
            <a:r>
              <a:rPr lang="en-US" sz="1800" i="1" dirty="0">
                <a:solidFill>
                  <a:srgbClr val="FF0000"/>
                </a:solidFill>
              </a:rPr>
              <a:t>68   entries per block</a:t>
            </a:r>
          </a:p>
          <a:p>
            <a:pPr marL="708660" lvl="1" indent="-342900"/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Because the index is a primary Index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The number of index entries = 3000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The number of blocks for index file </a:t>
            </a:r>
            <a:r>
              <a:rPr lang="en-US" sz="1800" i="1" dirty="0"/>
              <a:t>= 3000/68 =  </a:t>
            </a:r>
            <a:r>
              <a:rPr lang="en-US" sz="1800" i="1" dirty="0">
                <a:solidFill>
                  <a:srgbClr val="FF0000"/>
                </a:solidFill>
              </a:rPr>
              <a:t>45    blocks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To perform a binary search on the index file needs </a:t>
            </a:r>
            <a:r>
              <a:rPr lang="en-US" sz="1800" dirty="0">
                <a:solidFill>
                  <a:srgbClr val="FF0000"/>
                </a:solidFill>
              </a:rPr>
              <a:t>log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 45 = 6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Search cost for a record </a:t>
            </a:r>
            <a:r>
              <a:rPr lang="en-US" sz="1800" dirty="0"/>
              <a:t>= 6 +1 = </a:t>
            </a:r>
            <a:r>
              <a:rPr lang="en-US" sz="1800" dirty="0">
                <a:solidFill>
                  <a:srgbClr val="FF0000"/>
                </a:solidFill>
              </a:rPr>
              <a:t>7 </a:t>
            </a:r>
            <a:r>
              <a:rPr lang="en-US" sz="1800" i="1" dirty="0">
                <a:solidFill>
                  <a:srgbClr val="FF0000"/>
                </a:solidFill>
              </a:rPr>
              <a:t>block accesses</a:t>
            </a:r>
          </a:p>
        </p:txBody>
      </p:sp>
    </p:spTree>
    <p:extLst>
      <p:ext uri="{BB962C8B-B14F-4D97-AF65-F5344CB8AC3E}">
        <p14:creationId xmlns:p14="http://schemas.microsoft.com/office/powerpoint/2010/main" val="6632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7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7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78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78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78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78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78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78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78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78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78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78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78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/>
              <a:t>Types of Indexes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Clustering Index</a:t>
            </a:r>
          </a:p>
          <a:p>
            <a:pPr lvl="1"/>
            <a:r>
              <a:rPr lang="en-US" sz="2200" dirty="0"/>
              <a:t>Index field is the physical ordering field</a:t>
            </a:r>
          </a:p>
          <a:p>
            <a:pPr lvl="1"/>
            <a:r>
              <a:rPr lang="en-US" sz="2200" dirty="0"/>
              <a:t>Index field is a non-key</a:t>
            </a:r>
            <a:endParaRPr lang="en-US" sz="2400" dirty="0"/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Includes one index entry </a:t>
            </a:r>
            <a:r>
              <a:rPr lang="en-US" sz="2200" i="1" dirty="0">
                <a:solidFill>
                  <a:srgbClr val="FF0000"/>
                </a:solidFill>
              </a:rPr>
              <a:t>for each distinct value</a:t>
            </a:r>
            <a:r>
              <a:rPr lang="en-US" sz="2200" dirty="0"/>
              <a:t>;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# of index entries </a:t>
            </a:r>
            <a:r>
              <a:rPr lang="en-US" sz="2200" i="1" dirty="0">
                <a:solidFill>
                  <a:srgbClr val="FF0000"/>
                </a:solidFill>
              </a:rPr>
              <a:t>= # of distinct values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200" dirty="0"/>
              <a:t>The index entry points to the first data block that contains the index value.</a:t>
            </a:r>
          </a:p>
          <a:p>
            <a:pPr lvl="1"/>
            <a:r>
              <a:rPr lang="en-US" sz="2200" dirty="0"/>
              <a:t>Dense or Sparse?  </a:t>
            </a:r>
          </a:p>
          <a:p>
            <a:pPr lvl="2"/>
            <a:r>
              <a:rPr lang="en-US" sz="2000" dirty="0"/>
              <a:t>It is a sparse index because it has an entry for every distinct value, rather than every data record.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65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1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1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9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" y="152400"/>
            <a:ext cx="2392363" cy="1066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Clustering Index Example</a:t>
            </a:r>
          </a:p>
        </p:txBody>
      </p:sp>
      <p:pic>
        <p:nvPicPr>
          <p:cNvPr id="68404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6200"/>
            <a:ext cx="6407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5410200" y="1790700"/>
            <a:ext cx="10668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10200" y="4724400"/>
            <a:ext cx="10668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/>
              <a:t>Types of Indexes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Secondary Index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secondary index is created on a </a:t>
            </a:r>
            <a:r>
              <a:rPr lang="en-US" sz="2000" dirty="0">
                <a:solidFill>
                  <a:srgbClr val="FF0000"/>
                </a:solidFill>
              </a:rPr>
              <a:t>non-physical ordering </a:t>
            </a:r>
            <a:r>
              <a:rPr lang="en-US" sz="2000" dirty="0"/>
              <a:t>field.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Two types of the secondary index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Secondary index on key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Secondary index on non key</a:t>
            </a: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55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/>
              <a:t>Secondary Index on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u="sng" dirty="0"/>
              <a:t>Secondary index on key </a:t>
            </a:r>
            <a:r>
              <a:rPr lang="en-US" sz="2400" dirty="0"/>
              <a:t>includes one index entry </a:t>
            </a:r>
            <a:r>
              <a:rPr lang="en-US" sz="2400" i="1" dirty="0"/>
              <a:t>for each data record</a:t>
            </a:r>
            <a:r>
              <a:rPr lang="en-US" sz="2400" dirty="0"/>
              <a:t>; hence, it is a </a:t>
            </a:r>
            <a:r>
              <a:rPr lang="en-US" sz="2400" i="1" dirty="0">
                <a:solidFill>
                  <a:srgbClr val="FF0000"/>
                </a:solidFill>
              </a:rPr>
              <a:t>dense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3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" y="2438400"/>
            <a:ext cx="2209800" cy="685800"/>
          </a:xfrm>
        </p:spPr>
        <p:txBody>
          <a:bodyPr>
            <a:noAutofit/>
          </a:bodyPr>
          <a:lstStyle/>
          <a:p>
            <a:r>
              <a:rPr lang="en-US" sz="2000" dirty="0"/>
              <a:t>Secondary Index </a:t>
            </a:r>
            <a:br>
              <a:rPr lang="en-US" sz="2000" dirty="0"/>
            </a:br>
            <a:r>
              <a:rPr lang="en-US" sz="2000" dirty="0"/>
              <a:t>on Key</a:t>
            </a:r>
          </a:p>
        </p:txBody>
      </p:sp>
      <p:pic>
        <p:nvPicPr>
          <p:cNvPr id="690187" name="Picture 11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6399213" cy="647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6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/>
              <a:t>Secondary Index on non-key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u="sng" dirty="0"/>
              <a:t>Secondary index on non-key </a:t>
            </a:r>
            <a:r>
              <a:rPr lang="en-US" sz="2400" dirty="0"/>
              <a:t>includes one index entry </a:t>
            </a:r>
            <a:r>
              <a:rPr lang="en-US" sz="2400" i="1" dirty="0"/>
              <a:t>for each distinct value</a:t>
            </a:r>
            <a:r>
              <a:rPr lang="en-US" sz="2400" dirty="0"/>
              <a:t>; hence, it is a </a:t>
            </a:r>
            <a:r>
              <a:rPr lang="en-US" sz="2400" i="1" dirty="0">
                <a:solidFill>
                  <a:srgbClr val="FF0000"/>
                </a:solidFill>
              </a:rPr>
              <a:t>sparse index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u="sng" dirty="0"/>
              <a:t>Secondary index on non-key</a:t>
            </a:r>
            <a:r>
              <a:rPr lang="en-US" sz="2400" dirty="0"/>
              <a:t> uses additional disk blocks</a:t>
            </a:r>
            <a:endParaRPr lang="en-US" sz="2400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0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5" y="2819400"/>
            <a:ext cx="1716505" cy="609600"/>
          </a:xfrm>
        </p:spPr>
        <p:txBody>
          <a:bodyPr/>
          <a:lstStyle/>
          <a:p>
            <a:r>
              <a:rPr lang="en-US" sz="2000" dirty="0"/>
              <a:t>Secondary Index on non-key, which uses additional disk blocks</a:t>
            </a:r>
          </a:p>
        </p:txBody>
      </p:sp>
      <p:pic>
        <p:nvPicPr>
          <p:cNvPr id="4" name="Picture 11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326"/>
            <a:ext cx="696166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0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8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65127"/>
            <a:ext cx="8534400" cy="930274"/>
          </a:xfrm>
        </p:spPr>
        <p:txBody>
          <a:bodyPr>
            <a:normAutofit/>
          </a:bodyPr>
          <a:lstStyle/>
          <a:p>
            <a:r>
              <a:rPr lang="en-US" sz="3600" dirty="0"/>
              <a:t>Recap:  Properties of index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6705600" cy="31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3600" dirty="0"/>
              <a:t>Reflection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76200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400" dirty="0"/>
              <a:t>Given a relation, how many secondary indexes we can create and why?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Given a relation, how many primary indexes we can create and why?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Given a relation, how many clustering indexes we can create and why?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One relation can have </a:t>
            </a:r>
            <a:r>
              <a:rPr lang="en-US" sz="2400" i="1" dirty="0">
                <a:solidFill>
                  <a:srgbClr val="FF0000"/>
                </a:solidFill>
              </a:rPr>
              <a:t>many</a:t>
            </a:r>
            <a:r>
              <a:rPr lang="en-US" sz="2400" dirty="0">
                <a:solidFill>
                  <a:srgbClr val="FF0000"/>
                </a:solidFill>
              </a:rPr>
              <a:t> secondary indexes. </a:t>
            </a:r>
            <a:r>
              <a:rPr lang="en-US" sz="2400" dirty="0"/>
              <a:t>However, </a:t>
            </a:r>
            <a:r>
              <a:rPr lang="en-US" sz="2400" dirty="0">
                <a:solidFill>
                  <a:srgbClr val="FF0000"/>
                </a:solidFill>
              </a:rPr>
              <a:t>a relation can have </a:t>
            </a:r>
            <a:r>
              <a:rPr lang="en-US" sz="2400" i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FF0000"/>
                </a:solidFill>
              </a:rPr>
              <a:t> one primary index or one clustering index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822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50291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index is a file created for a relation attribute. </a:t>
            </a:r>
            <a:r>
              <a:rPr lang="en-US" dirty="0"/>
              <a:t>By using index, the record search for the relation can be more efficient.</a:t>
            </a:r>
          </a:p>
          <a:p>
            <a:pPr>
              <a:lnSpc>
                <a:spcPct val="90000"/>
              </a:lnSpc>
            </a:pPr>
            <a:r>
              <a:rPr lang="en-US" dirty="0"/>
              <a:t>An index can be considered as a </a:t>
            </a:r>
            <a:r>
              <a:rPr lang="en-US" altLang="zh-CN" dirty="0"/>
              <a:t>special </a:t>
            </a:r>
            <a:r>
              <a:rPr lang="en-US" dirty="0"/>
              <a:t>table with two columns: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index value, block address (block pointer) &gt;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indent="-342900">
              <a:lnSpc>
                <a:spcPct val="90000"/>
              </a:lnSpc>
            </a:pPr>
            <a:r>
              <a:rPr lang="en-US" dirty="0"/>
              <a:t>Each row in an index is called as </a:t>
            </a:r>
            <a:r>
              <a:rPr lang="en-US" dirty="0">
                <a:solidFill>
                  <a:srgbClr val="FF0000"/>
                </a:solidFill>
              </a:rPr>
              <a:t>index entry</a:t>
            </a:r>
          </a:p>
          <a:p>
            <a:pPr indent="-3429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All the index entries are sorted by index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42" y="4363324"/>
            <a:ext cx="5919874" cy="22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0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320673"/>
          </a:xfrm>
        </p:spPr>
        <p:txBody>
          <a:bodyPr/>
          <a:lstStyle/>
          <a:p>
            <a:r>
              <a:rPr lang="en-US" sz="4000" dirty="0"/>
              <a:t>Multi-Level Indexes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/>
          <a:lstStyle/>
          <a:p>
            <a:r>
              <a:rPr lang="en-US" sz="2000" dirty="0"/>
              <a:t>When index itself is still big in size, we can create an index </a:t>
            </a:r>
            <a:r>
              <a:rPr lang="en-US" sz="2000" i="1" dirty="0"/>
              <a:t>to the index</a:t>
            </a:r>
            <a:r>
              <a:rPr lang="en-US" sz="2000" dirty="0"/>
              <a:t>.</a:t>
            </a:r>
          </a:p>
          <a:p>
            <a:pPr lvl="1"/>
            <a:r>
              <a:rPr lang="en-US" dirty="0"/>
              <a:t>Because index is an ordered file, if we create an index to the index, the new index will always be a primary index.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can repeat the process, creating a third, fourth, ..., top level </a:t>
            </a:r>
            <a:r>
              <a:rPr lang="en-US" sz="2000" b="1" i="1" dirty="0">
                <a:solidFill>
                  <a:srgbClr val="FF0000"/>
                </a:solidFill>
              </a:rPr>
              <a:t>until the top level index can fit in one single disk block.</a:t>
            </a:r>
          </a:p>
          <a:p>
            <a:r>
              <a:rPr lang="en-US" sz="2000" dirty="0"/>
              <a:t>Such a multi-level index can also be referred to as </a:t>
            </a:r>
            <a:r>
              <a:rPr lang="en-US" sz="2000" i="1" dirty="0"/>
              <a:t>search tree</a:t>
            </a:r>
            <a:endParaRPr lang="en-US" sz="2000" dirty="0"/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8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2971800" cy="1068387"/>
          </a:xfrm>
        </p:spPr>
        <p:txBody>
          <a:bodyPr/>
          <a:lstStyle/>
          <a:p>
            <a:r>
              <a:rPr lang="en-US" sz="3200"/>
              <a:t>A Two-Level Primary Index</a:t>
            </a:r>
            <a:endParaRPr lang="en-US" sz="2800"/>
          </a:p>
        </p:txBody>
      </p:sp>
      <p:pic>
        <p:nvPicPr>
          <p:cNvPr id="69838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5294313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5715000" y="3200400"/>
            <a:ext cx="10668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3600" dirty="0"/>
              <a:t>Multi-Level Indexes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763000" cy="457517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Search cost with multi-level index = level of index (height of tree) + 1</a:t>
            </a:r>
          </a:p>
          <a:p>
            <a:r>
              <a:rPr lang="en-US" sz="2000" dirty="0"/>
              <a:t>Such a multi-level index is a </a:t>
            </a:r>
            <a:r>
              <a:rPr lang="en-US" sz="2000" i="1" dirty="0"/>
              <a:t>search tree</a:t>
            </a:r>
            <a:endParaRPr lang="en-US" sz="2000" dirty="0"/>
          </a:p>
          <a:p>
            <a:r>
              <a:rPr lang="en-US" sz="2000" dirty="0"/>
              <a:t>Each node in the search tree is a disk block</a:t>
            </a:r>
          </a:p>
          <a:p>
            <a:r>
              <a:rPr lang="en-US" sz="2000" dirty="0"/>
              <a:t>However, insertion and deletion with the search tree is a severe problem, why? </a:t>
            </a:r>
          </a:p>
          <a:p>
            <a:pPr lvl="1"/>
            <a:r>
              <a:rPr lang="en-US" dirty="0"/>
              <a:t>Because every level of the index is an </a:t>
            </a:r>
            <a:r>
              <a:rPr lang="en-US" i="1" dirty="0"/>
              <a:t>ordered file</a:t>
            </a:r>
            <a:r>
              <a:rPr lang="en-US" dirty="0"/>
              <a:t>.  To make space, many tree nodes need to be modified.</a:t>
            </a:r>
          </a:p>
          <a:p>
            <a:r>
              <a:rPr lang="en-US" sz="2000" dirty="0"/>
              <a:t>How to fix it?  </a:t>
            </a:r>
          </a:p>
          <a:p>
            <a:pPr lvl="1"/>
            <a:r>
              <a:rPr lang="en-US" dirty="0"/>
              <a:t>Leaves space in each tree node for the new incoming entries. </a:t>
            </a:r>
          </a:p>
          <a:p>
            <a:pPr lvl="1"/>
            <a:r>
              <a:rPr lang="en-US" dirty="0"/>
              <a:t>This structure is called dynamic multilevel index (dynamic search tree)</a:t>
            </a:r>
          </a:p>
        </p:txBody>
      </p:sp>
    </p:spTree>
    <p:extLst>
      <p:ext uri="{BB962C8B-B14F-4D97-AF65-F5344CB8AC3E}">
        <p14:creationId xmlns:p14="http://schemas.microsoft.com/office/powerpoint/2010/main" val="3385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0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0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0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0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0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0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0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0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Dynamic search tree (B-Trees and B</a:t>
            </a:r>
            <a:r>
              <a:rPr lang="en-US" sz="3200" baseline="30000" dirty="0"/>
              <a:t>+</a:t>
            </a:r>
            <a:r>
              <a:rPr lang="en-US" sz="3200" dirty="0"/>
              <a:t>-Trees)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idx="1"/>
          </p:nvPr>
        </p:nvSpPr>
        <p:spPr>
          <a:xfrm>
            <a:off x="432820" y="1143000"/>
            <a:ext cx="8153400" cy="4800600"/>
          </a:xfrm>
        </p:spPr>
        <p:txBody>
          <a:bodyPr/>
          <a:lstStyle/>
          <a:p>
            <a:r>
              <a:rPr lang="en-US" sz="2000" dirty="0"/>
              <a:t>Like static search tree, in B-Tree and B</a:t>
            </a:r>
            <a:r>
              <a:rPr lang="en-US" sz="2000" baseline="30000" dirty="0"/>
              <a:t>+</a:t>
            </a:r>
            <a:r>
              <a:rPr lang="en-US" sz="2000" dirty="0"/>
              <a:t>-Tree, each tree node corresponds to a disk block.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Each tree node in B-tree or B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- tree is kept between half-full and completely full </a:t>
            </a:r>
            <a:r>
              <a:rPr lang="en-US" sz="2000" dirty="0"/>
              <a:t>to allow efficient insertion and deletion of records.</a:t>
            </a:r>
          </a:p>
          <a:p>
            <a:r>
              <a:rPr lang="en-US" sz="2000" dirty="0"/>
              <a:t>MySQL uses both BTREE (B-Tree and B</a:t>
            </a:r>
            <a:r>
              <a:rPr lang="en-US" sz="2000" baseline="30000" dirty="0"/>
              <a:t>+</a:t>
            </a:r>
            <a:r>
              <a:rPr lang="en-US" sz="2000" dirty="0"/>
              <a:t>-Tree) and HASH indexes.</a:t>
            </a:r>
          </a:p>
          <a:p>
            <a:r>
              <a:rPr lang="en-US" sz="2000" dirty="0"/>
              <a:t>B</a:t>
            </a:r>
            <a:r>
              <a:rPr lang="en-US" sz="2000" baseline="30000" dirty="0"/>
              <a:t>+</a:t>
            </a:r>
            <a:r>
              <a:rPr lang="en-US" sz="2000" dirty="0"/>
              <a:t>-Tree, an extension of B-tree, allows more children in the intermediate nodes than B tree so it is much wider (reduced height). 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3676" y="3932238"/>
            <a:ext cx="263664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10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C544-5F30-47F3-AD0D-6064339A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3383C-9C10-44CD-8994-46055C492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4155839"/>
            <a:ext cx="8362347" cy="2102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3AB15-1C75-4701-9E89-3E187531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50839"/>
            <a:ext cx="5395913" cy="21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index can be either a </a:t>
            </a:r>
            <a:r>
              <a:rPr lang="en-US" sz="2400" u="sng" dirty="0"/>
              <a:t>dense index </a:t>
            </a:r>
            <a:r>
              <a:rPr lang="en-US" sz="2400" dirty="0"/>
              <a:t>or a </a:t>
            </a:r>
            <a:r>
              <a:rPr lang="en-US" sz="2400" u="sng" dirty="0"/>
              <a:t>sparse index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dense index</a:t>
            </a:r>
            <a:r>
              <a:rPr lang="en-US" sz="2400" dirty="0"/>
              <a:t> has an index entry for every record in the relation. 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sparse index</a:t>
            </a:r>
            <a:r>
              <a:rPr lang="en-US" sz="2400" dirty="0"/>
              <a:t> has index entries for only some of the records in the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dirty="0"/>
              <a:t>Why index can speed up record search?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/>
          </a:bodyPr>
          <a:lstStyle/>
          <a:p>
            <a:r>
              <a:rPr lang="en-US" sz="2400" u="sng" dirty="0"/>
              <a:t>Searching </a:t>
            </a:r>
            <a:r>
              <a:rPr lang="en-US" altLang="zh-CN" sz="2400" u="sng" dirty="0"/>
              <a:t>for</a:t>
            </a:r>
            <a:r>
              <a:rPr lang="en-US" sz="2400" u="sng" dirty="0"/>
              <a:t> an index entry </a:t>
            </a:r>
            <a:r>
              <a:rPr lang="en-US" sz="2400" dirty="0"/>
              <a:t>is much faster than </a:t>
            </a:r>
            <a:r>
              <a:rPr lang="en-US" sz="2400" u="sng" dirty="0"/>
              <a:t>searching for a record </a:t>
            </a:r>
            <a:r>
              <a:rPr lang="en-US" sz="2400" dirty="0"/>
              <a:t>in the data file.  Two reasons: 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index file is much smaller than the data file in size</a:t>
            </a:r>
            <a:r>
              <a:rPr lang="en-US" sz="2200" dirty="0"/>
              <a:t>.  So it occupies much fewer disk blocks than the data file. </a:t>
            </a:r>
          </a:p>
          <a:p>
            <a:pPr marL="868363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Index file is always an ordered file</a:t>
            </a:r>
            <a:r>
              <a:rPr lang="en-US" sz="2200" dirty="0"/>
              <a:t>. So we can use binary search to find an entry in index. </a:t>
            </a:r>
          </a:p>
          <a:p>
            <a:pPr marL="868363" lvl="1" indent="-457200">
              <a:buFont typeface="+mj-lt"/>
              <a:buAutoNum type="arabicPeriod"/>
            </a:pPr>
            <a:endParaRPr lang="en-US" sz="2200" dirty="0"/>
          </a:p>
          <a:p>
            <a:pPr marL="868363" lvl="1" indent="-457200">
              <a:buFont typeface="+mj-lt"/>
              <a:buAutoNum type="arabicPeriod"/>
            </a:pPr>
            <a:endParaRPr lang="en-US" sz="22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4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8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431006"/>
            <a:ext cx="8839200" cy="46743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Given the data file EMPLOYEE(SSN, FNAME, LNAME, ADDRESS, ...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Suppose that: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	record size R=150 bytes;    block size B=512 bytes,  r=30000 records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Then, we get: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blocking factor </a:t>
            </a:r>
            <a:r>
              <a:rPr lang="en-US" sz="2000" dirty="0" err="1"/>
              <a:t>Bfr</a:t>
            </a:r>
            <a:r>
              <a:rPr lang="en-US" sz="2000" dirty="0"/>
              <a:t> = B / R= 512 / 150=  </a:t>
            </a:r>
            <a:r>
              <a:rPr lang="en-US" sz="2000" dirty="0">
                <a:solidFill>
                  <a:srgbClr val="FF0000"/>
                </a:solidFill>
              </a:rPr>
              <a:t>3 records/block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number of file blocks </a:t>
            </a:r>
            <a:r>
              <a:rPr lang="en-US" sz="2000" dirty="0"/>
              <a:t>= (r/</a:t>
            </a:r>
            <a:r>
              <a:rPr lang="en-US" sz="2000" dirty="0" err="1"/>
              <a:t>Bfr</a:t>
            </a:r>
            <a:r>
              <a:rPr lang="en-US" sz="2000" dirty="0"/>
              <a:t>)= (30000/3)= 10000 blocks</a:t>
            </a:r>
          </a:p>
          <a:p>
            <a:pPr marL="411163" lvl="1" indent="0">
              <a:lnSpc>
                <a:spcPct val="80000"/>
              </a:lnSpc>
              <a:buNone/>
            </a:pPr>
            <a:endParaRPr lang="en-US" sz="2000" dirty="0"/>
          </a:p>
          <a:p>
            <a:pPr marL="411163" lvl="1" indent="0">
              <a:lnSpc>
                <a:spcPct val="80000"/>
              </a:lnSpc>
              <a:buNone/>
            </a:pPr>
            <a:endParaRPr lang="en-US" dirty="0"/>
          </a:p>
          <a:p>
            <a:pPr marL="411163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1900" dirty="0"/>
              <a:t>Without index,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file records are unordered, a linear search cost of: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(b/2)= 10000/2= </a:t>
            </a:r>
            <a:r>
              <a:rPr lang="en-US" sz="2000" dirty="0">
                <a:solidFill>
                  <a:srgbClr val="FF0000"/>
                </a:solidFill>
              </a:rPr>
              <a:t>5000 block accesses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file records are ordered on SSN,  the binary search on SSN cost would be: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dirty="0"/>
              <a:t>b=  log</a:t>
            </a:r>
            <a:r>
              <a:rPr lang="en-US" sz="2000" baseline="-25000" dirty="0"/>
              <a:t>2</a:t>
            </a:r>
            <a:r>
              <a:rPr lang="en-US" sz="2000" dirty="0"/>
              <a:t>10000= </a:t>
            </a:r>
            <a:r>
              <a:rPr lang="en-US" sz="2000" dirty="0">
                <a:solidFill>
                  <a:srgbClr val="FF0000"/>
                </a:solidFill>
              </a:rPr>
              <a:t>14 block accesses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85800" y="87313"/>
            <a:ext cx="77724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n-US" sz="3200">
              <a:solidFill>
                <a:srgbClr val="8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457200"/>
            <a:ext cx="6503921" cy="140791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8610600" cy="4590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For an index on the SSN  field, assume the index field size V</a:t>
            </a:r>
            <a:r>
              <a:rPr lang="en-US" sz="1800" baseline="-25000" dirty="0"/>
              <a:t>SSN</a:t>
            </a:r>
            <a:r>
              <a:rPr lang="en-US" sz="2000" dirty="0"/>
              <a:t>=9 bytes and the block pointer size </a:t>
            </a:r>
            <a:r>
              <a:rPr lang="en-US" sz="2000" dirty="0" err="1"/>
              <a:t>P</a:t>
            </a:r>
            <a:r>
              <a:rPr lang="en-US" sz="1800" baseline="-25000" dirty="0" err="1"/>
              <a:t>b</a:t>
            </a:r>
            <a:r>
              <a:rPr lang="en-US" sz="1800" dirty="0"/>
              <a:t> </a:t>
            </a:r>
            <a:r>
              <a:rPr lang="en-US" sz="2000" dirty="0"/>
              <a:t>=7 bytes. Then: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index entry size </a:t>
            </a:r>
            <a:r>
              <a:rPr lang="en-US" sz="2000" dirty="0"/>
              <a:t>R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2000" dirty="0"/>
              <a:t>=(V</a:t>
            </a:r>
            <a:r>
              <a:rPr lang="en-US" sz="1800" baseline="-25000" dirty="0">
                <a:solidFill>
                  <a:schemeClr val="tx2"/>
                </a:solidFill>
              </a:rPr>
              <a:t>SSN</a:t>
            </a:r>
            <a:r>
              <a:rPr lang="en-US" sz="2000" dirty="0"/>
              <a:t>+ </a:t>
            </a:r>
            <a:r>
              <a:rPr lang="en-US" sz="2000" dirty="0" err="1"/>
              <a:t>P</a:t>
            </a:r>
            <a:r>
              <a:rPr lang="en-US" sz="1800" baseline="-25000" dirty="0" err="1">
                <a:solidFill>
                  <a:schemeClr val="tx2"/>
                </a:solidFill>
              </a:rPr>
              <a:t>b</a:t>
            </a:r>
            <a:r>
              <a:rPr lang="en-US" sz="2000" dirty="0"/>
              <a:t>)=(9+7)=</a:t>
            </a:r>
            <a:r>
              <a:rPr lang="en-US" sz="2000" dirty="0">
                <a:solidFill>
                  <a:srgbClr val="FF0000"/>
                </a:solidFill>
              </a:rPr>
              <a:t>16 bytes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index blocking factor </a:t>
            </a:r>
            <a:r>
              <a:rPr lang="en-US" sz="2000" dirty="0" err="1"/>
              <a:t>Bfr</a:t>
            </a:r>
            <a:r>
              <a:rPr lang="en-US" sz="1800" baseline="-25000" dirty="0" err="1">
                <a:solidFill>
                  <a:schemeClr val="tx2"/>
                </a:solidFill>
              </a:rPr>
              <a:t>I</a:t>
            </a:r>
            <a:r>
              <a:rPr lang="en-US" sz="2000" dirty="0"/>
              <a:t>= B / R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2000" dirty="0"/>
              <a:t>= 512 / 16= </a:t>
            </a:r>
            <a:r>
              <a:rPr lang="en-US" sz="2000" dirty="0">
                <a:solidFill>
                  <a:srgbClr val="FF0000"/>
                </a:solidFill>
              </a:rPr>
              <a:t>32 entries/block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	</a:t>
            </a:r>
            <a:r>
              <a:rPr lang="en-US" sz="2000" dirty="0"/>
              <a:t>If dense index is used:</a:t>
            </a:r>
            <a:endParaRPr lang="en-US" altLang="zh-CN" sz="2000" dirty="0"/>
          </a:p>
          <a:p>
            <a:pPr marL="411163" lvl="1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 number of index blocks </a:t>
            </a:r>
            <a:r>
              <a:rPr lang="en-US" sz="2000" dirty="0"/>
              <a:t>b= (r/ </a:t>
            </a:r>
            <a:r>
              <a:rPr lang="en-US" sz="2000" dirty="0" err="1"/>
              <a:t>Bfr</a:t>
            </a:r>
            <a:r>
              <a:rPr lang="en-US" sz="1800" baseline="-25000" dirty="0" err="1">
                <a:solidFill>
                  <a:schemeClr val="tx2"/>
                </a:solidFill>
              </a:rPr>
              <a:t>I</a:t>
            </a:r>
            <a:r>
              <a:rPr lang="en-US" sz="2000" dirty="0"/>
              <a:t>)= (30000/32)= </a:t>
            </a:r>
            <a:r>
              <a:rPr lang="en-US" sz="2000" dirty="0">
                <a:solidFill>
                  <a:srgbClr val="FF0000"/>
                </a:solidFill>
              </a:rPr>
              <a:t>938 blocks </a:t>
            </a:r>
            <a:endParaRPr lang="en-US" sz="2000" dirty="0"/>
          </a:p>
          <a:p>
            <a:pPr marL="411163" lvl="1" indent="0">
              <a:lnSpc>
                <a:spcPct val="80000"/>
              </a:lnSpc>
              <a:buNone/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FF0000"/>
                </a:solidFill>
              </a:rPr>
              <a:t>binary search in index </a:t>
            </a:r>
            <a:r>
              <a:rPr lang="en-US" sz="2000" dirty="0"/>
              <a:t>needs log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r>
              <a:rPr lang="en-US" sz="2000" dirty="0"/>
              <a:t>b= log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r>
              <a:rPr lang="en-US" sz="2000" dirty="0"/>
              <a:t>938= </a:t>
            </a:r>
            <a:r>
              <a:rPr lang="en-US" sz="2000" dirty="0">
                <a:solidFill>
                  <a:srgbClr val="FF0000"/>
                </a:solidFill>
              </a:rPr>
              <a:t>10 block accesses</a:t>
            </a:r>
          </a:p>
          <a:p>
            <a:pPr marL="411163" lvl="1" indent="0">
              <a:lnSpc>
                <a:spcPct val="80000"/>
              </a:lnSpc>
              <a:buNone/>
            </a:pPr>
            <a:r>
              <a:rPr lang="en-US" sz="2000" dirty="0"/>
              <a:t>         Need one more access to the data file,  </a:t>
            </a:r>
            <a:r>
              <a:rPr lang="en-US" sz="2000" dirty="0">
                <a:solidFill>
                  <a:srgbClr val="FF0000"/>
                </a:solidFill>
              </a:rPr>
              <a:t>total = 10 +1 = 11 block accesses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dirty="0"/>
              <a:t>Types of Indexes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52318"/>
              </p:ext>
            </p:extLst>
          </p:nvPr>
        </p:nvGraphicFramePr>
        <p:xfrm>
          <a:off x="609601" y="1752600"/>
          <a:ext cx="7772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27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field is a key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field is a non-key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13">
                <a:tc>
                  <a:txBody>
                    <a:bodyPr/>
                    <a:lstStyle/>
                    <a:p>
                      <a:r>
                        <a:rPr lang="en-US" sz="1800" b="1" dirty="0"/>
                        <a:t>Index field is the physical ordering field of the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Primary index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Clustering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Index field is NOT the physical ordering field of the file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Secondary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index</a:t>
                      </a:r>
                    </a:p>
                    <a:p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(on key)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Secondary index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 (on non-key)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/>
              <a:t>Types of Indexes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Primary Index</a:t>
            </a:r>
          </a:p>
          <a:p>
            <a:pPr lvl="1"/>
            <a:r>
              <a:rPr lang="en-US" sz="2200" dirty="0"/>
              <a:t>Index field is the physical ordering field</a:t>
            </a:r>
          </a:p>
          <a:p>
            <a:pPr lvl="1"/>
            <a:r>
              <a:rPr lang="en-US" sz="2200" dirty="0"/>
              <a:t>Index field is a key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Includes one index entry </a:t>
            </a:r>
            <a:r>
              <a:rPr lang="en-US" sz="2200" i="1" dirty="0">
                <a:solidFill>
                  <a:srgbClr val="FF0000"/>
                </a:solidFill>
              </a:rPr>
              <a:t>for each block</a:t>
            </a:r>
            <a:r>
              <a:rPr lang="en-US" sz="2200" dirty="0">
                <a:solidFill>
                  <a:srgbClr val="FF0000"/>
                </a:solidFill>
              </a:rPr>
              <a:t> in the data file</a:t>
            </a:r>
            <a:r>
              <a:rPr lang="en-US" sz="2200" dirty="0"/>
              <a:t>;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The # of index entries = # of file blocks </a:t>
            </a:r>
          </a:p>
          <a:p>
            <a:pPr lvl="1"/>
            <a:r>
              <a:rPr lang="en-US" sz="2200" dirty="0"/>
              <a:t>Each index value is the value for the </a:t>
            </a:r>
            <a:r>
              <a:rPr lang="en-US" sz="2200" i="1" dirty="0"/>
              <a:t>first record</a:t>
            </a:r>
            <a:r>
              <a:rPr lang="en-US" sz="2200" dirty="0"/>
              <a:t> in the block (anchor record).</a:t>
            </a:r>
            <a:endParaRPr lang="en-US" sz="2200" i="1" dirty="0"/>
          </a:p>
          <a:p>
            <a:pPr lvl="1"/>
            <a:r>
              <a:rPr lang="en-US" sz="2200" dirty="0"/>
              <a:t>Dense or sparse?  </a:t>
            </a:r>
          </a:p>
          <a:p>
            <a:pPr lvl="2"/>
            <a:r>
              <a:rPr lang="en-US" sz="2000" dirty="0"/>
              <a:t>A primary index is a sparse index, since it includes an entry for each file block, rather than for every record.</a:t>
            </a:r>
          </a:p>
        </p:txBody>
      </p:sp>
    </p:spTree>
    <p:extLst>
      <p:ext uri="{BB962C8B-B14F-4D97-AF65-F5344CB8AC3E}">
        <p14:creationId xmlns:p14="http://schemas.microsoft.com/office/powerpoint/2010/main" val="3610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3" name="Rectangle 7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2667000" cy="1295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Primary Index on the Ordering Key Field</a:t>
            </a:r>
          </a:p>
        </p:txBody>
      </p:sp>
      <p:pic>
        <p:nvPicPr>
          <p:cNvPr id="679950" name="Picture 14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0"/>
            <a:ext cx="564197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6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8F4571F-73E8-4F13-84D3-C00F60FA2E43}" vid="{1DFF8676-FF57-47EC-8C10-0420118459E4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2373</TotalTime>
  <Words>1325</Words>
  <Application>Microsoft Office PowerPoint</Application>
  <PresentationFormat>Letter Paper (8.5x11 in)</PresentationFormat>
  <Paragraphs>154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宋体</vt:lpstr>
      <vt:lpstr>ヒラギノ角ゴ Pro W3</vt:lpstr>
      <vt:lpstr>Arial</vt:lpstr>
      <vt:lpstr>Calibri</vt:lpstr>
      <vt:lpstr>Cambria</vt:lpstr>
      <vt:lpstr>Century Gothic</vt:lpstr>
      <vt:lpstr>Tahoma</vt:lpstr>
      <vt:lpstr>Times New Roman</vt:lpstr>
      <vt:lpstr>Wingdings</vt:lpstr>
      <vt:lpstr>2_Default Design</vt:lpstr>
      <vt:lpstr>Theme1</vt:lpstr>
      <vt:lpstr>Office Theme</vt:lpstr>
      <vt:lpstr>Adjacency</vt:lpstr>
      <vt:lpstr>Note 12   File Indexing</vt:lpstr>
      <vt:lpstr>Indexes</vt:lpstr>
      <vt:lpstr>Indexes</vt:lpstr>
      <vt:lpstr>Why index can speed up record search?</vt:lpstr>
      <vt:lpstr>PowerPoint Presentation</vt:lpstr>
      <vt:lpstr>PowerPoint Presentation</vt:lpstr>
      <vt:lpstr>Types of Indexes</vt:lpstr>
      <vt:lpstr>Types of Indexes</vt:lpstr>
      <vt:lpstr>Primary Index on the Ordering Key Field</vt:lpstr>
      <vt:lpstr>Search with primary Index v.s. without index</vt:lpstr>
      <vt:lpstr>Types of Indexes</vt:lpstr>
      <vt:lpstr>A Clustering Index Example</vt:lpstr>
      <vt:lpstr>Types of Indexes</vt:lpstr>
      <vt:lpstr>Secondary Index on key</vt:lpstr>
      <vt:lpstr>Secondary Index  on Key</vt:lpstr>
      <vt:lpstr>Secondary Index on non-key</vt:lpstr>
      <vt:lpstr>Secondary Index on non-key, which uses additional disk blocks</vt:lpstr>
      <vt:lpstr>Recap:  Properties of index types</vt:lpstr>
      <vt:lpstr>Reflection</vt:lpstr>
      <vt:lpstr>Multi-Level Indexes </vt:lpstr>
      <vt:lpstr>A Two-Level Primary Index</vt:lpstr>
      <vt:lpstr>Multi-Level Indexes</vt:lpstr>
      <vt:lpstr>Dynamic search tree (B-Trees and B+-Trees)</vt:lpstr>
      <vt:lpstr>B tree example</vt:lpstr>
    </vt:vector>
  </TitlesOfParts>
  <Company>Copyright © 2007 Ramez Elmasri and Shamkant B. Navathe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>Disk Storage, Basic File Structures, and Hashing</dc:subject>
  <dc:creator>Chen, Haiquan</dc:creator>
  <cp:lastModifiedBy>Chen, Haiquan</cp:lastModifiedBy>
  <cp:revision>252</cp:revision>
  <cp:lastPrinted>2017-10-31T17:59:10Z</cp:lastPrinted>
  <dcterms:created xsi:type="dcterms:W3CDTF">2005-02-25T19:46:41Z</dcterms:created>
  <dcterms:modified xsi:type="dcterms:W3CDTF">2022-04-29T16:45:42Z</dcterms:modified>
</cp:coreProperties>
</file>