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71" r:id="rId2"/>
    <p:sldId id="263" r:id="rId3"/>
    <p:sldId id="264" r:id="rId4"/>
    <p:sldId id="268" r:id="rId5"/>
    <p:sldId id="272" r:id="rId6"/>
    <p:sldId id="274" r:id="rId7"/>
    <p:sldId id="273" r:id="rId8"/>
    <p:sldId id="266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304800" y="1981200"/>
            <a:ext cx="8077200" cy="23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1875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Century Gothic" pitchFamily="34" charset="0"/>
              </a:rPr>
              <a:t>Note 13 </a:t>
            </a:r>
            <a:r>
              <a:rPr lang="en-US" sz="2400" b="1" dirty="0">
                <a:solidFill>
                  <a:srgbClr val="800000"/>
                </a:solidFill>
                <a:latin typeface="Century Gothic" pitchFamily="34" charset="0"/>
              </a:rPr>
              <a:t>Database Performance Tuning Using Index</a:t>
            </a:r>
          </a:p>
          <a:p>
            <a:pPr eaLnBrk="1" hangingPunct="1">
              <a:spcBef>
                <a:spcPts val="1875"/>
              </a:spcBef>
            </a:pPr>
            <a:endParaRPr lang="en-US" sz="2000" b="1" dirty="0">
              <a:solidFill>
                <a:srgbClr val="800000"/>
              </a:solidFill>
              <a:latin typeface="Century Gothic" pitchFamily="34" charset="0"/>
            </a:endParaRPr>
          </a:p>
          <a:p>
            <a:pPr algn="ctr" eaLnBrk="1" hangingPunct="1">
              <a:spcBef>
                <a:spcPts val="1875"/>
              </a:spcBef>
            </a:pPr>
            <a:endParaRPr lang="en-US" sz="1400" b="1" dirty="0">
              <a:solidFill>
                <a:srgbClr val="800000"/>
              </a:solidFill>
              <a:latin typeface="Century Gothic" pitchFamily="34" charset="0"/>
            </a:endParaRPr>
          </a:p>
          <a:p>
            <a:pPr algn="ctr" eaLnBrk="1" hangingPunct="1">
              <a:spcBef>
                <a:spcPts val="1875"/>
              </a:spcBef>
            </a:pPr>
            <a:endParaRPr lang="en-US" sz="1400" b="1" dirty="0">
              <a:solidFill>
                <a:srgbClr val="800000"/>
              </a:solidFill>
              <a:latin typeface="Century Gothic" pitchFamily="34" charset="0"/>
            </a:endParaRPr>
          </a:p>
          <a:p>
            <a:pPr algn="ctr" eaLnBrk="1" hangingPunct="1">
              <a:spcBef>
                <a:spcPts val="1875"/>
              </a:spcBef>
            </a:pPr>
            <a:endParaRPr lang="en-US" sz="1400" b="1" dirty="0">
              <a:solidFill>
                <a:srgbClr val="800000"/>
              </a:solidFill>
              <a:latin typeface="Century Gothic" pitchFamily="34" charset="0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790DC5A4-B82E-493C-BB03-8E0177763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724400"/>
            <a:ext cx="3352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2000" dirty="0"/>
              <a:t>  </a:t>
            </a:r>
            <a:r>
              <a:rPr lang="en-US" altLang="zh-CN" sz="2000" dirty="0"/>
              <a:t>CSC134</a:t>
            </a:r>
          </a:p>
          <a:p>
            <a:pPr algn="ctr" eaLnBrk="1" hangingPunct="1"/>
            <a:endParaRPr lang="en-US" altLang="en-US" sz="2000" dirty="0"/>
          </a:p>
          <a:p>
            <a:pPr algn="ctr" eaLnBrk="1" hangingPunct="1"/>
            <a:r>
              <a:rPr lang="en-US" altLang="en-US" sz="2000" dirty="0"/>
              <a:t>Dr. Haiquan Chen</a:t>
            </a:r>
          </a:p>
          <a:p>
            <a:pPr algn="ctr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959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Creates an index on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index_name</a:t>
            </a:r>
            <a:b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example,  the SQL statement below creates an index named "</a:t>
            </a:r>
            <a:r>
              <a:rPr lang="en-US" sz="2400" dirty="0" err="1"/>
              <a:t>PIndex</a:t>
            </a:r>
            <a:r>
              <a:rPr lang="en-US" sz="2400" dirty="0"/>
              <a:t>" on the "</a:t>
            </a:r>
            <a:r>
              <a:rPr lang="en-US" sz="2400" dirty="0" err="1"/>
              <a:t>LastName</a:t>
            </a:r>
            <a:r>
              <a:rPr lang="en-US" sz="2400" dirty="0"/>
              <a:t>" column in the "Persons" table: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PIndex</a:t>
            </a:r>
            <a:b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ON Persons (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389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Creates an index on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You can also create an index on </a:t>
            </a:r>
            <a:r>
              <a:rPr lang="en-US" sz="2400" dirty="0">
                <a:solidFill>
                  <a:srgbClr val="FF0000"/>
                </a:solidFill>
              </a:rPr>
              <a:t>a combination of columns</a:t>
            </a:r>
            <a:r>
              <a:rPr lang="en-US" sz="2400" dirty="0"/>
              <a:t>, by listing the column names within the parentheses, separated by commas.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PIndex</a:t>
            </a:r>
            <a:b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ON Persons (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3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Performance tuning using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00600"/>
          </a:xfrm>
        </p:spPr>
        <p:txBody>
          <a:bodyPr>
            <a:normAutofit/>
          </a:bodyPr>
          <a:lstStyle/>
          <a:p>
            <a:r>
              <a:rPr lang="en-US" sz="2400" dirty="0"/>
              <a:t>If a column does not have an index </a:t>
            </a:r>
            <a:r>
              <a:rPr lang="en-US" altLang="zh-CN" sz="2400" dirty="0"/>
              <a:t>on </a:t>
            </a:r>
            <a:r>
              <a:rPr lang="en-US" sz="2400" dirty="0"/>
              <a:t>them, a full-table scan occurs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To speed up data search/queries, create index on </a:t>
            </a:r>
            <a:r>
              <a:rPr lang="en-US" sz="2400" b="1" dirty="0">
                <a:solidFill>
                  <a:srgbClr val="FF0000"/>
                </a:solidFill>
              </a:rPr>
              <a:t>columns that are used in WHERE clause of an SELECT</a:t>
            </a:r>
            <a:r>
              <a:rPr lang="en-US" sz="2400" dirty="0">
                <a:solidFill>
                  <a:srgbClr val="FF0000"/>
                </a:solidFill>
              </a:rPr>
              <a:t> statement </a:t>
            </a:r>
            <a:r>
              <a:rPr lang="en-US" sz="2400" dirty="0"/>
              <a:t>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avoid a full-table scan.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By default,  MySQL will create an index named “PRIMARY” on the primary key in each table. </a:t>
            </a:r>
          </a:p>
        </p:txBody>
      </p:sp>
    </p:spTree>
    <p:extLst>
      <p:ext uri="{BB962C8B-B14F-4D97-AF65-F5344CB8AC3E}">
        <p14:creationId xmlns:p14="http://schemas.microsoft.com/office/powerpoint/2010/main" val="344134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 COMPANY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28800"/>
            <a:ext cx="5500886" cy="40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7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to create index?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0" indent="0">
              <a:buNone/>
            </a:pPr>
            <a:r>
              <a:rPr lang="en-US" dirty="0"/>
              <a:t>Query: Retrieve all employees in department 5 whose salary is between $30,000 and $40,000.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Select * </a:t>
            </a:r>
            <a:endParaRPr lang="en-US" dirty="0"/>
          </a:p>
          <a:p>
            <a:pPr marL="114300" indent="0">
              <a:buNone/>
            </a:pPr>
            <a:r>
              <a:rPr lang="en-US" b="1" dirty="0"/>
              <a:t>From employee </a:t>
            </a:r>
            <a:r>
              <a:rPr lang="en-US" altLang="zh-CN" b="1" dirty="0"/>
              <a:t>E</a:t>
            </a:r>
            <a:endParaRPr lang="en-US" dirty="0"/>
          </a:p>
          <a:p>
            <a:pPr marL="114300" indent="0">
              <a:buNone/>
            </a:pPr>
            <a:r>
              <a:rPr lang="en-US" b="1" dirty="0"/>
              <a:t>Where </a:t>
            </a:r>
            <a:r>
              <a:rPr lang="en-US" altLang="zh-CN" b="1" dirty="0" err="1">
                <a:solidFill>
                  <a:srgbClr val="FF0000"/>
                </a:solidFill>
              </a:rPr>
              <a:t>E.</a:t>
            </a:r>
            <a:r>
              <a:rPr lang="en-US" b="1" dirty="0" err="1">
                <a:solidFill>
                  <a:srgbClr val="FF0000"/>
                </a:solidFill>
              </a:rPr>
              <a:t>dno</a:t>
            </a:r>
            <a:r>
              <a:rPr lang="en-US" b="1" dirty="0"/>
              <a:t>=5 and (</a:t>
            </a:r>
            <a:r>
              <a:rPr lang="en-US" altLang="zh-CN" b="1" dirty="0" err="1">
                <a:solidFill>
                  <a:srgbClr val="FF0000"/>
                </a:solidFill>
              </a:rPr>
              <a:t>E.</a:t>
            </a:r>
            <a:r>
              <a:rPr lang="en-US" b="1" dirty="0" err="1">
                <a:solidFill>
                  <a:srgbClr val="FF0000"/>
                </a:solidFill>
              </a:rPr>
              <a:t>salary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&gt;= 30000 and </a:t>
            </a:r>
            <a:r>
              <a:rPr lang="en-US" altLang="zh-CN" b="1" dirty="0" err="1">
                <a:solidFill>
                  <a:srgbClr val="FF0000"/>
                </a:solidFill>
              </a:rPr>
              <a:t>E.</a:t>
            </a:r>
            <a:r>
              <a:rPr lang="en-US" b="1" dirty="0" err="1">
                <a:solidFill>
                  <a:srgbClr val="FF0000"/>
                </a:solidFill>
              </a:rPr>
              <a:t>salary</a:t>
            </a:r>
            <a:r>
              <a:rPr lang="en-US" b="1" dirty="0"/>
              <a:t>&lt;=40000)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2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to create index?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800600"/>
          </a:xfrm>
        </p:spPr>
        <p:txBody>
          <a:bodyPr/>
          <a:lstStyle/>
          <a:p>
            <a:pPr marL="114300" lvl="0" indent="0">
              <a:buNone/>
            </a:pPr>
            <a:r>
              <a:rPr lang="en-US" dirty="0"/>
              <a:t>Query:  Find the sum of the salaries of all employees for the research department, as well as the max salary, the min salary and the average salary. </a:t>
            </a:r>
          </a:p>
          <a:p>
            <a:pPr marL="114300" indent="0">
              <a:buNone/>
            </a:pPr>
            <a:r>
              <a:rPr lang="en-US" dirty="0"/>
              <a:t> </a:t>
            </a:r>
          </a:p>
          <a:p>
            <a:pPr marL="114300" indent="0">
              <a:buNone/>
            </a:pPr>
            <a:r>
              <a:rPr lang="en-US" b="1" dirty="0"/>
              <a:t>Select sum(</a:t>
            </a:r>
            <a:r>
              <a:rPr lang="en-US" altLang="zh-CN" b="1" dirty="0" err="1"/>
              <a:t>E.</a:t>
            </a:r>
            <a:r>
              <a:rPr lang="en-US" b="1" dirty="0" err="1"/>
              <a:t>salary</a:t>
            </a:r>
            <a:r>
              <a:rPr lang="en-US" b="1" dirty="0"/>
              <a:t>), max(</a:t>
            </a:r>
            <a:r>
              <a:rPr lang="en-US" altLang="zh-CN" b="1" dirty="0" err="1"/>
              <a:t>E.</a:t>
            </a:r>
            <a:r>
              <a:rPr lang="en-US" b="1" dirty="0" err="1"/>
              <a:t>salary</a:t>
            </a:r>
            <a:r>
              <a:rPr lang="en-US" b="1" dirty="0"/>
              <a:t>), min (</a:t>
            </a:r>
            <a:r>
              <a:rPr lang="en-US" altLang="zh-CN" b="1" dirty="0" err="1"/>
              <a:t>E.</a:t>
            </a:r>
            <a:r>
              <a:rPr lang="en-US" b="1" dirty="0" err="1"/>
              <a:t>salary</a:t>
            </a:r>
            <a:r>
              <a:rPr lang="en-US" b="1" dirty="0"/>
              <a:t>), </a:t>
            </a:r>
            <a:r>
              <a:rPr lang="en-US" b="1" dirty="0" err="1"/>
              <a:t>avg</a:t>
            </a:r>
            <a:r>
              <a:rPr lang="en-US" b="1" dirty="0"/>
              <a:t>(</a:t>
            </a:r>
            <a:r>
              <a:rPr lang="en-US" altLang="zh-CN" b="1" dirty="0" err="1"/>
              <a:t>E.</a:t>
            </a:r>
            <a:r>
              <a:rPr lang="en-US" b="1" dirty="0" err="1"/>
              <a:t>salary</a:t>
            </a:r>
            <a:r>
              <a:rPr lang="en-US" b="1" dirty="0"/>
              <a:t>)</a:t>
            </a:r>
            <a:endParaRPr lang="en-US" dirty="0"/>
          </a:p>
          <a:p>
            <a:pPr marL="114300" indent="0">
              <a:buNone/>
            </a:pPr>
            <a:r>
              <a:rPr lang="en-US" b="1" dirty="0"/>
              <a:t>From employee </a:t>
            </a:r>
            <a:r>
              <a:rPr lang="en-US" altLang="zh-CN" b="1" dirty="0"/>
              <a:t>E</a:t>
            </a:r>
            <a:r>
              <a:rPr lang="en-US" b="1" dirty="0"/>
              <a:t>, department </a:t>
            </a:r>
            <a:r>
              <a:rPr lang="en-US" altLang="zh-CN" b="1" dirty="0"/>
              <a:t>D</a:t>
            </a:r>
            <a:endParaRPr lang="en-US" dirty="0"/>
          </a:p>
          <a:p>
            <a:pPr marL="114300" indent="0">
              <a:buNone/>
            </a:pPr>
            <a:r>
              <a:rPr lang="en-US" b="1" dirty="0"/>
              <a:t>Where </a:t>
            </a:r>
            <a:r>
              <a:rPr lang="en-US" altLang="zh-CN" b="1" dirty="0" err="1">
                <a:solidFill>
                  <a:srgbClr val="FF0000"/>
                </a:solidFill>
              </a:rPr>
              <a:t>E.</a:t>
            </a:r>
            <a:r>
              <a:rPr lang="en-US" b="1" dirty="0" err="1">
                <a:solidFill>
                  <a:srgbClr val="FF0000"/>
                </a:solidFill>
              </a:rPr>
              <a:t>dno</a:t>
            </a:r>
            <a:r>
              <a:rPr lang="en-US" b="1" dirty="0"/>
              <a:t> =</a:t>
            </a:r>
            <a:r>
              <a:rPr lang="en-US" altLang="zh-CN" b="1" dirty="0"/>
              <a:t>D.</a:t>
            </a:r>
            <a:r>
              <a:rPr lang="en-US" b="1" dirty="0"/>
              <a:t> </a:t>
            </a:r>
            <a:r>
              <a:rPr lang="en-US" b="1" dirty="0" err="1"/>
              <a:t>dnumber</a:t>
            </a:r>
            <a:r>
              <a:rPr lang="en-US" b="1" dirty="0"/>
              <a:t> and </a:t>
            </a:r>
            <a:r>
              <a:rPr lang="en-US" b="1" dirty="0" err="1">
                <a:solidFill>
                  <a:srgbClr val="FF0000"/>
                </a:solidFill>
              </a:rPr>
              <a:t>D.dname</a:t>
            </a:r>
            <a:r>
              <a:rPr lang="en-US" b="1" dirty="0"/>
              <a:t>=’Research’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Don't overuse index!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Updating a column with index takes more time than updating a column without index (because the indexes also need an update).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So you should only create indexes on columns that will be frequently searched against.</a:t>
            </a:r>
          </a:p>
        </p:txBody>
      </p:sp>
    </p:spTree>
    <p:extLst>
      <p:ext uri="{BB962C8B-B14F-4D97-AF65-F5344CB8AC3E}">
        <p14:creationId xmlns:p14="http://schemas.microsoft.com/office/powerpoint/2010/main" val="170003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Some times only using index does not help too much…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need to tune the performance by re-design/re-structure your database.    </a:t>
            </a:r>
            <a:r>
              <a:rPr lang="en-US" sz="2400" dirty="0">
                <a:solidFill>
                  <a:srgbClr val="FF0000"/>
                </a:solidFill>
              </a:rPr>
              <a:t>This process is referred to as database normalization</a:t>
            </a:r>
            <a:r>
              <a:rPr lang="en-US" sz="24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081289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489</TotalTime>
  <Words>389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宋体</vt:lpstr>
      <vt:lpstr>Arial</vt:lpstr>
      <vt:lpstr>Calibri</vt:lpstr>
      <vt:lpstr>Cambria</vt:lpstr>
      <vt:lpstr>Century Gothic</vt:lpstr>
      <vt:lpstr>Courier New</vt:lpstr>
      <vt:lpstr>Adjacency</vt:lpstr>
      <vt:lpstr>PowerPoint Presentation</vt:lpstr>
      <vt:lpstr>Creates an index on a table</vt:lpstr>
      <vt:lpstr>Creates an index on a table</vt:lpstr>
      <vt:lpstr>Performance tuning using index</vt:lpstr>
      <vt:lpstr>Example:  COMPANY Database</vt:lpstr>
      <vt:lpstr>Where to create index?</vt:lpstr>
      <vt:lpstr>Where to create index?</vt:lpstr>
      <vt:lpstr>Don't overuse index!</vt:lpstr>
      <vt:lpstr>Some times only using index does not help too much…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view big data</dc:title>
  <dc:creator>Victor</dc:creator>
  <cp:lastModifiedBy>Chen, Haiquan</cp:lastModifiedBy>
  <cp:revision>70</cp:revision>
  <dcterms:created xsi:type="dcterms:W3CDTF">2006-08-16T00:00:00Z</dcterms:created>
  <dcterms:modified xsi:type="dcterms:W3CDTF">2022-04-29T16:50:27Z</dcterms:modified>
</cp:coreProperties>
</file>