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9" r:id="rId4"/>
    <p:sldId id="281" r:id="rId5"/>
    <p:sldId id="285" r:id="rId6"/>
    <p:sldId id="261" r:id="rId7"/>
    <p:sldId id="262" r:id="rId8"/>
    <p:sldId id="263" r:id="rId9"/>
    <p:sldId id="258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 of Mid-term Test</a:t>
            </a:r>
            <a:br>
              <a:rPr lang="en-US" dirty="0"/>
            </a:br>
            <a:r>
              <a:rPr lang="en-US" dirty="0"/>
              <a:t>and Study Guide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>
            <a:normAutofit fontScale="85000" lnSpcReduction="20000"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CSC134 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Spring 2022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Dr. </a:t>
            </a:r>
            <a:r>
              <a:rPr lang="en-US" sz="2000" dirty="0" err="1">
                <a:solidFill>
                  <a:schemeClr val="tx1"/>
                </a:solidFill>
              </a:rPr>
              <a:t>Haiquan</a:t>
            </a:r>
            <a:r>
              <a:rPr lang="en-US" sz="2000" dirty="0">
                <a:solidFill>
                  <a:schemeClr val="tx1"/>
                </a:solidFill>
              </a:rPr>
              <a:t>  Chen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5 &amp; 6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3300" dirty="0">
                <a:solidFill>
                  <a:srgbClr val="FF0000"/>
                </a:solidFill>
              </a:rPr>
              <a:t>SQL syntax:  important!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Create table;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Drop table;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Alter table;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Insert into;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Delete from…;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Update…;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Select; </a:t>
            </a:r>
          </a:p>
          <a:p>
            <a:pPr lvl="1">
              <a:buFont typeface="Arial" charset="0"/>
              <a:buChar char="•"/>
            </a:pPr>
            <a:endParaRPr lang="en-US" sz="2200" dirty="0"/>
          </a:p>
          <a:p>
            <a:pPr lvl="1">
              <a:buFont typeface="Arial" charset="0"/>
              <a:buChar char="•"/>
            </a:pPr>
            <a:endParaRPr lang="en-US" sz="2200" dirty="0"/>
          </a:p>
          <a:p>
            <a:pPr lvl="1">
              <a:buFont typeface="Arial" charset="0"/>
              <a:buChar char="•"/>
            </a:pPr>
            <a:endParaRPr lang="en-US" sz="2200" dirty="0"/>
          </a:p>
          <a:p>
            <a:pPr lvl="1">
              <a:buFont typeface="Arial" charset="0"/>
              <a:buChar char="•"/>
            </a:pPr>
            <a:endParaRPr lang="en-US" sz="2200" dirty="0"/>
          </a:p>
          <a:p>
            <a:pPr lvl="1">
              <a:buFont typeface="Arial" charset="0"/>
              <a:buChar char="•"/>
            </a:pPr>
            <a:endParaRPr lang="en-US" sz="2200" dirty="0"/>
          </a:p>
          <a:p>
            <a:pPr lvl="1">
              <a:buFont typeface="Arial" charset="0"/>
              <a:buChar char="•"/>
            </a:pPr>
            <a:r>
              <a:rPr lang="en-US" sz="2100" dirty="0"/>
              <a:t>Nested queries</a:t>
            </a:r>
          </a:p>
          <a:p>
            <a:pPr>
              <a:buFont typeface="Arial" charset="0"/>
              <a:buChar char="•"/>
            </a:pPr>
            <a:r>
              <a:rPr lang="en-US" sz="2500" dirty="0"/>
              <a:t>WS2, WS3, HW2, HW3</a:t>
            </a:r>
          </a:p>
          <a:p>
            <a:pPr marL="914400" lvl="2" indent="0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28125"/>
            <a:ext cx="3486149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751393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1882487"/>
            <a:ext cx="8610600" cy="398491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3800" b="1" dirty="0"/>
              <a:t>The mid-term exam will be conducted synchronously on Canvas, class time Wednesday March 16, 2022</a:t>
            </a:r>
            <a:r>
              <a:rPr lang="en-US" sz="3800" dirty="0"/>
              <a:t>. </a:t>
            </a:r>
          </a:p>
          <a:p>
            <a:pPr algn="ctr"/>
            <a:endParaRPr lang="en-US" sz="3800" dirty="0"/>
          </a:p>
          <a:p>
            <a:r>
              <a:rPr lang="en-US" sz="3800" dirty="0"/>
              <a:t>It will be a </a:t>
            </a:r>
            <a:r>
              <a:rPr lang="en-US" sz="3800" u="sng" dirty="0">
                <a:solidFill>
                  <a:srgbClr val="FF0000"/>
                </a:solidFill>
              </a:rPr>
              <a:t>45-min open-book, open-note exam</a:t>
            </a:r>
          </a:p>
          <a:p>
            <a:r>
              <a:rPr lang="en-US" sz="3800" dirty="0"/>
              <a:t>You can access the test paper at the time when exam begins, hand-write your responses on a blank paper, and then scan/upload your paper as a single PDF. </a:t>
            </a:r>
          </a:p>
          <a:p>
            <a:r>
              <a:rPr lang="en-US" sz="3800" dirty="0"/>
              <a:t>All make-up test requests must be approved by the instructor </a:t>
            </a:r>
            <a:r>
              <a:rPr lang="en-US" sz="3800" dirty="0">
                <a:solidFill>
                  <a:srgbClr val="FF0000"/>
                </a:solidFill>
              </a:rPr>
              <a:t>before the scheduled exam</a:t>
            </a:r>
            <a:r>
              <a:rPr lang="en-US" sz="3800" dirty="0"/>
              <a:t>.  </a:t>
            </a:r>
          </a:p>
          <a:p>
            <a:r>
              <a:rPr lang="en-US" sz="3800" dirty="0"/>
              <a:t>For any accommodation letter from SSWD, you must remind me before the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should do before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488474"/>
          </a:xfrm>
        </p:spPr>
        <p:txBody>
          <a:bodyPr>
            <a:normAutofit fontScale="70000" lnSpcReduction="20000"/>
          </a:bodyPr>
          <a:lstStyle/>
          <a:p>
            <a:pPr marL="342900" lvl="1" indent="0">
              <a:buNone/>
            </a:pPr>
            <a:endParaRPr lang="en-US" sz="3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dirty="0"/>
              <a:t>Make sure you know how to scan your work as a single PDF file before the exam.  A scanner is preferred.  Some apps on smartphones you can consider include </a:t>
            </a:r>
            <a:r>
              <a:rPr lang="en-US" sz="3400" dirty="0" err="1"/>
              <a:t>CamScanner</a:t>
            </a:r>
            <a:r>
              <a:rPr lang="en-US" sz="3400" dirty="0"/>
              <a:t>, Abode Scan. </a:t>
            </a:r>
          </a:p>
          <a:p>
            <a:pPr marL="0" indent="0"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Taking photos of your answer sheets using smartphones </a:t>
            </a:r>
            <a:r>
              <a:rPr lang="en-US" sz="3400" u="sng" dirty="0">
                <a:solidFill>
                  <a:srgbClr val="FF0000"/>
                </a:solidFill>
              </a:rPr>
              <a:t>does NOT </a:t>
            </a:r>
            <a:r>
              <a:rPr lang="en-US" sz="3400" dirty="0"/>
              <a:t>work due to its resulting poor readability, which will affect your grade negatively.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Get blank papers, pen/pencil and calculator ready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Go to </a:t>
            </a:r>
            <a:r>
              <a:rPr lang="en-US" sz="3400" b="1" dirty="0">
                <a:solidFill>
                  <a:srgbClr val="FF0000"/>
                </a:solidFill>
              </a:rPr>
              <a:t>Canvas/Quizzes </a:t>
            </a:r>
            <a:r>
              <a:rPr lang="en-US" sz="3400" dirty="0"/>
              <a:t>and click on “</a:t>
            </a:r>
            <a:r>
              <a:rPr lang="en-US" sz="3400" b="1" u="sng" dirty="0">
                <a:solidFill>
                  <a:srgbClr val="FF0000"/>
                </a:solidFill>
              </a:rPr>
              <a:t>Midterm Exam Paper</a:t>
            </a:r>
            <a:r>
              <a:rPr lang="en-US" sz="3400" dirty="0"/>
              <a:t>”.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3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64055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 should do during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2595"/>
            <a:ext cx="7886700" cy="31952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down your answers on papers.   Make sure they are readable. </a:t>
            </a:r>
          </a:p>
          <a:p>
            <a:r>
              <a:rPr lang="en-US" dirty="0"/>
              <a:t>You don't need to double-write each question description but </a:t>
            </a:r>
            <a:r>
              <a:rPr lang="en-US" dirty="0">
                <a:solidFill>
                  <a:srgbClr val="FF0000"/>
                </a:solidFill>
              </a:rPr>
              <a:t>make sure you number all your answers accordingly one by one</a:t>
            </a:r>
            <a:r>
              <a:rPr lang="en-US" dirty="0"/>
              <a:t>.   So the instructor can know which answer is for which question. </a:t>
            </a:r>
          </a:p>
          <a:p>
            <a:r>
              <a:rPr lang="en-US" dirty="0"/>
              <a:t>I will be available on Zoom during the exam for your question.  </a:t>
            </a:r>
            <a:r>
              <a:rPr lang="en-US" dirty="0">
                <a:solidFill>
                  <a:srgbClr val="FF0000"/>
                </a:solidFill>
              </a:rPr>
              <a:t>Use the office hours zoom link.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8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should do after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8" y="1951759"/>
            <a:ext cx="8395854" cy="38931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Once you finish your exam, scan </a:t>
            </a:r>
            <a:r>
              <a:rPr lang="en-US" u="sng" dirty="0">
                <a:solidFill>
                  <a:srgbClr val="FF0000"/>
                </a:solidFill>
              </a:rPr>
              <a:t>all your answer sheets </a:t>
            </a:r>
            <a:r>
              <a:rPr lang="en-US" dirty="0"/>
              <a:t>as a </a:t>
            </a:r>
            <a:r>
              <a:rPr lang="en-US" u="sng" dirty="0">
                <a:solidFill>
                  <a:srgbClr val="FF0000"/>
                </a:solidFill>
              </a:rPr>
              <a:t>single pdf file </a:t>
            </a:r>
            <a:r>
              <a:rPr lang="en-US" dirty="0"/>
              <a:t>using scanner or the scan apps on your smartphone. </a:t>
            </a:r>
          </a:p>
          <a:p>
            <a:r>
              <a:rPr lang="en-US" dirty="0"/>
              <a:t>Then go to </a:t>
            </a:r>
            <a:r>
              <a:rPr lang="en-US" b="1" dirty="0">
                <a:solidFill>
                  <a:srgbClr val="FF0000"/>
                </a:solidFill>
              </a:rPr>
              <a:t>Canvas/Assignments</a:t>
            </a:r>
            <a:r>
              <a:rPr lang="en-US" dirty="0"/>
              <a:t> and find “</a:t>
            </a:r>
            <a:r>
              <a:rPr lang="en-US" b="1" u="sng" dirty="0">
                <a:solidFill>
                  <a:srgbClr val="FF0000"/>
                </a:solidFill>
              </a:rPr>
              <a:t>Midterm Exam Paper Submission</a:t>
            </a:r>
            <a:r>
              <a:rPr lang="en-US" dirty="0"/>
              <a:t>”.  Upload your PDF file there. You will have </a:t>
            </a:r>
            <a:r>
              <a:rPr lang="en-US" b="1" dirty="0"/>
              <a:t>an additional 15 minutes for the upload process.</a:t>
            </a:r>
          </a:p>
          <a:p>
            <a:r>
              <a:rPr lang="en-US" dirty="0"/>
              <a:t>Make sure the upload process is successful. </a:t>
            </a:r>
          </a:p>
          <a:p>
            <a:r>
              <a:rPr lang="en-US" dirty="0"/>
              <a:t>Download your answer sheet from Canvas.  Double check to make sure everything looks good.  You are not allowed to resubmit your answer once the submission window has passed.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1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Review 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lecture slides, homework, in-class worksheets </a:t>
            </a:r>
            <a:r>
              <a:rPr lang="en-US" sz="2400" b="1" dirty="0">
                <a:latin typeface="+mj-lt"/>
              </a:rPr>
              <a:t>before the test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Q1 (10 pts):  5 True/false </a:t>
            </a:r>
            <a:r>
              <a:rPr lang="en-US" altLang="zh-CN" sz="2400" b="1" dirty="0">
                <a:latin typeface="+mj-lt"/>
              </a:rPr>
              <a:t>questions on </a:t>
            </a:r>
            <a:r>
              <a:rPr lang="en-US" sz="2400" b="1" dirty="0">
                <a:latin typeface="+mj-lt"/>
              </a:rPr>
              <a:t>relational data model, SQL, E-R diagram. 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Q2 (10 pts):  Given a </a:t>
            </a:r>
            <a:r>
              <a:rPr lang="en-US" altLang="zh-CN" sz="2400" b="1" dirty="0">
                <a:latin typeface="+mj-lt"/>
              </a:rPr>
              <a:t>DB schema,  identify PF/FK for each relation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Q3 (40 pts):  5 queries.  Write a SQL SELECT statement for each query</a:t>
            </a:r>
            <a:r>
              <a:rPr lang="zh-CN" altLang="en-US" sz="2400" b="1" dirty="0">
                <a:latin typeface="+mj-lt"/>
              </a:rPr>
              <a:t>　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Q4 (20 pts):  Given two SELECT statements, show the result of each statement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Q5 (20 pts):  Two SQL questions on insert, delete, update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3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Roadmap in CSC134</a:t>
            </a:r>
          </a:p>
          <a:p>
            <a:r>
              <a:rPr lang="en-US" sz="2800" dirty="0"/>
              <a:t>Data in DB: Meta-Data vs User Data</a:t>
            </a:r>
          </a:p>
          <a:p>
            <a:r>
              <a:rPr lang="en-US" sz="2800" dirty="0"/>
              <a:t>DDL vs DML</a:t>
            </a:r>
          </a:p>
          <a:p>
            <a:r>
              <a:rPr lang="en-US" sz="2800" dirty="0"/>
              <a:t>Data models at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136385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3 (ER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entities, weak entities, attributes</a:t>
            </a:r>
          </a:p>
          <a:p>
            <a:r>
              <a:rPr lang="en-US" dirty="0"/>
              <a:t>Relationship</a:t>
            </a:r>
          </a:p>
          <a:p>
            <a:pPr lvl="1"/>
            <a:r>
              <a:rPr lang="en-US" sz="3200" dirty="0"/>
              <a:t>Cardinality ratio</a:t>
            </a:r>
          </a:p>
          <a:p>
            <a:pPr lvl="1"/>
            <a:r>
              <a:rPr lang="en-US" sz="3200" dirty="0"/>
              <a:t>Participate constraints </a:t>
            </a:r>
          </a:p>
          <a:p>
            <a:r>
              <a:rPr lang="en-US" dirty="0"/>
              <a:t>HW1</a:t>
            </a:r>
          </a:p>
          <a:p>
            <a:r>
              <a:rPr lang="en-US" dirty="0"/>
              <a:t>WS1</a:t>
            </a:r>
          </a:p>
        </p:txBody>
      </p:sp>
    </p:spTree>
    <p:extLst>
      <p:ext uri="{BB962C8B-B14F-4D97-AF65-F5344CB8AC3E}">
        <p14:creationId xmlns:p14="http://schemas.microsoft.com/office/powerpoint/2010/main" val="140500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4 (Relational Data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relational model?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 constraints 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Domain constraints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constraints: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key, candidate key, primary key, unique key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Entity integrity constraints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Constraints on NULLs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Foreign key constraints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Given a </a:t>
            </a:r>
            <a:r>
              <a:rPr lang="en-US" altLang="zh-CN" sz="2400" dirty="0"/>
              <a:t>DB schema,  be able to identify PF/FK for each relation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612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Theme</vt:lpstr>
      <vt:lpstr>Format of Mid-term Test and Study Guide </vt:lpstr>
      <vt:lpstr>Logistics</vt:lpstr>
      <vt:lpstr>What I should do before the exam?</vt:lpstr>
      <vt:lpstr>What I should do during the exam?</vt:lpstr>
      <vt:lpstr>What I should do after the exam?</vt:lpstr>
      <vt:lpstr>Test Format</vt:lpstr>
      <vt:lpstr>Notes 1 &amp; 2</vt:lpstr>
      <vt:lpstr>Note 3 (ER diagram)</vt:lpstr>
      <vt:lpstr>Note 4 (Relational Data Model)</vt:lpstr>
      <vt:lpstr>Notes 5 &amp; 6 (SQL)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Guide for Exam 1</dc:title>
  <dc:creator>Haiquan  Chen</dc:creator>
  <cp:lastModifiedBy>Chen, Haiquan</cp:lastModifiedBy>
  <cp:revision>38</cp:revision>
  <dcterms:created xsi:type="dcterms:W3CDTF">2006-08-16T00:00:00Z</dcterms:created>
  <dcterms:modified xsi:type="dcterms:W3CDTF">2022-03-07T23:38:39Z</dcterms:modified>
</cp:coreProperties>
</file>