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0" r:id="rId3"/>
    <p:sldId id="279" r:id="rId4"/>
    <p:sldId id="281" r:id="rId5"/>
    <p:sldId id="285" r:id="rId6"/>
    <p:sldId id="257" r:id="rId7"/>
    <p:sldId id="263" r:id="rId8"/>
    <p:sldId id="258" r:id="rId9"/>
    <p:sldId id="265" r:id="rId10"/>
    <p:sldId id="259" r:id="rId11"/>
    <p:sldId id="260" r:id="rId12"/>
    <p:sldId id="261" r:id="rId13"/>
    <p:sldId id="264" r:id="rId14"/>
    <p:sldId id="286" r:id="rId15"/>
    <p:sldId id="266" r:id="rId16"/>
    <p:sldId id="287" r:id="rId17"/>
    <p:sldId id="28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>
      <p:cViewPr varScale="1">
        <p:scale>
          <a:sx n="108" d="100"/>
          <a:sy n="108" d="100"/>
        </p:scale>
        <p:origin x="166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12C8B-816D-42A6-B8B5-B19EB327C71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D2F06-9207-4D6D-A118-3C1615549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60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haiquan.chen@csus.ed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61277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Format and </a:t>
            </a:r>
            <a:r>
              <a:rPr lang="en-US" dirty="0"/>
              <a:t>Study Guide for Final Exam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3716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CSC134-02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Spring 2022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Dr. Haiquan Chen</a:t>
            </a:r>
          </a:p>
        </p:txBody>
      </p:sp>
    </p:spTree>
    <p:extLst>
      <p:ext uri="{BB962C8B-B14F-4D97-AF65-F5344CB8AC3E}">
        <p14:creationId xmlns:p14="http://schemas.microsoft.com/office/powerpoint/2010/main" val="158670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Note 5 &amp; 6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716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>
              <a:buFont typeface="Arial" charset="0"/>
              <a:buChar char="•"/>
            </a:pPr>
            <a:r>
              <a:rPr lang="en-US" sz="2800" dirty="0"/>
              <a:t>SQL syntax   </a:t>
            </a:r>
          </a:p>
          <a:p>
            <a:pPr lvl="1">
              <a:buFont typeface="Arial" charset="0"/>
              <a:buChar char="•"/>
            </a:pPr>
            <a:r>
              <a:rPr lang="en-US" sz="2200" dirty="0"/>
              <a:t>create table; </a:t>
            </a:r>
          </a:p>
          <a:p>
            <a:pPr lvl="1">
              <a:buFont typeface="Arial" charset="0"/>
              <a:buChar char="•"/>
            </a:pPr>
            <a:r>
              <a:rPr lang="en-US" sz="2200" dirty="0"/>
              <a:t>drop table …; </a:t>
            </a:r>
          </a:p>
          <a:p>
            <a:pPr lvl="1">
              <a:buFont typeface="Arial" charset="0"/>
              <a:buChar char="•"/>
            </a:pPr>
            <a:r>
              <a:rPr lang="en-US" sz="2200" dirty="0"/>
              <a:t>alter table …  add column …; </a:t>
            </a:r>
          </a:p>
          <a:p>
            <a:pPr lvl="1">
              <a:buFont typeface="Arial" charset="0"/>
              <a:buChar char="•"/>
            </a:pPr>
            <a:r>
              <a:rPr lang="en-US" sz="2200" dirty="0"/>
              <a:t>alter table …  drop column …; </a:t>
            </a:r>
          </a:p>
          <a:p>
            <a:pPr lvl="1">
              <a:buFont typeface="Arial" charset="0"/>
              <a:buChar char="•"/>
            </a:pPr>
            <a:r>
              <a:rPr lang="en-US" sz="2200" dirty="0"/>
              <a:t>insert into ….values (…); </a:t>
            </a:r>
          </a:p>
          <a:p>
            <a:pPr lvl="1">
              <a:buFont typeface="Arial" charset="0"/>
              <a:buChar char="•"/>
            </a:pPr>
            <a:r>
              <a:rPr lang="en-US" sz="2200" dirty="0"/>
              <a:t>delete from…where …; </a:t>
            </a:r>
          </a:p>
          <a:p>
            <a:pPr lvl="1">
              <a:buFont typeface="Arial" charset="0"/>
              <a:buChar char="•"/>
            </a:pPr>
            <a:r>
              <a:rPr lang="en-US" sz="2200" dirty="0"/>
              <a:t>update…set…where …; </a:t>
            </a:r>
          </a:p>
          <a:p>
            <a:pPr lvl="1">
              <a:buFont typeface="Arial" charset="0"/>
              <a:buChar char="•"/>
            </a:pPr>
            <a:r>
              <a:rPr lang="en-US" sz="2200" dirty="0"/>
              <a:t>select; </a:t>
            </a:r>
          </a:p>
          <a:p>
            <a:pPr lvl="1">
              <a:buFont typeface="Arial" charset="0"/>
              <a:buChar char="•"/>
            </a:pPr>
            <a:endParaRPr lang="en-US" sz="2200" dirty="0"/>
          </a:p>
          <a:p>
            <a:pPr lvl="1">
              <a:buFont typeface="Arial" charset="0"/>
              <a:buChar char="•"/>
            </a:pPr>
            <a:endParaRPr lang="en-US" sz="2200" dirty="0"/>
          </a:p>
          <a:p>
            <a:pPr lvl="1">
              <a:buFont typeface="Arial" charset="0"/>
              <a:buChar char="•"/>
            </a:pPr>
            <a:endParaRPr lang="en-US" sz="2200" dirty="0"/>
          </a:p>
          <a:p>
            <a:pPr lvl="1">
              <a:buFont typeface="Arial" charset="0"/>
              <a:buChar char="•"/>
            </a:pPr>
            <a:endParaRPr lang="en-US" sz="2200" dirty="0"/>
          </a:p>
          <a:p>
            <a:pPr lvl="1">
              <a:buFont typeface="Arial" charset="0"/>
              <a:buChar char="•"/>
            </a:pPr>
            <a:endParaRPr lang="en-US" sz="2200" dirty="0"/>
          </a:p>
          <a:p>
            <a:pPr lvl="1">
              <a:buFont typeface="Arial" charset="0"/>
              <a:buChar char="•"/>
            </a:pPr>
            <a:r>
              <a:rPr lang="en-US" sz="2200" dirty="0"/>
              <a:t>aggregate functions</a:t>
            </a:r>
          </a:p>
          <a:p>
            <a:pPr lvl="1">
              <a:buFont typeface="Arial" charset="0"/>
              <a:buChar char="•"/>
            </a:pPr>
            <a:r>
              <a:rPr lang="en-US" sz="2200" dirty="0"/>
              <a:t>nested queries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WS2, WS3, HW2, HW3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657600"/>
            <a:ext cx="2824163" cy="123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1150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7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Given one/two table(s),  be able to perform a relational algebra operation. </a:t>
            </a:r>
          </a:p>
          <a:p>
            <a:r>
              <a:rPr lang="en-US" sz="2400" dirty="0"/>
              <a:t>Given a query, be able to write relational algebra to answer that query. </a:t>
            </a:r>
          </a:p>
          <a:p>
            <a:r>
              <a:rPr lang="en-US" sz="2400" dirty="0"/>
              <a:t>HW4, WS4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5618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8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 able to covert an ER diagram to the corresponding relational database schema.  </a:t>
            </a:r>
          </a:p>
          <a:p>
            <a:r>
              <a:rPr lang="en-US" sz="2400" dirty="0"/>
              <a:t>HW4, WS5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642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9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 able to explain 1NF, 2NF, 3NF and BCNF. </a:t>
            </a:r>
          </a:p>
          <a:p>
            <a:r>
              <a:rPr lang="en-US" sz="2400" dirty="0"/>
              <a:t>Be able to describe what the DB normalization is</a:t>
            </a:r>
          </a:p>
          <a:p>
            <a:r>
              <a:rPr lang="en-US" sz="2400" dirty="0"/>
              <a:t>HW5, WS6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9403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1FF4-A75F-4365-BCCE-EEA37C05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537E3-A219-4014-B027-CCE3FD434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questions on semi-structured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1655220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11 and 12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 able to </a:t>
            </a:r>
            <a:r>
              <a:rPr lang="en-US" altLang="zh-CN" sz="2400" dirty="0"/>
              <a:t>calculate the record search cost in different scenarios </a:t>
            </a:r>
          </a:p>
          <a:p>
            <a:r>
              <a:rPr lang="en-US" sz="2400" dirty="0"/>
              <a:t>Be able to identify the index types </a:t>
            </a:r>
          </a:p>
          <a:p>
            <a:r>
              <a:rPr lang="en-US" sz="2400" dirty="0"/>
              <a:t>Be able to explain the difference among four index types</a:t>
            </a:r>
          </a:p>
          <a:p>
            <a:r>
              <a:rPr lang="en-US" sz="2400" dirty="0"/>
              <a:t>No questions on B-tree and B+-tree</a:t>
            </a:r>
          </a:p>
          <a:p>
            <a:r>
              <a:rPr lang="en-US" sz="2400"/>
              <a:t>HW5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9430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8A88-3C6D-4B1F-8203-2EAA0F9D0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43FF7-9B64-4344-9274-D86B7DE61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questions </a:t>
            </a:r>
          </a:p>
        </p:txBody>
      </p:sp>
    </p:spTree>
    <p:extLst>
      <p:ext uri="{BB962C8B-B14F-4D97-AF65-F5344CB8AC3E}">
        <p14:creationId xmlns:p14="http://schemas.microsoft.com/office/powerpoint/2010/main" val="192549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5794-6CF2-4FD0-8033-73C4D8AEB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14&amp;15&amp;16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41F7C-91CE-4053-BFCC-2E5869683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Transaction</a:t>
            </a:r>
          </a:p>
          <a:p>
            <a:r>
              <a:rPr lang="en-US" sz="2800" dirty="0"/>
              <a:t>ACID model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674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751393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10600" cy="4670714"/>
          </a:xfrm>
        </p:spPr>
        <p:txBody>
          <a:bodyPr>
            <a:normAutofit fontScale="40000" lnSpcReduction="20000"/>
          </a:bodyPr>
          <a:lstStyle/>
          <a:p>
            <a:r>
              <a:rPr lang="en-US" sz="5100" b="1" dirty="0"/>
              <a:t>The final exam will be conducted </a:t>
            </a:r>
            <a:endParaRPr lang="en-US" sz="5100" dirty="0"/>
          </a:p>
          <a:p>
            <a:endParaRPr lang="en-US" sz="5100" dirty="0"/>
          </a:p>
          <a:p>
            <a:endParaRPr lang="en-US" sz="5100" dirty="0"/>
          </a:p>
          <a:p>
            <a:pPr marL="0" indent="0" algn="ctr">
              <a:buNone/>
            </a:pPr>
            <a:r>
              <a:rPr lang="en-US" sz="6000" dirty="0">
                <a:solidFill>
                  <a:srgbClr val="FF0000"/>
                </a:solidFill>
              </a:rPr>
              <a:t>M, May 16, 2022, 10:15am - 11:45am </a:t>
            </a:r>
          </a:p>
          <a:p>
            <a:pPr marL="0" indent="0" algn="ctr">
              <a:buNone/>
            </a:pPr>
            <a:r>
              <a:rPr lang="en-US" sz="5100" dirty="0"/>
              <a:t>. </a:t>
            </a:r>
          </a:p>
          <a:p>
            <a:pPr algn="ctr"/>
            <a:endParaRPr lang="en-US" sz="5100" dirty="0"/>
          </a:p>
          <a:p>
            <a:r>
              <a:rPr lang="en-US" sz="5100" dirty="0"/>
              <a:t>It will be a </a:t>
            </a:r>
            <a:r>
              <a:rPr lang="en-US" sz="5100" u="sng" dirty="0">
                <a:solidFill>
                  <a:srgbClr val="FF0000"/>
                </a:solidFill>
              </a:rPr>
              <a:t>90-min open-book, open-note exam</a:t>
            </a:r>
          </a:p>
          <a:p>
            <a:r>
              <a:rPr lang="en-US" sz="5100" dirty="0"/>
              <a:t>You can access the test paper at the time when exam begins, hand-write your responses on a blank paper, and then scan/upload your paper as a single PDF.</a:t>
            </a:r>
          </a:p>
          <a:p>
            <a:r>
              <a:rPr lang="en-US" sz="5100" b="1" dirty="0"/>
              <a:t>If you have an apple pencil,  you can write directly on your </a:t>
            </a:r>
            <a:r>
              <a:rPr lang="en-US" sz="5100" b="1" dirty="0" err="1"/>
              <a:t>ipad</a:t>
            </a:r>
            <a:r>
              <a:rPr lang="en-US" sz="5100" b="1" dirty="0"/>
              <a:t> if your prefer</a:t>
            </a:r>
          </a:p>
          <a:p>
            <a:r>
              <a:rPr lang="en-US" sz="5100" dirty="0"/>
              <a:t>All make-up test requests must be approved by the instructor </a:t>
            </a:r>
            <a:r>
              <a:rPr lang="en-US" sz="5100" dirty="0">
                <a:solidFill>
                  <a:srgbClr val="FF0000"/>
                </a:solidFill>
              </a:rPr>
              <a:t>before the scheduled exam</a:t>
            </a:r>
            <a:r>
              <a:rPr lang="en-US" sz="5100" dirty="0"/>
              <a:t>.  </a:t>
            </a:r>
          </a:p>
          <a:p>
            <a:r>
              <a:rPr lang="en-US" sz="5100" dirty="0"/>
              <a:t>For any accommodation letter from SSWD, you must remind me before the exam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8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should do before the exam?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488474"/>
          </a:xfrm>
        </p:spPr>
        <p:txBody>
          <a:bodyPr>
            <a:normAutofit fontScale="70000" lnSpcReduction="20000"/>
          </a:bodyPr>
          <a:lstStyle/>
          <a:p>
            <a:pPr marL="342900" lvl="1" indent="0">
              <a:buNone/>
            </a:pPr>
            <a:endParaRPr lang="en-US" sz="34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400" dirty="0"/>
              <a:t>Make sure you know how to scan your work as a single PDF file before the exam.  A scanner is preferred.  Some apps on smartphones you can consider include </a:t>
            </a:r>
            <a:r>
              <a:rPr lang="en-US" sz="3400" dirty="0" err="1"/>
              <a:t>CamScanner</a:t>
            </a:r>
            <a:r>
              <a:rPr lang="en-US" sz="3400" dirty="0"/>
              <a:t>, Abode Scan. </a:t>
            </a:r>
          </a:p>
          <a:p>
            <a:pPr marL="0" indent="0">
              <a:buNone/>
            </a:pPr>
            <a:endParaRPr lang="en-US" sz="3400" dirty="0"/>
          </a:p>
          <a:p>
            <a:pPr>
              <a:lnSpc>
                <a:spcPct val="100000"/>
              </a:lnSpc>
            </a:pPr>
            <a:r>
              <a:rPr lang="en-US" sz="3400" dirty="0"/>
              <a:t>Taking photos of your answer sheets using smartphones </a:t>
            </a:r>
            <a:r>
              <a:rPr lang="en-US" sz="3400" u="sng" dirty="0">
                <a:solidFill>
                  <a:srgbClr val="FF0000"/>
                </a:solidFill>
              </a:rPr>
              <a:t>does NOT </a:t>
            </a:r>
            <a:r>
              <a:rPr lang="en-US" sz="3400" dirty="0"/>
              <a:t>work due to its resulting poor readability, which will affect your grade negatively.</a:t>
            </a:r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Get blank papers, pen/pencil and calculator ready</a:t>
            </a:r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Go to </a:t>
            </a:r>
            <a:r>
              <a:rPr lang="en-US" sz="3400" b="1" dirty="0">
                <a:solidFill>
                  <a:srgbClr val="FF0000"/>
                </a:solidFill>
              </a:rPr>
              <a:t>Canvas/Quizzes </a:t>
            </a:r>
            <a:r>
              <a:rPr lang="en-US" sz="3400" dirty="0"/>
              <a:t>and click on “</a:t>
            </a:r>
            <a:r>
              <a:rPr lang="en-US" sz="3400" b="1" u="sng" dirty="0">
                <a:solidFill>
                  <a:srgbClr val="FF0000"/>
                </a:solidFill>
              </a:rPr>
              <a:t>Final Exam Paper</a:t>
            </a:r>
            <a:r>
              <a:rPr lang="en-US" sz="3400" dirty="0"/>
              <a:t>”.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3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8362950" cy="640556"/>
          </a:xfrm>
        </p:spPr>
        <p:txBody>
          <a:bodyPr>
            <a:noAutofit/>
          </a:bodyPr>
          <a:lstStyle/>
          <a:p>
            <a:r>
              <a:rPr lang="en-US" dirty="0"/>
              <a:t>What I should do during the exam?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62595"/>
            <a:ext cx="7886700" cy="319520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Write down your answers on papers.   Make sure they are readable. </a:t>
            </a:r>
          </a:p>
          <a:p>
            <a:r>
              <a:rPr lang="en-US" dirty="0"/>
              <a:t>You don't need to double-write each question description but </a:t>
            </a:r>
            <a:r>
              <a:rPr lang="en-US" dirty="0">
                <a:solidFill>
                  <a:srgbClr val="FF0000"/>
                </a:solidFill>
              </a:rPr>
              <a:t>make sure you number all your answers accordingly one by one</a:t>
            </a:r>
            <a:r>
              <a:rPr lang="en-US" dirty="0"/>
              <a:t>.   So the instructor can know which answer is for which question. </a:t>
            </a:r>
          </a:p>
          <a:p>
            <a:r>
              <a:rPr lang="en-US" dirty="0"/>
              <a:t>I will be available at </a:t>
            </a:r>
            <a:r>
              <a:rPr lang="en-US" dirty="0">
                <a:hlinkClick r:id="rId2"/>
              </a:rPr>
              <a:t>haiquan.chen@csus.edu</a:t>
            </a:r>
            <a:r>
              <a:rPr lang="en-US" dirty="0"/>
              <a:t> during the exam for your question</a:t>
            </a:r>
            <a:r>
              <a:rPr lang="en-US"/>
              <a:t>.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8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should do after the exam?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8" y="1951759"/>
            <a:ext cx="8395854" cy="389312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Once you finish your exam, scan </a:t>
            </a:r>
            <a:r>
              <a:rPr lang="en-US" u="sng" dirty="0">
                <a:solidFill>
                  <a:srgbClr val="FF0000"/>
                </a:solidFill>
              </a:rPr>
              <a:t>all your answer sheets </a:t>
            </a:r>
            <a:r>
              <a:rPr lang="en-US" dirty="0"/>
              <a:t>as a </a:t>
            </a:r>
            <a:r>
              <a:rPr lang="en-US" u="sng" dirty="0">
                <a:solidFill>
                  <a:srgbClr val="FF0000"/>
                </a:solidFill>
              </a:rPr>
              <a:t>single pdf file </a:t>
            </a:r>
            <a:r>
              <a:rPr lang="en-US" dirty="0"/>
              <a:t>using scanner or the scan apps on your smartphone. </a:t>
            </a:r>
          </a:p>
          <a:p>
            <a:r>
              <a:rPr lang="en-US" dirty="0"/>
              <a:t>Then go to </a:t>
            </a:r>
            <a:r>
              <a:rPr lang="en-US" b="1" dirty="0">
                <a:solidFill>
                  <a:srgbClr val="FF0000"/>
                </a:solidFill>
              </a:rPr>
              <a:t>Canvas/Assignments</a:t>
            </a:r>
            <a:r>
              <a:rPr lang="en-US" dirty="0"/>
              <a:t> and find “</a:t>
            </a:r>
            <a:r>
              <a:rPr lang="en-US" b="1" u="sng" dirty="0">
                <a:solidFill>
                  <a:srgbClr val="FF0000"/>
                </a:solidFill>
              </a:rPr>
              <a:t>Final Exam Paper Submission</a:t>
            </a:r>
            <a:r>
              <a:rPr lang="en-US" dirty="0"/>
              <a:t>”.  Upload your PDF file there. You will have </a:t>
            </a:r>
            <a:r>
              <a:rPr lang="en-US" b="1" dirty="0"/>
              <a:t>an additional 15 minutes for the upload process.</a:t>
            </a:r>
          </a:p>
          <a:p>
            <a:r>
              <a:rPr lang="en-US" dirty="0"/>
              <a:t>Make sure the upload process is successful. </a:t>
            </a:r>
          </a:p>
          <a:p>
            <a:r>
              <a:rPr lang="en-US" dirty="0"/>
              <a:t>Download your answer sheet from Canvas.  Double check to make sure everything looks good.  You are not allowed to resubmit your answer once the submission window has passed.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17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Format of Final Exam (bring your calculator)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199" y="1219200"/>
            <a:ext cx="8229600" cy="5364162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Question 1  (20 points) </a:t>
            </a:r>
          </a:p>
          <a:p>
            <a:pPr lvl="1"/>
            <a:r>
              <a:rPr lang="en-US" sz="1800" dirty="0"/>
              <a:t>10  true/false questions </a:t>
            </a:r>
          </a:p>
          <a:p>
            <a:r>
              <a:rPr lang="en-US" sz="1800" dirty="0"/>
              <a:t>Question 2  (</a:t>
            </a:r>
            <a:r>
              <a:rPr lang="en-US" altLang="zh-CN" sz="1800" dirty="0"/>
              <a:t>25</a:t>
            </a:r>
            <a:r>
              <a:rPr lang="en-US" sz="1800" dirty="0"/>
              <a:t> points)</a:t>
            </a:r>
          </a:p>
          <a:p>
            <a:pPr lvl="1"/>
            <a:r>
              <a:rPr lang="en-US" altLang="zh-CN" sz="1800" dirty="0"/>
              <a:t>5 Questions</a:t>
            </a:r>
            <a:r>
              <a:rPr lang="zh-CN" altLang="en-US" sz="1800" dirty="0"/>
              <a:t> </a:t>
            </a:r>
            <a:r>
              <a:rPr lang="en-US" altLang="zh-CN" sz="1800" dirty="0"/>
              <a:t>on SELECT statements  </a:t>
            </a:r>
          </a:p>
          <a:p>
            <a:r>
              <a:rPr lang="en-US" sz="1800" dirty="0"/>
              <a:t>Question 3 (5 points)</a:t>
            </a:r>
          </a:p>
          <a:p>
            <a:pPr lvl="1"/>
            <a:r>
              <a:rPr lang="en-US" altLang="zh-CN" sz="1800" dirty="0"/>
              <a:t>2 Questions on INSERT/DELETE/UPDATE statements</a:t>
            </a:r>
          </a:p>
          <a:p>
            <a:r>
              <a:rPr lang="en-US" sz="1800" dirty="0"/>
              <a:t>Question 4 (5 points)</a:t>
            </a:r>
          </a:p>
          <a:p>
            <a:pPr lvl="1"/>
            <a:r>
              <a:rPr lang="en-US" sz="1800" dirty="0"/>
              <a:t>Relational algebra </a:t>
            </a:r>
          </a:p>
          <a:p>
            <a:r>
              <a:rPr lang="en-US" sz="1800" dirty="0"/>
              <a:t>Question 5 (10 points)</a:t>
            </a:r>
          </a:p>
          <a:p>
            <a:pPr lvl="1"/>
            <a:r>
              <a:rPr lang="en-US" sz="1800" dirty="0"/>
              <a:t>Draw ER diagram </a:t>
            </a:r>
          </a:p>
          <a:p>
            <a:r>
              <a:rPr lang="en-US" sz="1800" dirty="0"/>
              <a:t>Question 6  (15 points)</a:t>
            </a:r>
          </a:p>
          <a:p>
            <a:pPr lvl="1"/>
            <a:r>
              <a:rPr lang="en-US" sz="1800" dirty="0"/>
              <a:t>Convert ER diagram to relational </a:t>
            </a:r>
            <a:r>
              <a:rPr lang="en-US" altLang="zh-CN" sz="1800" dirty="0"/>
              <a:t>database </a:t>
            </a:r>
            <a:r>
              <a:rPr lang="en-US" sz="1800" dirty="0"/>
              <a:t>schema</a:t>
            </a:r>
          </a:p>
          <a:p>
            <a:r>
              <a:rPr lang="en-US" sz="1800" dirty="0"/>
              <a:t>Question 7 (5 points)</a:t>
            </a:r>
          </a:p>
          <a:p>
            <a:pPr lvl="1"/>
            <a:r>
              <a:rPr lang="en-US" sz="1800" dirty="0"/>
              <a:t>DB Normalization</a:t>
            </a:r>
          </a:p>
          <a:p>
            <a:r>
              <a:rPr lang="en-US" sz="1800" dirty="0"/>
              <a:t>Question 8 (10 points)</a:t>
            </a:r>
          </a:p>
          <a:p>
            <a:pPr lvl="1"/>
            <a:r>
              <a:rPr lang="en-US" sz="1800" dirty="0"/>
              <a:t>Disk Structure and I/O cost</a:t>
            </a:r>
          </a:p>
          <a:p>
            <a:r>
              <a:rPr lang="en-US" sz="1800" dirty="0"/>
              <a:t>Question 9 (5 points)</a:t>
            </a:r>
          </a:p>
          <a:p>
            <a:pPr lvl="1"/>
            <a:r>
              <a:rPr lang="en-US" sz="1800" dirty="0"/>
              <a:t>File Indexing</a:t>
            </a:r>
            <a:endParaRPr lang="en-US" sz="16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5182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1 &amp; 2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in DB: Meta-Data vs User Data</a:t>
            </a:r>
          </a:p>
          <a:p>
            <a:r>
              <a:rPr lang="en-US" sz="2400" dirty="0"/>
              <a:t>DDL vs DML</a:t>
            </a:r>
          </a:p>
          <a:p>
            <a:r>
              <a:rPr lang="en-US" sz="2400" dirty="0"/>
              <a:t>Data models at different levels</a:t>
            </a:r>
          </a:p>
        </p:txBody>
      </p:sp>
    </p:spTree>
    <p:extLst>
      <p:ext uri="{BB962C8B-B14F-4D97-AF65-F5344CB8AC3E}">
        <p14:creationId xmlns:p14="http://schemas.microsoft.com/office/powerpoint/2010/main" val="160157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3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Be able to draw ER diagram based on requirements</a:t>
            </a:r>
          </a:p>
          <a:p>
            <a:pPr>
              <a:buFont typeface="Arial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HW1, WS1</a:t>
            </a:r>
          </a:p>
        </p:txBody>
      </p:sp>
    </p:spTree>
    <p:extLst>
      <p:ext uri="{BB962C8B-B14F-4D97-AF65-F5344CB8AC3E}">
        <p14:creationId xmlns:p14="http://schemas.microsoft.com/office/powerpoint/2010/main" val="4095276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4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Be able to explain/identify the following constraints</a:t>
            </a:r>
          </a:p>
          <a:p>
            <a:pPr lvl="1">
              <a:buFont typeface="Arial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superkey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1">
              <a:buFont typeface="Arial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key, </a:t>
            </a:r>
          </a:p>
          <a:p>
            <a:pPr lvl="1">
              <a:buFont typeface="Arial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candidate key</a:t>
            </a:r>
          </a:p>
          <a:p>
            <a:pPr lvl="1">
              <a:buFont typeface="Arial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primary key </a:t>
            </a:r>
          </a:p>
          <a:p>
            <a:pPr lvl="1">
              <a:buFont typeface="Arial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unique key</a:t>
            </a:r>
          </a:p>
          <a:p>
            <a:pPr lvl="1">
              <a:buFont typeface="Arial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foreign key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873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752</Words>
  <Application>Microsoft Office PowerPoint</Application>
  <PresentationFormat>On-screen Show (4:3)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宋体</vt:lpstr>
      <vt:lpstr>Arial</vt:lpstr>
      <vt:lpstr>Calibri</vt:lpstr>
      <vt:lpstr>Office Theme</vt:lpstr>
      <vt:lpstr>Format and Study Guide for Final Exam</vt:lpstr>
      <vt:lpstr>Logistics</vt:lpstr>
      <vt:lpstr>What I should do before the exam?</vt:lpstr>
      <vt:lpstr>What I should do during the exam?</vt:lpstr>
      <vt:lpstr>What I should do after the exam?</vt:lpstr>
      <vt:lpstr>Format of Final Exam (bring your calculator)</vt:lpstr>
      <vt:lpstr>Note 1 &amp; 2 Expectations</vt:lpstr>
      <vt:lpstr>Note 3 Expectations</vt:lpstr>
      <vt:lpstr>Note 4 Expectations</vt:lpstr>
      <vt:lpstr>Note 5 &amp; 6 Expectations</vt:lpstr>
      <vt:lpstr>Note 7 Expectations</vt:lpstr>
      <vt:lpstr>Note 8 Expectations</vt:lpstr>
      <vt:lpstr>Note 9 Expectations</vt:lpstr>
      <vt:lpstr>Note 10</vt:lpstr>
      <vt:lpstr>Note 11 and 12 Expectations</vt:lpstr>
      <vt:lpstr>Note 13</vt:lpstr>
      <vt:lpstr>Note 14&amp;15&amp;16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distribution of Final</dc:title>
  <dc:creator>Haiquan  Chen</dc:creator>
  <cp:lastModifiedBy>Chen, Haiquan</cp:lastModifiedBy>
  <cp:revision>62</cp:revision>
  <dcterms:created xsi:type="dcterms:W3CDTF">2006-08-16T00:00:00Z</dcterms:created>
  <dcterms:modified xsi:type="dcterms:W3CDTF">2022-05-09T15:48:03Z</dcterms:modified>
</cp:coreProperties>
</file>