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5143500" cx="9144000"/>
  <p:notesSz cx="6858000" cy="9144000"/>
  <p:embeddedFontLst>
    <p:embeddedFont>
      <p:font typeface="Raleway"/>
      <p:regular r:id="rId51"/>
      <p:bold r:id="rId52"/>
      <p:italic r:id="rId53"/>
      <p:boldItalic r:id="rId54"/>
    </p:embeddedFont>
    <p:embeddedFont>
      <p:font typeface="Lato"/>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BF6810-91A5-4271-A22C-1260A808DCE3}">
  <a:tblStyle styleId="{9ABF6810-91A5-4271-A22C-1260A808DCE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aleway-regular.fntdata"/><Relationship Id="rId50" Type="http://schemas.openxmlformats.org/officeDocument/2006/relationships/slide" Target="slides/slide42.xml"/><Relationship Id="rId53" Type="http://schemas.openxmlformats.org/officeDocument/2006/relationships/font" Target="fonts/Raleway-italic.fntdata"/><Relationship Id="rId52" Type="http://schemas.openxmlformats.org/officeDocument/2006/relationships/font" Target="fonts/Raleway-bold.fntdata"/><Relationship Id="rId11" Type="http://schemas.openxmlformats.org/officeDocument/2006/relationships/slide" Target="slides/slide3.xml"/><Relationship Id="rId55" Type="http://schemas.openxmlformats.org/officeDocument/2006/relationships/font" Target="fonts/Lato-regular.fntdata"/><Relationship Id="rId10" Type="http://schemas.openxmlformats.org/officeDocument/2006/relationships/slide" Target="slides/slide2.xml"/><Relationship Id="rId54" Type="http://schemas.openxmlformats.org/officeDocument/2006/relationships/font" Target="fonts/Raleway-boldItalic.fntdata"/><Relationship Id="rId13" Type="http://schemas.openxmlformats.org/officeDocument/2006/relationships/slide" Target="slides/slide5.xml"/><Relationship Id="rId57" Type="http://schemas.openxmlformats.org/officeDocument/2006/relationships/font" Target="fonts/Lato-italic.fntdata"/><Relationship Id="rId12" Type="http://schemas.openxmlformats.org/officeDocument/2006/relationships/slide" Target="slides/slide4.xml"/><Relationship Id="rId56" Type="http://schemas.openxmlformats.org/officeDocument/2006/relationships/font" Target="fonts/Lato-bold.fntdata"/><Relationship Id="rId15" Type="http://schemas.openxmlformats.org/officeDocument/2006/relationships/slide" Target="slides/slide7.xml"/><Relationship Id="rId14" Type="http://schemas.openxmlformats.org/officeDocument/2006/relationships/slide" Target="slides/slide6.xml"/><Relationship Id="rId58" Type="http://schemas.openxmlformats.org/officeDocument/2006/relationships/font" Target="fonts/Lato-boldItalic.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b7eec36092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b7eec36092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b7eec36092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b7eec36092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7eec36092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b7eec36092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7eec36092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7eec36092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b7eec36092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b7eec36092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7eec36092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7eec36092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7eec36092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7eec36092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7eec36092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7eec36092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b7eec36092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b7eec36092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b7eec36092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b7eec36092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7eec36092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7eec36092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7eec36092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7eec36092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7eec36092_0_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7eec36092_0_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b7eec36092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b7eec36092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7eec36092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7eec36092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b7eec36092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b7eec36092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7eec36092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7eec36092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7eec36092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7eec36092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b7eec36092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b7eec36092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7eec3609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7eec3609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b7eec36092_0_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b7eec36092_0_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7eec36092_0_4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7eec36092_0_4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7eec36092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7eec36092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b7eec36092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b7eec36092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7eec36092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7eec36092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b7eec36092_0_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b7eec36092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7eec36092_0_5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7eec36092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7eec36092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7eec36092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7eec36092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b7eec36092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b7eec36092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b7eec36092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b7eec36092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b7eec36092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b7eec36092_0_7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b7eec36092_0_7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b7eec36092_0_7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b7eec36092_0_7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b7eec36092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b7eec36092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b7eec36092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b7eec36092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b7eec36092_0_7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b7eec36092_0_7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7eec36092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7eec36092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7eec36092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7eec36092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7eec36092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7eec36092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7eec36092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7eec36092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7eec36092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7eec36092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b7eec36092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b7eec36092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4" name="Shape 54"/>
        <p:cNvGrpSpPr/>
        <p:nvPr/>
      </p:nvGrpSpPr>
      <p:grpSpPr>
        <a:xfrm>
          <a:off x="0" y="0"/>
          <a:ext cx="0" cy="0"/>
          <a:chOff x="0" y="0"/>
          <a:chExt cx="0" cy="0"/>
        </a:xfrm>
      </p:grpSpPr>
      <p:sp>
        <p:nvSpPr>
          <p:cNvPr id="55" name="Google Shape;55;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 name="Google Shape;56;p14"/>
          <p:cNvGrpSpPr/>
          <p:nvPr/>
        </p:nvGrpSpPr>
        <p:grpSpPr>
          <a:xfrm>
            <a:off x="830392" y="1191256"/>
            <a:ext cx="745763" cy="45826"/>
            <a:chOff x="4580561" y="2589004"/>
            <a:chExt cx="1064464" cy="25200"/>
          </a:xfrm>
        </p:grpSpPr>
        <p:sp>
          <p:nvSpPr>
            <p:cNvPr id="57" name="Google Shape;5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0" name="Google Shape;60;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1" name="Google Shape;61;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2" name="Shape 62"/>
        <p:cNvGrpSpPr/>
        <p:nvPr/>
      </p:nvGrpSpPr>
      <p:grpSpPr>
        <a:xfrm>
          <a:off x="0" y="0"/>
          <a:ext cx="0" cy="0"/>
          <a:chOff x="0" y="0"/>
          <a:chExt cx="0" cy="0"/>
        </a:xfrm>
      </p:grpSpPr>
      <p:grpSp>
        <p:nvGrpSpPr>
          <p:cNvPr id="63" name="Google Shape;63;p15"/>
          <p:cNvGrpSpPr/>
          <p:nvPr/>
        </p:nvGrpSpPr>
        <p:grpSpPr>
          <a:xfrm>
            <a:off x="830392" y="1191256"/>
            <a:ext cx="745763" cy="45826"/>
            <a:chOff x="4580561" y="2589004"/>
            <a:chExt cx="1064464" cy="25200"/>
          </a:xfrm>
        </p:grpSpPr>
        <p:sp>
          <p:nvSpPr>
            <p:cNvPr id="64" name="Google Shape;64;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7" name="Google Shape;67;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8" name="Shape 68"/>
        <p:cNvGrpSpPr/>
        <p:nvPr/>
      </p:nvGrpSpPr>
      <p:grpSpPr>
        <a:xfrm>
          <a:off x="0" y="0"/>
          <a:ext cx="0" cy="0"/>
          <a:chOff x="0" y="0"/>
          <a:chExt cx="0" cy="0"/>
        </a:xfrm>
      </p:grpSpPr>
      <p:sp>
        <p:nvSpPr>
          <p:cNvPr id="69" name="Google Shape;69;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16"/>
          <p:cNvGrpSpPr/>
          <p:nvPr/>
        </p:nvGrpSpPr>
        <p:grpSpPr>
          <a:xfrm>
            <a:off x="830392" y="1191256"/>
            <a:ext cx="745763" cy="45826"/>
            <a:chOff x="4580561" y="2589004"/>
            <a:chExt cx="1064464" cy="25200"/>
          </a:xfrm>
        </p:grpSpPr>
        <p:sp>
          <p:nvSpPr>
            <p:cNvPr id="71" name="Google Shape;71;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4" name="Google Shape;74;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5" name="Google Shape;75;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6" name="Shape 76"/>
        <p:cNvGrpSpPr/>
        <p:nvPr/>
      </p:nvGrpSpPr>
      <p:grpSpPr>
        <a:xfrm>
          <a:off x="0" y="0"/>
          <a:ext cx="0" cy="0"/>
          <a:chOff x="0" y="0"/>
          <a:chExt cx="0" cy="0"/>
        </a:xfrm>
      </p:grpSpPr>
      <p:sp>
        <p:nvSpPr>
          <p:cNvPr id="77" name="Google Shape;77;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17"/>
          <p:cNvGrpSpPr/>
          <p:nvPr/>
        </p:nvGrpSpPr>
        <p:grpSpPr>
          <a:xfrm>
            <a:off x="830392" y="1191256"/>
            <a:ext cx="745763" cy="45826"/>
            <a:chOff x="4580561" y="2589004"/>
            <a:chExt cx="1064464" cy="25200"/>
          </a:xfrm>
        </p:grpSpPr>
        <p:sp>
          <p:nvSpPr>
            <p:cNvPr id="79" name="Google Shape;79;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2" name="Google Shape;82;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3" name="Google Shape;83;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4" name="Google Shape;84;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 name="Google Shape;87;p18"/>
          <p:cNvGrpSpPr/>
          <p:nvPr/>
        </p:nvGrpSpPr>
        <p:grpSpPr>
          <a:xfrm>
            <a:off x="830392" y="1191256"/>
            <a:ext cx="745763" cy="45826"/>
            <a:chOff x="4580561" y="2589004"/>
            <a:chExt cx="1064464" cy="25200"/>
          </a:xfrm>
        </p:grpSpPr>
        <p:sp>
          <p:nvSpPr>
            <p:cNvPr id="88" name="Google Shape;88;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 name="Google Shape;90;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1" name="Google Shape;91;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2" name="Shape 92"/>
        <p:cNvGrpSpPr/>
        <p:nvPr/>
      </p:nvGrpSpPr>
      <p:grpSpPr>
        <a:xfrm>
          <a:off x="0" y="0"/>
          <a:ext cx="0" cy="0"/>
          <a:chOff x="0" y="0"/>
          <a:chExt cx="0" cy="0"/>
        </a:xfrm>
      </p:grpSpPr>
      <p:sp>
        <p:nvSpPr>
          <p:cNvPr id="93" name="Google Shape;93;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9"/>
          <p:cNvGrpSpPr/>
          <p:nvPr/>
        </p:nvGrpSpPr>
        <p:grpSpPr>
          <a:xfrm>
            <a:off x="830392" y="1191256"/>
            <a:ext cx="745763" cy="45826"/>
            <a:chOff x="4580561" y="2589004"/>
            <a:chExt cx="1064464" cy="25200"/>
          </a:xfrm>
        </p:grpSpPr>
        <p:sp>
          <p:nvSpPr>
            <p:cNvPr id="95" name="Google Shape;95;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8" name="Google Shape;98;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99" name="Google Shape;9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0" name="Shape 100"/>
        <p:cNvGrpSpPr/>
        <p:nvPr/>
      </p:nvGrpSpPr>
      <p:grpSpPr>
        <a:xfrm>
          <a:off x="0" y="0"/>
          <a:ext cx="0" cy="0"/>
          <a:chOff x="0" y="0"/>
          <a:chExt cx="0" cy="0"/>
        </a:xfrm>
      </p:grpSpPr>
      <p:grpSp>
        <p:nvGrpSpPr>
          <p:cNvPr id="101" name="Google Shape;101;p20"/>
          <p:cNvGrpSpPr/>
          <p:nvPr/>
        </p:nvGrpSpPr>
        <p:grpSpPr>
          <a:xfrm>
            <a:off x="830392" y="4169130"/>
            <a:ext cx="745763" cy="45826"/>
            <a:chOff x="4580561" y="2589004"/>
            <a:chExt cx="1064464" cy="25200"/>
          </a:xfrm>
        </p:grpSpPr>
        <p:sp>
          <p:nvSpPr>
            <p:cNvPr id="102" name="Google Shape;102;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 name="Google Shape;104;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5" name="Google Shape;105;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 name="Google Shape;108;p21"/>
          <p:cNvGrpSpPr/>
          <p:nvPr/>
        </p:nvGrpSpPr>
        <p:grpSpPr>
          <a:xfrm>
            <a:off x="830392" y="1191256"/>
            <a:ext cx="745763" cy="45826"/>
            <a:chOff x="4580561" y="2589004"/>
            <a:chExt cx="1064464" cy="25200"/>
          </a:xfrm>
        </p:grpSpPr>
        <p:sp>
          <p:nvSpPr>
            <p:cNvPr id="109" name="Google Shape;109;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2" name="Google Shape;112;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3" name="Google Shape;113;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4" name="Google Shape;114;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5" name="Shape 115"/>
        <p:cNvGrpSpPr/>
        <p:nvPr/>
      </p:nvGrpSpPr>
      <p:grpSpPr>
        <a:xfrm>
          <a:off x="0" y="0"/>
          <a:ext cx="0" cy="0"/>
          <a:chOff x="0" y="0"/>
          <a:chExt cx="0" cy="0"/>
        </a:xfrm>
      </p:grpSpPr>
      <p:sp>
        <p:nvSpPr>
          <p:cNvPr id="116" name="Google Shape;116;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7" name="Google Shape;117;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18" name="Shape 118"/>
        <p:cNvGrpSpPr/>
        <p:nvPr/>
      </p:nvGrpSpPr>
      <p:grpSpPr>
        <a:xfrm>
          <a:off x="0" y="0"/>
          <a:ext cx="0" cy="0"/>
          <a:chOff x="0" y="0"/>
          <a:chExt cx="0" cy="0"/>
        </a:xfrm>
      </p:grpSpPr>
      <p:grpSp>
        <p:nvGrpSpPr>
          <p:cNvPr id="119" name="Google Shape;119;p23"/>
          <p:cNvGrpSpPr/>
          <p:nvPr/>
        </p:nvGrpSpPr>
        <p:grpSpPr>
          <a:xfrm>
            <a:off x="830392" y="4169130"/>
            <a:ext cx="745763" cy="45826"/>
            <a:chOff x="4580561" y="2589004"/>
            <a:chExt cx="1064464" cy="25200"/>
          </a:xfrm>
        </p:grpSpPr>
        <p:sp>
          <p:nvSpPr>
            <p:cNvPr id="120" name="Google Shape;120;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3" name="Google Shape;123;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4" name="Google Shape;124;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1" name="Shape 131"/>
        <p:cNvGrpSpPr/>
        <p:nvPr/>
      </p:nvGrpSpPr>
      <p:grpSpPr>
        <a:xfrm>
          <a:off x="0" y="0"/>
          <a:ext cx="0" cy="0"/>
          <a:chOff x="0" y="0"/>
          <a:chExt cx="0" cy="0"/>
        </a:xfrm>
      </p:grpSpPr>
      <p:sp>
        <p:nvSpPr>
          <p:cNvPr id="132" name="Google Shape;132;p26"/>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3" name="Google Shape;133;p26"/>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4" name="Google Shape;134;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5" name="Shape 135"/>
        <p:cNvGrpSpPr/>
        <p:nvPr/>
      </p:nvGrpSpPr>
      <p:grpSpPr>
        <a:xfrm>
          <a:off x="0" y="0"/>
          <a:ext cx="0" cy="0"/>
          <a:chOff x="0" y="0"/>
          <a:chExt cx="0" cy="0"/>
        </a:xfrm>
      </p:grpSpPr>
      <p:sp>
        <p:nvSpPr>
          <p:cNvPr id="136" name="Google Shape;136;p2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7" name="Google Shape;137;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8" name="Shape 138"/>
        <p:cNvGrpSpPr/>
        <p:nvPr/>
      </p:nvGrpSpPr>
      <p:grpSpPr>
        <a:xfrm>
          <a:off x="0" y="0"/>
          <a:ext cx="0" cy="0"/>
          <a:chOff x="0" y="0"/>
          <a:chExt cx="0" cy="0"/>
        </a:xfrm>
      </p:grpSpPr>
      <p:sp>
        <p:nvSpPr>
          <p:cNvPr id="139" name="Google Shape;139;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41" name="Google Shape;141;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4" name="Google Shape;144;p29"/>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5" name="Google Shape;145;p29"/>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46" name="Google Shape;146;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7" name="Shape 147"/>
        <p:cNvGrpSpPr/>
        <p:nvPr/>
      </p:nvGrpSpPr>
      <p:grpSpPr>
        <a:xfrm>
          <a:off x="0" y="0"/>
          <a:ext cx="0" cy="0"/>
          <a:chOff x="0" y="0"/>
          <a:chExt cx="0" cy="0"/>
        </a:xfrm>
      </p:grpSpPr>
      <p:sp>
        <p:nvSpPr>
          <p:cNvPr id="148" name="Google Shape;148;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50" name="Shape 150"/>
        <p:cNvGrpSpPr/>
        <p:nvPr/>
      </p:nvGrpSpPr>
      <p:grpSpPr>
        <a:xfrm>
          <a:off x="0" y="0"/>
          <a:ext cx="0" cy="0"/>
          <a:chOff x="0" y="0"/>
          <a:chExt cx="0" cy="0"/>
        </a:xfrm>
      </p:grpSpPr>
      <p:sp>
        <p:nvSpPr>
          <p:cNvPr id="151" name="Google Shape;151;p31"/>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2" name="Google Shape;152;p31"/>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153" name="Google Shape;153;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4" name="Shape 154"/>
        <p:cNvGrpSpPr/>
        <p:nvPr/>
      </p:nvGrpSpPr>
      <p:grpSpPr>
        <a:xfrm>
          <a:off x="0" y="0"/>
          <a:ext cx="0" cy="0"/>
          <a:chOff x="0" y="0"/>
          <a:chExt cx="0" cy="0"/>
        </a:xfrm>
      </p:grpSpPr>
      <p:sp>
        <p:nvSpPr>
          <p:cNvPr id="155" name="Google Shape;155;p32"/>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7" name="Shape 157"/>
        <p:cNvGrpSpPr/>
        <p:nvPr/>
      </p:nvGrpSpPr>
      <p:grpSpPr>
        <a:xfrm>
          <a:off x="0" y="0"/>
          <a:ext cx="0" cy="0"/>
          <a:chOff x="0" y="0"/>
          <a:chExt cx="0" cy="0"/>
        </a:xfrm>
      </p:grpSpPr>
      <p:sp>
        <p:nvSpPr>
          <p:cNvPr id="158" name="Google Shape;158;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3"/>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60" name="Google Shape;160;p33"/>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1" name="Google Shape;161;p33"/>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62" name="Google Shape;162;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3" name="Shape 163"/>
        <p:cNvGrpSpPr/>
        <p:nvPr/>
      </p:nvGrpSpPr>
      <p:grpSpPr>
        <a:xfrm>
          <a:off x="0" y="0"/>
          <a:ext cx="0" cy="0"/>
          <a:chOff x="0" y="0"/>
          <a:chExt cx="0" cy="0"/>
        </a:xfrm>
      </p:grpSpPr>
      <p:sp>
        <p:nvSpPr>
          <p:cNvPr id="164" name="Google Shape;164;p34"/>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35"/>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169" name="Google Shape;169;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0" name="Shape 170"/>
        <p:cNvGrpSpPr/>
        <p:nvPr/>
      </p:nvGrpSpPr>
      <p:grpSpPr>
        <a:xfrm>
          <a:off x="0" y="0"/>
          <a:ext cx="0" cy="0"/>
          <a:chOff x="0" y="0"/>
          <a:chExt cx="0" cy="0"/>
        </a:xfrm>
      </p:grpSpPr>
      <p:sp>
        <p:nvSpPr>
          <p:cNvPr id="171" name="Google Shape;171;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9" name="Google Shape;129;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130" name="Google Shape;130;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hyperlink" Target="https://complete-concrete-concise.com/tutorials/webdev/front-end-basics/css-understanding-how-float-works-part-1/" TargetMode="External"/><Relationship Id="rId4"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hyperlink" Target="https://codepen.io/mehovik/pen/zVarmq/" TargetMode="External"/><Relationship Id="rId4" Type="http://schemas.openxmlformats.org/officeDocument/2006/relationships/hyperlink" Target="https://codepen.io/mehovik" TargetMode="External"/><Relationship Id="rId5" Type="http://schemas.openxmlformats.org/officeDocument/2006/relationships/hyperlink" Target="https://codepen.i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hyperlink" Target="https://developer.mozilla.org/en-US/docs/Learn/CSS/CSS_layout/Introduction#The_display_property"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css-tricks.com/snippets/css/a-guide-to-flexbo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css-tricks.com/snippets/css/a-guide-to-flexbox/"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9.png"/><Relationship Id="rId4" Type="http://schemas.openxmlformats.org/officeDocument/2006/relationships/hyperlink" Target="https://courses.cs.washington.edu/courses/cse154/20au/lectures/lec04-css-flex/box-layout/boxes6.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courses.cs.washington.edu/courses/cse154/20au/lectures/lec04-css-flex/box-layout/boxes7.html" TargetMode="Externa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hyperlink" Target="https://courses.cs.washington.edu/courses/cse154/20au/lectures/lec04-css-flex/box-layout/boxes8.html" TargetMode="Externa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hyperlink" Target="https://developer.mozilla.org/en-US/docs/Learn/CSS/CSS_layout/Positioning" TargetMode="External"/><Relationship Id="rId4" Type="http://schemas.openxmlformats.org/officeDocument/2006/relationships/hyperlink" Target="https://developer.mozilla.org/en-US/docs/Web/CSS/position"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hyperlink" Target="https://codepen.io/mehovik/pen/BgVKgo/" TargetMode="External"/><Relationship Id="rId4" Type="http://schemas.openxmlformats.org/officeDocument/2006/relationships/hyperlink" Target="https://codepen.io/mehovik" TargetMode="External"/><Relationship Id="rId5" Type="http://schemas.openxmlformats.org/officeDocument/2006/relationships/hyperlink" Target="https://codepen.io/"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35.xml"/><Relationship Id="rId3" Type="http://schemas.openxmlformats.org/officeDocument/2006/relationships/hyperlink" Target="https://developer.mozilla.org/en-US/docs/Web/CSS/width" TargetMode="External"/><Relationship Id="rId4" Type="http://schemas.openxmlformats.org/officeDocument/2006/relationships/hyperlink" Target="https://developer.mozilla.org/en-US/docs/Web/CSS/height" TargetMode="External"/><Relationship Id="rId5" Type="http://schemas.openxmlformats.org/officeDocument/2006/relationships/hyperlink" Target="https://developer.mozilla.org/en-US/docs/Web/CSS/padding" TargetMode="External"/><Relationship Id="rId6" Type="http://schemas.openxmlformats.org/officeDocument/2006/relationships/hyperlink" Target="https://developer.mozilla.org/en-US/docs/Web/CSS/border" TargetMode="External"/><Relationship Id="rId7" Type="http://schemas.openxmlformats.org/officeDocument/2006/relationships/hyperlink" Target="https://developer.mozilla.org/en-US/docs/Web/CSS/margin" TargetMode="External"/><Relationship Id="rId8"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6.xml"/><Relationship Id="rId3" Type="http://schemas.openxmlformats.org/officeDocument/2006/relationships/hyperlink" Target="https://courses.cs.washington.edu/courses/cse154/20au/sections/week02-thurs/starter/boxes.zip" TargetMode="External"/><Relationship Id="rId4" Type="http://schemas.openxmlformats.org/officeDocument/2006/relationships/hyperlink" Target="https://courses.cs.washington.edu/courses/cse154/20au/sections/week02-thurs/solution/boxes-solution.zip" TargetMode="External"/><Relationship Id="rId5"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 Id="rId3" Type="http://schemas.openxmlformats.org/officeDocument/2006/relationships/hyperlink" Target="https://courses.cs.washington.edu/courses/cse154/20au/sections/week02-thurs/starter/number.zip" TargetMode="External"/><Relationship Id="rId4" Type="http://schemas.openxmlformats.org/officeDocument/2006/relationships/hyperlink" Target="https://courses.cs.washington.edu/courses/cse154/20au/sections/week02-thurs/solution/number-sol.zip" TargetMode="External"/><Relationship Id="rId5" Type="http://schemas.openxmlformats.org/officeDocument/2006/relationships/image" Target="../media/image2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1.xml"/><Relationship Id="rId3" Type="http://schemas.openxmlformats.org/officeDocument/2006/relationships/hyperlink" Target="https://developer.mozilla.org/en-US/docs/Web/CSS/CSS_Flexible_Box_Layout/Ordering_Flex_Items" TargetMode="Externa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2.xml"/><Relationship Id="rId3" Type="http://schemas.openxmlformats.org/officeDocument/2006/relationships/hyperlink" Target="https://spectralharp.github.io/weird-flex/" TargetMode="External"/><Relationship Id="rId4" Type="http://schemas.openxmlformats.org/officeDocument/2006/relationships/hyperlink" Target="https://courses.cs.washington.edu/courses/cse154/flexboxducky/" TargetMode="External"/><Relationship Id="rId5" Type="http://schemas.openxmlformats.org/officeDocument/2006/relationships/hyperlink" Target="https://css-tricks.com/snippets/css/a-guide-to-flexbox/"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hyperlink" Target="http://www.gatesnfences.com/" TargetMode="External"/><Relationship Id="rId4" Type="http://schemas.openxmlformats.org/officeDocument/2006/relationships/hyperlink" Target="https://web.archive.org/web/20180703231038/https://www.healthcare.gov/" TargetMode="External"/><Relationship Id="rId5" Type="http://schemas.openxmlformats.org/officeDocument/2006/relationships/hyperlink" Target="https://www.youtube.com/watch?v=07efSFKC8XY&amp;t=366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hyperlink" Target="https://repl.it/@afitzg/CoffeeShopStart" TargetMode="External"/><Relationship Id="rId4" Type="http://schemas.openxmlformats.org/officeDocument/2006/relationships/image" Target="../media/image5.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7"/>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 Review</a:t>
            </a:r>
            <a:endParaRPr/>
          </a:p>
          <a:p>
            <a:pPr indent="0" lvl="0" marL="0" rtl="0" algn="l">
              <a:spcBef>
                <a:spcPts val="0"/>
              </a:spcBef>
              <a:spcAft>
                <a:spcPts val="0"/>
              </a:spcAft>
              <a:buNone/>
            </a:pPr>
            <a:r>
              <a:rPr lang="en"/>
              <a:t>Layout with CSS &amp; Flex</a:t>
            </a:r>
            <a:endParaRPr/>
          </a:p>
        </p:txBody>
      </p:sp>
      <p:sp>
        <p:nvSpPr>
          <p:cNvPr id="177" name="Google Shape;177;p37"/>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Lecture 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Starting with Building Blocks</a:t>
            </a:r>
            <a:endParaRPr/>
          </a:p>
        </p:txBody>
      </p:sp>
      <p:sp>
        <p:nvSpPr>
          <p:cNvPr id="243" name="Google Shape;243;p46"/>
          <p:cNvSpPr txBox="1"/>
          <p:nvPr>
            <p:ph idx="2" type="body"/>
          </p:nvPr>
        </p:nvSpPr>
        <p:spPr>
          <a:xfrm>
            <a:off x="729450" y="2895100"/>
            <a:ext cx="3774300" cy="1949100"/>
          </a:xfrm>
          <a:prstGeom prst="rect">
            <a:avLst/>
          </a:prstGeom>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&lt;div id="container"&gt;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&lt;div&gt;1&lt;/div&gt;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&lt;div&gt;2&lt;/div&gt;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&lt;div&gt;3&lt;/div&gt;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&lt;div&gt;4&lt;/div&gt;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&lt;div&gt;5&lt;/div&gt;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  &lt;div&gt;6&lt;/div&gt;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&lt;/div&gt;</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p:txBody>
      </p:sp>
      <p:pic>
        <p:nvPicPr>
          <p:cNvPr id="244" name="Google Shape;244;p46"/>
          <p:cNvPicPr preferRelativeResize="0"/>
          <p:nvPr/>
        </p:nvPicPr>
        <p:blipFill>
          <a:blip r:embed="rId3">
            <a:alphaModFix/>
          </a:blip>
          <a:stretch>
            <a:fillRect/>
          </a:stretch>
        </p:blipFill>
        <p:spPr>
          <a:xfrm>
            <a:off x="5361085" y="1786125"/>
            <a:ext cx="3056765" cy="3142150"/>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are we playing with boxes?</a:t>
            </a:r>
            <a:endParaRPr/>
          </a:p>
        </p:txBody>
      </p:sp>
      <p:sp>
        <p:nvSpPr>
          <p:cNvPr id="250" name="Google Shape;250;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When learning CSS layout, you'll find there are many ways to layout your pages.</a:t>
            </a:r>
            <a:endParaRPr sz="1500"/>
          </a:p>
          <a:p>
            <a:pPr indent="0" lvl="0" marL="0" rtl="0" algn="l">
              <a:spcBef>
                <a:spcPts val="0"/>
              </a:spcBef>
              <a:spcAft>
                <a:spcPts val="0"/>
              </a:spcAft>
              <a:buNone/>
            </a:pPr>
            <a:r>
              <a:rPr lang="en" sz="1500"/>
              <a:t>"Boxes" are great to practice with for comparing different layout strategies and better understanding the box model.</a:t>
            </a:r>
            <a:endParaRPr sz="1500"/>
          </a:p>
          <a:p>
            <a:pPr indent="0" lvl="0" marL="0" rtl="0" algn="l">
              <a:spcBef>
                <a:spcPts val="0"/>
              </a:spcBef>
              <a:spcAft>
                <a:spcPts val="0"/>
              </a:spcAft>
              <a:buNone/>
            </a:pPr>
            <a:r>
              <a:rPr lang="en" sz="1500"/>
              <a:t>We are also working with text inside of each div to demonstrate block vs. inline layout.</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In practice, it's useful to:</a:t>
            </a:r>
            <a:endParaRPr sz="1500"/>
          </a:p>
          <a:p>
            <a:pPr indent="-323850" lvl="0" marL="457200" rtl="0" algn="l">
              <a:spcBef>
                <a:spcPts val="0"/>
              </a:spcBef>
              <a:spcAft>
                <a:spcPts val="0"/>
              </a:spcAft>
              <a:buSzPts val="1500"/>
              <a:buAutoNum type="arabicPeriod"/>
            </a:pPr>
            <a:r>
              <a:rPr lang="en" sz="1500"/>
              <a:t>Treat page elements as boxed regions to figure out the page layout</a:t>
            </a:r>
            <a:endParaRPr sz="1500"/>
          </a:p>
          <a:p>
            <a:pPr indent="-323850" lvl="0" marL="457200" rtl="0" algn="l">
              <a:spcBef>
                <a:spcPts val="0"/>
              </a:spcBef>
              <a:spcAft>
                <a:spcPts val="0"/>
              </a:spcAft>
              <a:buSzPts val="1500"/>
              <a:buAutoNum type="arabicPeriod"/>
            </a:pPr>
            <a:r>
              <a:rPr lang="en" sz="1500"/>
              <a:t>Then focus on more specific CSS styling</a:t>
            </a:r>
            <a:endParaRPr sz="1500"/>
          </a:p>
          <a:p>
            <a:pPr indent="0" lvl="0" marL="0" rtl="0" algn="l">
              <a:spcBef>
                <a:spcPts val="0"/>
              </a:spcBef>
              <a:spcAft>
                <a:spcPts val="0"/>
              </a:spcAft>
              <a:buNone/>
            </a:pPr>
            <a:r>
              <a:t/>
            </a:r>
            <a:endParaRPr sz="15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(Older) Layout Method: Floating Elements</a:t>
            </a:r>
            <a:endParaRPr/>
          </a:p>
        </p:txBody>
      </p:sp>
      <p:sp>
        <p:nvSpPr>
          <p:cNvPr id="256" name="Google Shape;256;p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A way to remove elements from the normal document element flow, usually to get other elements to "wrap" around them.</a:t>
            </a:r>
            <a:endParaRPr sz="1500"/>
          </a:p>
          <a:p>
            <a:pPr indent="0" lvl="0" marL="0" rtl="0" algn="l">
              <a:spcBef>
                <a:spcPts val="1600"/>
              </a:spcBef>
              <a:spcAft>
                <a:spcPts val="0"/>
              </a:spcAft>
              <a:buNone/>
            </a:pPr>
            <a:r>
              <a:rPr lang="en" sz="1500"/>
              <a:t>Can float </a:t>
            </a:r>
            <a:r>
              <a:rPr lang="en" sz="1500">
                <a:latin typeface="Courier New"/>
                <a:ea typeface="Courier New"/>
                <a:cs typeface="Courier New"/>
                <a:sym typeface="Courier New"/>
              </a:rPr>
              <a:t>left</a:t>
            </a:r>
            <a:r>
              <a:rPr lang="en" sz="1500"/>
              <a:t>, </a:t>
            </a:r>
            <a:r>
              <a:rPr lang="en" sz="1500">
                <a:latin typeface="Courier New"/>
                <a:ea typeface="Courier New"/>
                <a:cs typeface="Courier New"/>
                <a:sym typeface="Courier New"/>
              </a:rPr>
              <a:t>right</a:t>
            </a:r>
            <a:r>
              <a:rPr lang="en" sz="1500"/>
              <a:t> (no </a:t>
            </a:r>
            <a:r>
              <a:rPr lang="en" sz="1500">
                <a:latin typeface="Courier New"/>
                <a:ea typeface="Courier New"/>
                <a:cs typeface="Courier New"/>
                <a:sym typeface="Courier New"/>
              </a:rPr>
              <a:t>center</a:t>
            </a:r>
            <a:r>
              <a:rPr lang="en" sz="1500"/>
              <a:t>)</a:t>
            </a:r>
            <a:endParaRPr sz="1500"/>
          </a:p>
          <a:p>
            <a:pPr indent="0" lvl="0" marL="0" rtl="0" algn="l">
              <a:spcBef>
                <a:spcPts val="1600"/>
              </a:spcBef>
              <a:spcAft>
                <a:spcPts val="16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 analogy: </a:t>
            </a:r>
            <a:r>
              <a:rPr lang="en" u="sng">
                <a:solidFill>
                  <a:schemeClr val="hlink"/>
                </a:solidFill>
                <a:hlinkClick r:id="rId3"/>
              </a:rPr>
              <a:t>Page Layers as Sheets of Paper</a:t>
            </a:r>
            <a:endParaRPr/>
          </a:p>
        </p:txBody>
      </p:sp>
      <p:pic>
        <p:nvPicPr>
          <p:cNvPr id="262" name="Google Shape;262;p49"/>
          <p:cNvPicPr preferRelativeResize="0"/>
          <p:nvPr/>
        </p:nvPicPr>
        <p:blipFill>
          <a:blip r:embed="rId4">
            <a:alphaModFix/>
          </a:blip>
          <a:stretch>
            <a:fillRect/>
          </a:stretch>
        </p:blipFill>
        <p:spPr>
          <a:xfrm>
            <a:off x="731262" y="1982950"/>
            <a:ext cx="2514795" cy="2984850"/>
          </a:xfrm>
          <a:prstGeom prst="rect">
            <a:avLst/>
          </a:prstGeom>
          <a:noFill/>
          <a:ln cap="flat" cmpd="sng" w="9525">
            <a:solidFill>
              <a:schemeClr val="dk2"/>
            </a:solidFill>
            <a:prstDash val="solid"/>
            <a:round/>
            <a:headEnd len="sm" w="sm" type="none"/>
            <a:tailEnd len="sm" w="sm" type="none"/>
          </a:ln>
        </p:spPr>
      </p:pic>
      <p:pic>
        <p:nvPicPr>
          <p:cNvPr id="263" name="Google Shape;263;p49"/>
          <p:cNvPicPr preferRelativeResize="0"/>
          <p:nvPr/>
        </p:nvPicPr>
        <p:blipFill>
          <a:blip r:embed="rId5">
            <a:alphaModFix/>
          </a:blip>
          <a:stretch>
            <a:fillRect/>
          </a:stretch>
        </p:blipFill>
        <p:spPr>
          <a:xfrm>
            <a:off x="3316408" y="1982950"/>
            <a:ext cx="2514795" cy="2984850"/>
          </a:xfrm>
          <a:prstGeom prst="rect">
            <a:avLst/>
          </a:prstGeom>
          <a:noFill/>
          <a:ln cap="flat" cmpd="sng" w="9525">
            <a:solidFill>
              <a:schemeClr val="dk2"/>
            </a:solidFill>
            <a:prstDash val="solid"/>
            <a:round/>
            <a:headEnd len="sm" w="sm" type="none"/>
            <a:tailEnd len="sm" w="sm" type="none"/>
          </a:ln>
        </p:spPr>
      </p:pic>
      <p:pic>
        <p:nvPicPr>
          <p:cNvPr id="264" name="Google Shape;264;p49"/>
          <p:cNvPicPr preferRelativeResize="0"/>
          <p:nvPr/>
        </p:nvPicPr>
        <p:blipFill>
          <a:blip r:embed="rId6">
            <a:alphaModFix/>
          </a:blip>
          <a:stretch>
            <a:fillRect/>
          </a:stretch>
        </p:blipFill>
        <p:spPr>
          <a:xfrm>
            <a:off x="5901553" y="1982950"/>
            <a:ext cx="2514795" cy="2984850"/>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8" name="Shape 268"/>
        <p:cNvGrpSpPr/>
        <p:nvPr/>
      </p:nvGrpSpPr>
      <p:grpSpPr>
        <a:xfrm>
          <a:off x="0" y="0"/>
          <a:ext cx="0" cy="0"/>
          <a:chOff x="0" y="0"/>
          <a:chExt cx="0" cy="0"/>
        </a:xfrm>
      </p:grpSpPr>
      <p:sp>
        <p:nvSpPr>
          <p:cNvPr id="269" name="Google Shape;269;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with Float</a:t>
            </a:r>
            <a:endParaRPr/>
          </a:p>
        </p:txBody>
      </p:sp>
      <p:sp>
        <p:nvSpPr>
          <p:cNvPr id="270" name="Google Shape;270;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There is a blue block has the </a:t>
            </a:r>
            <a:r>
              <a:rPr lang="en" sz="1500">
                <a:latin typeface="Courier New"/>
                <a:ea typeface="Courier New"/>
                <a:cs typeface="Courier New"/>
                <a:sym typeface="Courier New"/>
              </a:rPr>
              <a:t>float</a:t>
            </a:r>
            <a:r>
              <a:rPr lang="en" sz="1500"/>
              <a:t> CSS property set to </a:t>
            </a:r>
            <a:r>
              <a:rPr lang="en" sz="1500">
                <a:latin typeface="Courier New"/>
                <a:ea typeface="Courier New"/>
                <a:cs typeface="Courier New"/>
                <a:sym typeface="Courier New"/>
              </a:rPr>
              <a:t>left</a:t>
            </a:r>
            <a:r>
              <a:rPr lang="en" sz="1500"/>
              <a:t>. This tells the browser to give the element as much space as it needs, and then start bringing the next content up from below and fill in remaining space.</a:t>
            </a:r>
            <a:endParaRPr sz="1500"/>
          </a:p>
          <a:p>
            <a:pPr indent="0" lvl="0" marL="0" rtl="0" algn="l">
              <a:spcBef>
                <a:spcPts val="1600"/>
              </a:spcBef>
              <a:spcAft>
                <a:spcPts val="0"/>
              </a:spcAft>
              <a:buNone/>
            </a:pPr>
            <a:r>
              <a:rPr lang="en" sz="1500"/>
              <a:t>See the </a:t>
            </a:r>
            <a:r>
              <a:rPr lang="en" sz="1500" u="sng">
                <a:solidFill>
                  <a:schemeClr val="hlink"/>
                </a:solidFill>
                <a:hlinkClick r:id="rId3"/>
              </a:rPr>
              <a:t>Pen - Box</a:t>
            </a:r>
            <a:r>
              <a:rPr lang="en" sz="1500"/>
              <a:t> Float by @</a:t>
            </a:r>
            <a:r>
              <a:rPr lang="en" sz="1500" u="sng">
                <a:solidFill>
                  <a:schemeClr val="hlink"/>
                </a:solidFill>
                <a:hlinkClick r:id="rId4"/>
              </a:rPr>
              <a:t>mehovik</a:t>
            </a:r>
            <a:r>
              <a:rPr lang="en" sz="1500"/>
              <a:t> on </a:t>
            </a:r>
            <a:r>
              <a:rPr lang="en" sz="1500" u="sng">
                <a:solidFill>
                  <a:schemeClr val="hlink"/>
                </a:solidFill>
                <a:hlinkClick r:id="rId5"/>
              </a:rPr>
              <a:t>Codepen</a:t>
            </a:r>
            <a:r>
              <a:rPr lang="en" sz="1500"/>
              <a:t>.</a:t>
            </a:r>
            <a:endParaRPr sz="1500"/>
          </a:p>
          <a:p>
            <a:pPr indent="0" lvl="0" marL="0" rtl="0" algn="l">
              <a:spcBef>
                <a:spcPts val="1600"/>
              </a:spcBef>
              <a:spcAft>
                <a:spcPts val="1600"/>
              </a:spcAft>
              <a:buNone/>
            </a:pPr>
            <a:r>
              <a:rPr lang="en" sz="1500"/>
              <a:t>Add </a:t>
            </a:r>
            <a:r>
              <a:rPr lang="en" sz="1500">
                <a:latin typeface="Courier New"/>
                <a:ea typeface="Courier New"/>
                <a:cs typeface="Courier New"/>
                <a:sym typeface="Courier New"/>
              </a:rPr>
              <a:t>overflow: auto;</a:t>
            </a:r>
            <a:r>
              <a:rPr lang="en" sz="1500"/>
              <a:t> to make the parent of a floating element contain the floating element.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that’s a wrap on float :) </a:t>
            </a:r>
            <a:endParaRPr/>
          </a:p>
        </p:txBody>
      </p:sp>
      <p:sp>
        <p:nvSpPr>
          <p:cNvPr id="276" name="Google Shape;276;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This is not an exhaustive introduction to </a:t>
            </a:r>
            <a:r>
              <a:rPr lang="en" sz="1600">
                <a:latin typeface="Courier New"/>
                <a:ea typeface="Courier New"/>
                <a:cs typeface="Courier New"/>
                <a:sym typeface="Courier New"/>
              </a:rPr>
              <a:t>float</a:t>
            </a:r>
            <a:r>
              <a:rPr lang="en" sz="1600"/>
              <a:t>. There is </a:t>
            </a:r>
            <a:r>
              <a:rPr b="1" lang="en" sz="1600" u="sng"/>
              <a:t>SO </a:t>
            </a:r>
            <a:r>
              <a:rPr lang="en" sz="1600"/>
              <a:t>much more to learn about </a:t>
            </a:r>
            <a:r>
              <a:rPr lang="en" sz="1600">
                <a:latin typeface="Courier New"/>
                <a:ea typeface="Courier New"/>
                <a:cs typeface="Courier New"/>
                <a:sym typeface="Courier New"/>
              </a:rPr>
              <a:t>float</a:t>
            </a:r>
            <a:r>
              <a:rPr lang="en" sz="1600"/>
              <a:t> as well as some other good use cases for </a:t>
            </a:r>
            <a:r>
              <a:rPr lang="en" sz="1600">
                <a:latin typeface="Courier New"/>
                <a:ea typeface="Courier New"/>
                <a:cs typeface="Courier New"/>
                <a:sym typeface="Courier New"/>
              </a:rPr>
              <a:t>float</a:t>
            </a:r>
            <a:r>
              <a:rPr lang="en" sz="1600"/>
              <a:t> as well. However, our focus for layout will be on the box model and using </a:t>
            </a:r>
            <a:r>
              <a:rPr lang="en" sz="1600">
                <a:latin typeface="Courier New"/>
                <a:ea typeface="Courier New"/>
                <a:cs typeface="Courier New"/>
                <a:sym typeface="Courier New"/>
              </a:rPr>
              <a:t>flex</a:t>
            </a:r>
            <a:r>
              <a:rPr lang="en" sz="1600"/>
              <a:t>. If you’d like to learn more about float post on Ed, ask in OHs or go to WPL.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Distributing Boxes Evenly in a Container</a:t>
            </a:r>
            <a:endParaRPr/>
          </a:p>
        </p:txBody>
      </p:sp>
      <p:sp>
        <p:nvSpPr>
          <p:cNvPr id="282" name="Google Shape;282;p52"/>
          <p:cNvSpPr txBox="1"/>
          <p:nvPr>
            <p:ph idx="1" type="body"/>
          </p:nvPr>
        </p:nvSpPr>
        <p:spPr>
          <a:xfrm>
            <a:off x="729450" y="1908700"/>
            <a:ext cx="7688700" cy="14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could we distribute boxes across box container evenly (equal space between each box)?.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what should we do about the margins of the boxes?</a:t>
            </a:r>
            <a:endParaRPr/>
          </a:p>
          <a:p>
            <a:pPr indent="0" lvl="0" marL="0" rtl="0" algn="l">
              <a:spcBef>
                <a:spcPts val="0"/>
              </a:spcBef>
              <a:spcAft>
                <a:spcPts val="0"/>
              </a:spcAft>
              <a:buNone/>
            </a:pPr>
            <a:r>
              <a:rPr lang="en"/>
              <a:t>... what value do we put?</a:t>
            </a:r>
            <a:endParaRPr/>
          </a:p>
          <a:p>
            <a:pPr indent="0" lvl="0" marL="0" rtl="0" algn="l">
              <a:spcBef>
                <a:spcPts val="0"/>
              </a:spcBef>
              <a:spcAft>
                <a:spcPts val="0"/>
              </a:spcAft>
              <a:buNone/>
            </a:pPr>
            <a:r>
              <a:rPr lang="en"/>
              <a:t>... how many screen sizes will we try on?</a:t>
            </a:r>
            <a:endParaRPr/>
          </a:p>
          <a:p>
            <a:pPr indent="0" lvl="0" marL="0" rtl="0" algn="l">
              <a:spcBef>
                <a:spcPts val="0"/>
              </a:spcBef>
              <a:spcAft>
                <a:spcPts val="0"/>
              </a:spcAft>
              <a:buNone/>
            </a:pPr>
            <a:r>
              <a:t/>
            </a:r>
            <a:endParaRPr/>
          </a:p>
        </p:txBody>
      </p:sp>
      <p:pic>
        <p:nvPicPr>
          <p:cNvPr id="283" name="Google Shape;283;p52"/>
          <p:cNvPicPr preferRelativeResize="0"/>
          <p:nvPr/>
        </p:nvPicPr>
        <p:blipFill>
          <a:blip r:embed="rId3">
            <a:alphaModFix/>
          </a:blip>
          <a:stretch>
            <a:fillRect/>
          </a:stretch>
        </p:blipFill>
        <p:spPr>
          <a:xfrm>
            <a:off x="152400" y="3252500"/>
            <a:ext cx="8839198" cy="10644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Courier New"/>
                <a:ea typeface="Courier New"/>
                <a:cs typeface="Courier New"/>
                <a:sym typeface="Courier New"/>
                <a:hlinkClick r:id="rId3"/>
              </a:rPr>
              <a:t>display</a:t>
            </a:r>
            <a:r>
              <a:rPr lang="en"/>
              <a:t> Property</a:t>
            </a:r>
            <a:endParaRPr/>
          </a:p>
        </p:txBody>
      </p:sp>
      <p:sp>
        <p:nvSpPr>
          <p:cNvPr id="289" name="Google Shape;289;p53"/>
          <p:cNvSpPr txBox="1"/>
          <p:nvPr>
            <p:ph idx="1" type="body"/>
          </p:nvPr>
        </p:nvSpPr>
        <p:spPr>
          <a:xfrm>
            <a:off x="729450" y="2009275"/>
            <a:ext cx="7688700" cy="263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The display property specifies the display behavior (the type of rendering box) of an element. The four values you most often will see are:</a:t>
            </a:r>
            <a:endParaRPr sz="1500"/>
          </a:p>
          <a:p>
            <a:pPr indent="-311150" lvl="0" marL="457200" rtl="0" algn="l">
              <a:spcBef>
                <a:spcPts val="0"/>
              </a:spcBef>
              <a:spcAft>
                <a:spcPts val="0"/>
              </a:spcAft>
              <a:buSzPts val="1300"/>
              <a:buChar char="●"/>
            </a:pPr>
            <a:r>
              <a:rPr lang="en" sz="1500">
                <a:latin typeface="Courier New"/>
                <a:ea typeface="Courier New"/>
                <a:cs typeface="Courier New"/>
                <a:sym typeface="Courier New"/>
              </a:rPr>
              <a:t>inline</a:t>
            </a:r>
            <a:r>
              <a:rPr lang="en" sz="1500"/>
              <a:t>: Displays an element as an inline element, spanning the width/height of its content. Any height and width properties will have no effect.</a:t>
            </a:r>
            <a:endParaRPr sz="1500"/>
          </a:p>
          <a:p>
            <a:pPr indent="-311150" lvl="0" marL="457200" rtl="0" algn="l">
              <a:spcBef>
                <a:spcPts val="0"/>
              </a:spcBef>
              <a:spcAft>
                <a:spcPts val="0"/>
              </a:spcAft>
              <a:buSzPts val="1300"/>
              <a:buChar char="●"/>
            </a:pPr>
            <a:r>
              <a:rPr lang="en" sz="1500">
                <a:latin typeface="Courier New"/>
                <a:ea typeface="Courier New"/>
                <a:cs typeface="Courier New"/>
                <a:sym typeface="Courier New"/>
              </a:rPr>
              <a:t>block</a:t>
            </a:r>
            <a:r>
              <a:rPr lang="en" sz="1500"/>
              <a:t>: Displays an element as a block element. It starts on a new line, and takes up the width of the parent container.</a:t>
            </a:r>
            <a:endParaRPr sz="1500"/>
          </a:p>
          <a:p>
            <a:pPr indent="-311150" lvl="0" marL="457200" rtl="0" algn="l">
              <a:spcBef>
                <a:spcPts val="0"/>
              </a:spcBef>
              <a:spcAft>
                <a:spcPts val="0"/>
              </a:spcAft>
              <a:buSzPts val="1300"/>
              <a:buChar char="●"/>
            </a:pPr>
            <a:r>
              <a:rPr lang="en" sz="1500">
                <a:latin typeface="Courier New"/>
                <a:ea typeface="Courier New"/>
                <a:cs typeface="Courier New"/>
                <a:sym typeface="Courier New"/>
              </a:rPr>
              <a:t>none</a:t>
            </a:r>
            <a:r>
              <a:rPr lang="en" sz="1500"/>
              <a:t>: The element is completely removed.</a:t>
            </a:r>
            <a:endParaRPr sz="1500"/>
          </a:p>
          <a:p>
            <a:pPr indent="-311150" lvl="0" marL="457200" rtl="0" algn="l">
              <a:spcBef>
                <a:spcPts val="0"/>
              </a:spcBef>
              <a:spcAft>
                <a:spcPts val="0"/>
              </a:spcAft>
              <a:buSzPts val="1300"/>
              <a:buChar char="●"/>
            </a:pPr>
            <a:r>
              <a:rPr lang="en" sz="1500">
                <a:latin typeface="Courier New"/>
                <a:ea typeface="Courier New"/>
                <a:cs typeface="Courier New"/>
                <a:sym typeface="Courier New"/>
              </a:rPr>
              <a:t>flex</a:t>
            </a:r>
            <a:r>
              <a:rPr lang="en" sz="1500"/>
              <a:t>: Displays an element as a block-level flex container.</a:t>
            </a:r>
            <a:endParaRPr sz="1500"/>
          </a:p>
          <a:p>
            <a:pPr indent="-311150" lvl="0" marL="457200" rtl="0" algn="l">
              <a:spcBef>
                <a:spcPts val="0"/>
              </a:spcBef>
              <a:spcAft>
                <a:spcPts val="0"/>
              </a:spcAft>
              <a:buSzPts val="1300"/>
              <a:buChar char="●"/>
            </a:pPr>
            <a:r>
              <a:rPr lang="en" sz="1500">
                <a:latin typeface="Courier New"/>
                <a:ea typeface="Courier New"/>
                <a:cs typeface="Courier New"/>
                <a:sym typeface="Courier New"/>
              </a:rPr>
              <a:t>grid</a:t>
            </a:r>
            <a:r>
              <a:rPr lang="en" sz="1500"/>
              <a:t>: Displays elements in a 2-dimensional grid.</a:t>
            </a:r>
            <a:endParaRPr sz="1500"/>
          </a:p>
          <a:p>
            <a:pPr indent="0" lvl="0" marL="0" rtl="0" algn="l">
              <a:spcBef>
                <a:spcPts val="0"/>
              </a:spcBef>
              <a:spcAft>
                <a:spcPts val="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Flexbox</a:t>
            </a:r>
            <a:endParaRPr/>
          </a:p>
        </p:txBody>
      </p:sp>
      <p:sp>
        <p:nvSpPr>
          <p:cNvPr id="295" name="Google Shape;295;p54"/>
          <p:cNvSpPr txBox="1"/>
          <p:nvPr>
            <p:ph idx="1" type="body"/>
          </p:nvPr>
        </p:nvSpPr>
        <p:spPr>
          <a:xfrm>
            <a:off x="727650" y="1924175"/>
            <a:ext cx="3604500" cy="2746200"/>
          </a:xfrm>
          <a:prstGeom prst="rect">
            <a:avLst/>
          </a:prstGeom>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SzPts val="1500"/>
              <a:buChar char="●"/>
            </a:pPr>
            <a:r>
              <a:rPr lang="en" sz="1500"/>
              <a:t>Flexbox is a set of CSS properties for aligning block level content.</a:t>
            </a:r>
            <a:endParaRPr sz="1500"/>
          </a:p>
          <a:p>
            <a:pPr indent="-323850" lvl="0" marL="457200" marR="0" rtl="0" algn="l">
              <a:lnSpc>
                <a:spcPct val="115000"/>
              </a:lnSpc>
              <a:spcBef>
                <a:spcPts val="0"/>
              </a:spcBef>
              <a:spcAft>
                <a:spcPts val="0"/>
              </a:spcAft>
              <a:buSzPts val="1500"/>
              <a:buChar char="●"/>
            </a:pPr>
            <a:r>
              <a:rPr lang="en" sz="1500"/>
              <a:t>Flexbox defines two types of content - "containers" and "items".</a:t>
            </a:r>
            <a:endParaRPr sz="1500"/>
          </a:p>
          <a:p>
            <a:pPr indent="-323850" lvl="0" marL="457200" marR="0" rtl="0" algn="l">
              <a:lnSpc>
                <a:spcPct val="115000"/>
              </a:lnSpc>
              <a:spcBef>
                <a:spcPts val="0"/>
              </a:spcBef>
              <a:spcAft>
                <a:spcPts val="0"/>
              </a:spcAft>
              <a:buSzPts val="1500"/>
              <a:buChar char="●"/>
            </a:pPr>
            <a:r>
              <a:rPr lang="en" sz="1500"/>
              <a:t>Anything directly nested inside of a flex container becomes a flex item.</a:t>
            </a:r>
            <a:endParaRPr sz="1500"/>
          </a:p>
          <a:p>
            <a:pPr indent="-323850" lvl="0" marL="457200" marR="0" rtl="0" algn="l">
              <a:lnSpc>
                <a:spcPct val="115000"/>
              </a:lnSpc>
              <a:spcBef>
                <a:spcPts val="0"/>
              </a:spcBef>
              <a:spcAft>
                <a:spcPts val="0"/>
              </a:spcAft>
              <a:buSzPts val="1500"/>
              <a:buChar char="●"/>
            </a:pPr>
            <a:r>
              <a:rPr lang="en" sz="1500"/>
              <a:t>Various properties on the container can be set to determine how its items are laid out.</a:t>
            </a:r>
            <a:endParaRPr sz="1500"/>
          </a:p>
          <a:p>
            <a:pPr indent="0" lvl="0" marL="0" marR="0" rtl="0" algn="l">
              <a:lnSpc>
                <a:spcPct val="115000"/>
              </a:lnSpc>
              <a:spcBef>
                <a:spcPts val="0"/>
              </a:spcBef>
              <a:spcAft>
                <a:spcPts val="0"/>
              </a:spcAft>
              <a:buNone/>
            </a:pPr>
            <a:r>
              <a:t/>
            </a:r>
            <a:endParaRPr sz="1500"/>
          </a:p>
        </p:txBody>
      </p:sp>
      <p:pic>
        <p:nvPicPr>
          <p:cNvPr id="296" name="Google Shape;296;p54"/>
          <p:cNvPicPr preferRelativeResize="0"/>
          <p:nvPr/>
        </p:nvPicPr>
        <p:blipFill>
          <a:blip r:embed="rId3">
            <a:alphaModFix/>
          </a:blip>
          <a:stretch>
            <a:fillRect/>
          </a:stretch>
        </p:blipFill>
        <p:spPr>
          <a:xfrm>
            <a:off x="4332225" y="1589825"/>
            <a:ext cx="4358175" cy="2577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5"/>
          <p:cNvSpPr txBox="1"/>
          <p:nvPr>
            <p:ph type="title"/>
          </p:nvPr>
        </p:nvSpPr>
        <p:spPr>
          <a:xfrm>
            <a:off x="729450" y="576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Basic properties</a:t>
            </a:r>
            <a:r>
              <a:rPr lang="en"/>
              <a:t> for the flex container</a:t>
            </a:r>
            <a:endParaRPr/>
          </a:p>
        </p:txBody>
      </p:sp>
      <p:sp>
        <p:nvSpPr>
          <p:cNvPr id="302" name="Google Shape;302;p55"/>
          <p:cNvSpPr txBox="1"/>
          <p:nvPr>
            <p:ph idx="1" type="body"/>
          </p:nvPr>
        </p:nvSpPr>
        <p:spPr>
          <a:xfrm>
            <a:off x="727650" y="1441150"/>
            <a:ext cx="7688700" cy="3372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display: flex;</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makes an element a "flex container", items inside automatically become "items" - by default, starts as a row</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justify-content: flex-end; (flex-start, space-around,...)</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how to space the items inside the container along the main axis</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align-items: flex-end; (flex-start, center, baseline,...)</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how to space the items inside the container along the cross axis</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flex-direction: row; (column)</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whether the container flows horizontally or vertically (default row)</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flex-wrap: wrap; (no-wrap, ...)</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whether the container's children should wrap on new lines</a:t>
            </a:r>
            <a:endParaRPr sz="1400"/>
          </a:p>
          <a:p>
            <a:pPr indent="0" lvl="0" marL="0" marR="0" rtl="0" algn="l">
              <a:lnSpc>
                <a:spcPct val="115000"/>
              </a:lnSpc>
              <a:spcBef>
                <a:spcPts val="0"/>
              </a:spcBef>
              <a:spcAft>
                <a:spcPts val="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CSS Selectors Review</a:t>
            </a:r>
            <a:endParaRPr/>
          </a:p>
        </p:txBody>
      </p:sp>
      <p:sp>
        <p:nvSpPr>
          <p:cNvPr id="183" name="Google Shape;183;p38"/>
          <p:cNvSpPr txBox="1"/>
          <p:nvPr>
            <p:ph idx="1" type="body"/>
          </p:nvPr>
        </p:nvSpPr>
        <p:spPr>
          <a:xfrm>
            <a:off x="807025" y="4061025"/>
            <a:ext cx="7688700" cy="92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We can also combine selectors:</a:t>
            </a:r>
            <a:endParaRPr sz="1500"/>
          </a:p>
          <a:p>
            <a:pPr indent="-323850" lvl="0" marL="457200" rtl="0" algn="l">
              <a:spcBef>
                <a:spcPts val="0"/>
              </a:spcBef>
              <a:spcAft>
                <a:spcPts val="0"/>
              </a:spcAft>
              <a:buSzPts val="1500"/>
              <a:buChar char="●"/>
            </a:pPr>
            <a:r>
              <a:rPr lang="en" sz="1500"/>
              <a:t>.</a:t>
            </a:r>
            <a:r>
              <a:rPr lang="en" sz="1500">
                <a:latin typeface="Courier New"/>
                <a:ea typeface="Courier New"/>
                <a:cs typeface="Courier New"/>
                <a:sym typeface="Courier New"/>
              </a:rPr>
              <a:t>bordered</a:t>
            </a:r>
            <a:r>
              <a:rPr lang="en" sz="1500"/>
              <a:t> selects all elements with the bordered class</a:t>
            </a:r>
            <a:endParaRPr sz="1500"/>
          </a:p>
          <a:p>
            <a:pPr indent="-323850" lvl="0" marL="457200" rtl="0" algn="l">
              <a:spcBef>
                <a:spcPts val="0"/>
              </a:spcBef>
              <a:spcAft>
                <a:spcPts val="0"/>
              </a:spcAft>
              <a:buSzPts val="1500"/>
              <a:buChar char="●"/>
            </a:pPr>
            <a:r>
              <a:rPr lang="en" sz="1500">
                <a:latin typeface="Courier New"/>
                <a:ea typeface="Courier New"/>
                <a:cs typeface="Courier New"/>
                <a:sym typeface="Courier New"/>
              </a:rPr>
              <a:t>h2.bordered</a:t>
            </a:r>
            <a:r>
              <a:rPr lang="en" sz="1500"/>
              <a:t> selects only h2 elements with the bordered class</a:t>
            </a:r>
            <a:endParaRPr sz="1500"/>
          </a:p>
        </p:txBody>
      </p:sp>
      <p:graphicFrame>
        <p:nvGraphicFramePr>
          <p:cNvPr id="184" name="Google Shape;184;p38"/>
          <p:cNvGraphicFramePr/>
          <p:nvPr/>
        </p:nvGraphicFramePr>
        <p:xfrm>
          <a:off x="807025" y="1984413"/>
          <a:ext cx="3000000" cy="3000000"/>
        </p:xfrm>
        <a:graphic>
          <a:graphicData uri="http://schemas.openxmlformats.org/drawingml/2006/table">
            <a:tbl>
              <a:tblPr>
                <a:noFill/>
                <a:tableStyleId>{9ABF6810-91A5-4271-A22C-1260A808DCE3}</a:tableStyleId>
              </a:tblPr>
              <a:tblGrid>
                <a:gridCol w="2562900"/>
                <a:gridCol w="2562900"/>
                <a:gridCol w="2562900"/>
              </a:tblGrid>
              <a:tr h="399025">
                <a:tc>
                  <a:txBody>
                    <a:bodyPr/>
                    <a:lstStyle/>
                    <a:p>
                      <a:pPr indent="0" lvl="0" marL="0" rtl="0" algn="l">
                        <a:spcBef>
                          <a:spcPts val="0"/>
                        </a:spcBef>
                        <a:spcAft>
                          <a:spcPts val="0"/>
                        </a:spcAft>
                        <a:buNone/>
                      </a:pPr>
                      <a:r>
                        <a:rPr lang="en">
                          <a:solidFill>
                            <a:schemeClr val="accent1"/>
                          </a:solidFill>
                          <a:latin typeface="Lato"/>
                          <a:ea typeface="Lato"/>
                          <a:cs typeface="Lato"/>
                          <a:sym typeface="Lato"/>
                        </a:rPr>
                        <a:t>Classification</a:t>
                      </a:r>
                      <a:endParaRPr>
                        <a:solidFill>
                          <a:schemeClr val="accent1"/>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Description</a:t>
                      </a:r>
                      <a:endParaRPr>
                        <a:solidFill>
                          <a:schemeClr val="accent1"/>
                        </a:solidFill>
                        <a:latin typeface="Lato"/>
                        <a:ea typeface="Lato"/>
                        <a:cs typeface="Lato"/>
                        <a:sym typeface="Lato"/>
                      </a:endParaRPr>
                    </a:p>
                  </a:txBody>
                  <a:tcPr marT="91425" marB="91425" marR="91425" marL="91425">
                    <a:solidFill>
                      <a:schemeClr val="accent2"/>
                    </a:solidFill>
                  </a:tcPr>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Example</a:t>
                      </a:r>
                      <a:endParaRPr>
                        <a:solidFill>
                          <a:schemeClr val="accent1"/>
                        </a:solidFill>
                        <a:latin typeface="Lato"/>
                        <a:ea typeface="Lato"/>
                        <a:cs typeface="Lato"/>
                        <a:sym typeface="Lato"/>
                      </a:endParaRPr>
                    </a:p>
                  </a:txBody>
                  <a:tcPr marT="91425" marB="91425" marR="91425" marL="91425">
                    <a:solidFill>
                      <a:schemeClr val="accent2"/>
                    </a:solidFill>
                  </a:tcPr>
                </a:tc>
              </a:tr>
              <a:tr h="399025">
                <a:tc>
                  <a:txBody>
                    <a:bodyPr/>
                    <a:lstStyle/>
                    <a:p>
                      <a:pPr indent="0" lvl="0" marL="0" rtl="0" algn="l">
                        <a:spcBef>
                          <a:spcPts val="0"/>
                        </a:spcBef>
                        <a:spcAft>
                          <a:spcPts val="0"/>
                        </a:spcAft>
                        <a:buNone/>
                      </a:pPr>
                      <a:r>
                        <a:rPr lang="en">
                          <a:solidFill>
                            <a:schemeClr val="accent1"/>
                          </a:solidFill>
                          <a:latin typeface="Lato"/>
                          <a:ea typeface="Lato"/>
                          <a:cs typeface="Lato"/>
                          <a:sym typeface="Lato"/>
                        </a:rPr>
                        <a:t>Type selector</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Selects an element type</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Courier New"/>
                          <a:ea typeface="Courier New"/>
                          <a:cs typeface="Courier New"/>
                          <a:sym typeface="Courier New"/>
                        </a:rPr>
                        <a:t>p</a:t>
                      </a:r>
                      <a:endParaRPr>
                        <a:solidFill>
                          <a:schemeClr val="accent1"/>
                        </a:solidFill>
                        <a:latin typeface="Courier New"/>
                        <a:ea typeface="Courier New"/>
                        <a:cs typeface="Courier New"/>
                        <a:sym typeface="Courier New"/>
                      </a:endParaRPr>
                    </a:p>
                  </a:txBody>
                  <a:tcPr marT="91425" marB="91425" marR="91425" marL="91425"/>
                </a:tc>
              </a:tr>
              <a:tr h="6121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Class selector</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Selects all elements with the given class attribute value</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Courier New"/>
                          <a:ea typeface="Courier New"/>
                          <a:cs typeface="Courier New"/>
                          <a:sym typeface="Courier New"/>
                        </a:rPr>
                        <a:t>.koala-face</a:t>
                      </a:r>
                      <a:endParaRPr>
                        <a:solidFill>
                          <a:schemeClr val="accent1"/>
                        </a:solidFill>
                        <a:latin typeface="Courier New"/>
                        <a:ea typeface="Courier New"/>
                        <a:cs typeface="Courier New"/>
                        <a:sym typeface="Courier New"/>
                      </a:endParaRPr>
                    </a:p>
                  </a:txBody>
                  <a:tcPr marT="91425" marB="91425" marR="91425" marL="91425"/>
                </a:tc>
              </a:tr>
              <a:tr h="612100">
                <a:tc>
                  <a:txBody>
                    <a:bodyPr/>
                    <a:lstStyle/>
                    <a:p>
                      <a:pPr indent="0" lvl="0" marL="0" rtl="0" algn="l">
                        <a:spcBef>
                          <a:spcPts val="0"/>
                        </a:spcBef>
                        <a:spcAft>
                          <a:spcPts val="0"/>
                        </a:spcAft>
                        <a:buNone/>
                      </a:pPr>
                      <a:r>
                        <a:rPr lang="en">
                          <a:solidFill>
                            <a:schemeClr val="accent1"/>
                          </a:solidFill>
                          <a:latin typeface="Lato"/>
                          <a:ea typeface="Lato"/>
                          <a:cs typeface="Lato"/>
                          <a:sym typeface="Lato"/>
                        </a:rPr>
                        <a:t>ID selector</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Lato"/>
                          <a:ea typeface="Lato"/>
                          <a:cs typeface="Lato"/>
                          <a:sym typeface="Lato"/>
                        </a:rPr>
                        <a:t>Selects the element with the unique id attribute value</a:t>
                      </a:r>
                      <a:endParaRPr>
                        <a:solidFill>
                          <a:schemeClr val="accent1"/>
                        </a:solidFill>
                        <a:latin typeface="Lato"/>
                        <a:ea typeface="Lato"/>
                        <a:cs typeface="Lato"/>
                        <a:sym typeface="Lato"/>
                      </a:endParaRPr>
                    </a:p>
                  </a:txBody>
                  <a:tcPr marT="91425" marB="91425" marR="91425" marL="91425"/>
                </a:tc>
                <a:tc>
                  <a:txBody>
                    <a:bodyPr/>
                    <a:lstStyle/>
                    <a:p>
                      <a:pPr indent="0" lvl="0" marL="0" rtl="0" algn="l">
                        <a:spcBef>
                          <a:spcPts val="0"/>
                        </a:spcBef>
                        <a:spcAft>
                          <a:spcPts val="0"/>
                        </a:spcAft>
                        <a:buNone/>
                      </a:pPr>
                      <a:r>
                        <a:rPr lang="en">
                          <a:solidFill>
                            <a:schemeClr val="accent1"/>
                          </a:solidFill>
                          <a:latin typeface="Courier New"/>
                          <a:ea typeface="Courier New"/>
                          <a:cs typeface="Courier New"/>
                          <a:sym typeface="Courier New"/>
                        </a:rPr>
                        <a:t>#scientific-name</a:t>
                      </a:r>
                      <a:endParaRPr>
                        <a:solidFill>
                          <a:schemeClr val="accent1"/>
                        </a:solidFill>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6"/>
          <p:cNvSpPr txBox="1"/>
          <p:nvPr>
            <p:ph type="title"/>
          </p:nvPr>
        </p:nvSpPr>
        <p:spPr>
          <a:xfrm>
            <a:off x="729450" y="5761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Basic properties</a:t>
            </a:r>
            <a:r>
              <a:rPr lang="en"/>
              <a:t> for the flex container</a:t>
            </a:r>
            <a:endParaRPr/>
          </a:p>
        </p:txBody>
      </p:sp>
      <p:sp>
        <p:nvSpPr>
          <p:cNvPr id="308" name="Google Shape;308;p56"/>
          <p:cNvSpPr txBox="1"/>
          <p:nvPr>
            <p:ph idx="1" type="body"/>
          </p:nvPr>
        </p:nvSpPr>
        <p:spPr>
          <a:xfrm>
            <a:off x="727650" y="1441150"/>
            <a:ext cx="7688700" cy="33720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There are also cases when you will need to add flex properties to flex </a:t>
            </a:r>
            <a:r>
              <a:rPr i="1" lang="en" sz="1400"/>
              <a:t>items</a:t>
            </a:r>
            <a:r>
              <a:rPr lang="en" sz="1400"/>
              <a:t> rather than the flex </a:t>
            </a:r>
            <a:r>
              <a:rPr i="1" lang="en" sz="1400"/>
              <a:t>container</a:t>
            </a:r>
            <a:endParaRPr i="1" sz="1400"/>
          </a:p>
          <a:p>
            <a:pPr indent="0" lvl="0" marL="0" marR="0" rtl="0" algn="l">
              <a:lnSpc>
                <a:spcPct val="115000"/>
              </a:lnSpc>
              <a:spcBef>
                <a:spcPts val="0"/>
              </a:spcBef>
              <a:spcAft>
                <a:spcPts val="0"/>
              </a:spcAft>
              <a:buNone/>
            </a:pPr>
            <a:r>
              <a:t/>
            </a:r>
            <a:endParaRPr sz="1400">
              <a:latin typeface="Courier New"/>
              <a:ea typeface="Courier New"/>
              <a:cs typeface="Courier New"/>
              <a:sym typeface="Courier New"/>
            </a:endParaRPr>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flex-grow: &lt;number&gt;</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Defines a proportional value to determine whether a flex items can grow (what amount of the available space inside the container it should take up).</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flex-basis: 20%; (3em, 50px,...)</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the default size of an element before the extra space is distributed among the items</a:t>
            </a:r>
            <a:endParaRPr sz="1400"/>
          </a:p>
          <a:p>
            <a:pPr indent="0" lvl="0" marL="0" marR="0" rtl="0" algn="l">
              <a:lnSpc>
                <a:spcPct val="115000"/>
              </a:lnSpc>
              <a:spcBef>
                <a:spcPts val="0"/>
              </a:spcBef>
              <a:spcAft>
                <a:spcPts val="0"/>
              </a:spcAft>
              <a:buNone/>
            </a:pPr>
            <a:r>
              <a:rPr b="1" lang="en" sz="1400">
                <a:latin typeface="Courier New"/>
                <a:ea typeface="Courier New"/>
                <a:cs typeface="Courier New"/>
                <a:sym typeface="Courier New"/>
              </a:rPr>
              <a:t>align-self: flex-end; (flex-start, center, stretch,...)</a:t>
            </a:r>
            <a:endParaRPr b="1" sz="1400">
              <a:latin typeface="Courier New"/>
              <a:ea typeface="Courier New"/>
              <a:cs typeface="Courier New"/>
              <a:sym typeface="Courier New"/>
            </a:endParaRPr>
          </a:p>
          <a:p>
            <a:pPr indent="-317500" lvl="0" marL="457200" marR="0" rtl="0" algn="l">
              <a:lnSpc>
                <a:spcPct val="115000"/>
              </a:lnSpc>
              <a:spcBef>
                <a:spcPts val="0"/>
              </a:spcBef>
              <a:spcAft>
                <a:spcPts val="0"/>
              </a:spcAft>
              <a:buSzPts val="1400"/>
              <a:buChar char="●"/>
            </a:pPr>
            <a:r>
              <a:rPr lang="en" sz="1400"/>
              <a:t>indicates where to place this specific item along the cross axis</a:t>
            </a:r>
            <a:endParaRPr sz="1400"/>
          </a:p>
          <a:p>
            <a:pPr indent="0" lvl="0" marL="0" marR="0" rtl="0" algn="l">
              <a:lnSpc>
                <a:spcPct val="115000"/>
              </a:lnSpc>
              <a:spcBef>
                <a:spcPts val="0"/>
              </a:spcBef>
              <a:spcAft>
                <a:spcPts val="0"/>
              </a:spcAft>
              <a:buNone/>
            </a:pPr>
            <a:r>
              <a:rPr lang="en" sz="1400">
                <a:latin typeface="Courier New"/>
                <a:ea typeface="Courier New"/>
                <a:cs typeface="Courier New"/>
                <a:sym typeface="Courier New"/>
              </a:rPr>
              <a:t>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 to the boxes</a:t>
            </a:r>
            <a:endParaRPr/>
          </a:p>
        </p:txBody>
      </p:sp>
      <p:sp>
        <p:nvSpPr>
          <p:cNvPr id="314" name="Google Shape;314;p57"/>
          <p:cNvSpPr txBox="1"/>
          <p:nvPr>
            <p:ph idx="1" type="body"/>
          </p:nvPr>
        </p:nvSpPr>
        <p:spPr>
          <a:xfrm>
            <a:off x="729450" y="1908700"/>
            <a:ext cx="7688700" cy="14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Exercise: distribute boxes across box container evenly (equal space between each box) using flex.</a:t>
            </a:r>
            <a:endParaRPr sz="1500"/>
          </a:p>
          <a:p>
            <a:pPr indent="0" lvl="0" marL="0" rtl="0" algn="l">
              <a:spcBef>
                <a:spcPts val="0"/>
              </a:spcBef>
              <a:spcAft>
                <a:spcPts val="0"/>
              </a:spcAft>
              <a:buNone/>
            </a:pPr>
            <a:r>
              <a:t/>
            </a:r>
            <a:endParaRPr sz="1500"/>
          </a:p>
        </p:txBody>
      </p:sp>
      <p:pic>
        <p:nvPicPr>
          <p:cNvPr id="315" name="Google Shape;315;p57"/>
          <p:cNvPicPr preferRelativeResize="0"/>
          <p:nvPr/>
        </p:nvPicPr>
        <p:blipFill>
          <a:blip r:embed="rId3">
            <a:alphaModFix/>
          </a:blip>
          <a:stretch>
            <a:fillRect/>
          </a:stretch>
        </p:blipFill>
        <p:spPr>
          <a:xfrm>
            <a:off x="152400" y="2680150"/>
            <a:ext cx="8839198" cy="1064451"/>
          </a:xfrm>
          <a:prstGeom prst="rect">
            <a:avLst/>
          </a:prstGeom>
          <a:noFill/>
          <a:ln cap="flat" cmpd="sng" w="9525">
            <a:solidFill>
              <a:schemeClr val="dk2"/>
            </a:solidFill>
            <a:prstDash val="solid"/>
            <a:round/>
            <a:headEnd len="sm" w="sm" type="none"/>
            <a:tailEnd len="sm" w="sm" type="none"/>
          </a:ln>
        </p:spPr>
      </p:pic>
      <p:sp>
        <p:nvSpPr>
          <p:cNvPr id="316" name="Google Shape;316;p57"/>
          <p:cNvSpPr txBox="1"/>
          <p:nvPr/>
        </p:nvSpPr>
        <p:spPr>
          <a:xfrm>
            <a:off x="7988125" y="4570900"/>
            <a:ext cx="8817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4"/>
              </a:rPr>
              <a:t>solution</a:t>
            </a:r>
            <a:endParaRPr>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Exercise: Responsive Page Layout - Wrapping</a:t>
            </a:r>
            <a:endParaRPr/>
          </a:p>
        </p:txBody>
      </p:sp>
      <p:sp>
        <p:nvSpPr>
          <p:cNvPr id="322" name="Google Shape;322;p58"/>
          <p:cNvSpPr txBox="1"/>
          <p:nvPr>
            <p:ph idx="1" type="body"/>
          </p:nvPr>
        </p:nvSpPr>
        <p:spPr>
          <a:xfrm>
            <a:off x="729450" y="1908700"/>
            <a:ext cx="7688700" cy="141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Set boxes to wrap when box container gets too small in the browser so that they keep their square widths (what happens when you shrink the browser width in the previous exercise?).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t/>
            </a:r>
            <a:endParaRPr sz="1500"/>
          </a:p>
        </p:txBody>
      </p:sp>
      <p:sp>
        <p:nvSpPr>
          <p:cNvPr id="323" name="Google Shape;323;p58"/>
          <p:cNvSpPr txBox="1"/>
          <p:nvPr/>
        </p:nvSpPr>
        <p:spPr>
          <a:xfrm>
            <a:off x="7988125" y="4570900"/>
            <a:ext cx="8817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solution</a:t>
            </a:r>
            <a:endParaRPr>
              <a:solidFill>
                <a:schemeClr val="accent1"/>
              </a:solidFill>
              <a:latin typeface="Lato"/>
              <a:ea typeface="Lato"/>
              <a:cs typeface="Lato"/>
              <a:sym typeface="Lato"/>
            </a:endParaRPr>
          </a:p>
        </p:txBody>
      </p:sp>
      <p:pic>
        <p:nvPicPr>
          <p:cNvPr id="324" name="Google Shape;324;p58"/>
          <p:cNvPicPr preferRelativeResize="0"/>
          <p:nvPr/>
        </p:nvPicPr>
        <p:blipFill>
          <a:blip r:embed="rId4">
            <a:alphaModFix/>
          </a:blip>
          <a:stretch>
            <a:fillRect/>
          </a:stretch>
        </p:blipFill>
        <p:spPr>
          <a:xfrm>
            <a:off x="1837214" y="2766326"/>
            <a:ext cx="5469575" cy="2272925"/>
          </a:xfrm>
          <a:prstGeom prst="rect">
            <a:avLst/>
          </a:prstGeom>
          <a:noFill/>
          <a:ln cap="flat" cmpd="sng" w="9525">
            <a:solidFill>
              <a:schemeClr val="dk2"/>
            </a:solidFill>
            <a:prstDash val="solid"/>
            <a:round/>
            <a:headEnd len="sm" w="sm" type="none"/>
            <a:tailEnd len="sm" w="sm" type="none"/>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9"/>
          <p:cNvSpPr txBox="1"/>
          <p:nvPr>
            <p:ph type="title"/>
          </p:nvPr>
        </p:nvSpPr>
        <p:spPr>
          <a:xfrm>
            <a:off x="727650" y="583850"/>
            <a:ext cx="814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Practice (for flex masters): more fancy stuff</a:t>
            </a:r>
            <a:endParaRPr/>
          </a:p>
        </p:txBody>
      </p:sp>
      <p:sp>
        <p:nvSpPr>
          <p:cNvPr id="330" name="Google Shape;330;p59"/>
          <p:cNvSpPr txBox="1"/>
          <p:nvPr>
            <p:ph idx="1" type="body"/>
          </p:nvPr>
        </p:nvSpPr>
        <p:spPr>
          <a:xfrm>
            <a:off x="727650" y="1475550"/>
            <a:ext cx="3772200" cy="3380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 sz="1400"/>
              <a:t>Layout boxes into two 3-box columns using flex (use screenshot with given details). Note: don't rely too much on previous CSS solutions - you'll need to change the HTML slightly as well to get the columns grouped)</a:t>
            </a:r>
            <a:endParaRPr sz="1400"/>
          </a:p>
          <a:p>
            <a:pPr indent="-317500" lvl="0" marL="457200" marR="0" rtl="0" algn="l">
              <a:lnSpc>
                <a:spcPct val="115000"/>
              </a:lnSpc>
              <a:spcBef>
                <a:spcPts val="0"/>
              </a:spcBef>
              <a:spcAft>
                <a:spcPts val="0"/>
              </a:spcAft>
              <a:buSzPts val="1400"/>
              <a:buChar char="●"/>
            </a:pPr>
            <a:r>
              <a:rPr lang="en" sz="1400"/>
              <a:t>In the HTML, make boxes grouped in two 3-box columns (hint: add a class to both groupings called "</a:t>
            </a:r>
            <a:r>
              <a:rPr lang="en" sz="1400">
                <a:latin typeface="Courier New"/>
                <a:ea typeface="Courier New"/>
                <a:cs typeface="Courier New"/>
                <a:sym typeface="Courier New"/>
              </a:rPr>
              <a:t>column</a:t>
            </a:r>
            <a:r>
              <a:rPr lang="en" sz="1400"/>
              <a:t>").</a:t>
            </a:r>
            <a:endParaRPr sz="1400"/>
          </a:p>
          <a:p>
            <a:pPr indent="-317500" lvl="0" marL="457200" marR="0" rtl="0" algn="l">
              <a:lnSpc>
                <a:spcPct val="115000"/>
              </a:lnSpc>
              <a:spcBef>
                <a:spcPts val="0"/>
              </a:spcBef>
              <a:spcAft>
                <a:spcPts val="0"/>
              </a:spcAft>
              <a:buSzPts val="1400"/>
              <a:buChar char="●"/>
            </a:pPr>
            <a:r>
              <a:rPr lang="en" sz="1400"/>
              <a:t>Change height of </a:t>
            </a:r>
            <a:r>
              <a:rPr lang="en" sz="1400">
                <a:latin typeface="Courier New"/>
                <a:ea typeface="Courier New"/>
                <a:cs typeface="Courier New"/>
                <a:sym typeface="Courier New"/>
              </a:rPr>
              <a:t>#container</a:t>
            </a:r>
            <a:r>
              <a:rPr lang="en" sz="1400"/>
              <a:t> to </a:t>
            </a:r>
            <a:r>
              <a:rPr lang="en" sz="1400">
                <a:latin typeface="Courier New"/>
                <a:ea typeface="Courier New"/>
                <a:cs typeface="Courier New"/>
                <a:sym typeface="Courier New"/>
              </a:rPr>
              <a:t>500px</a:t>
            </a:r>
            <a:r>
              <a:rPr lang="en" sz="1400"/>
              <a:t> and center the columns vertically</a:t>
            </a:r>
            <a:endParaRPr sz="1400"/>
          </a:p>
          <a:p>
            <a:pPr indent="-317500" lvl="0" marL="457200" marR="0" rtl="0" algn="l">
              <a:lnSpc>
                <a:spcPct val="115000"/>
              </a:lnSpc>
              <a:spcBef>
                <a:spcPts val="0"/>
              </a:spcBef>
              <a:spcAft>
                <a:spcPts val="0"/>
              </a:spcAft>
              <a:buSzPts val="1400"/>
              <a:buChar char="●"/>
            </a:pPr>
            <a:r>
              <a:rPr lang="en" sz="1400"/>
              <a:t>Distribute the two columns on both left/ends of the </a:t>
            </a:r>
            <a:r>
              <a:rPr lang="en" sz="1400">
                <a:latin typeface="Courier New"/>
                <a:ea typeface="Courier New"/>
                <a:cs typeface="Courier New"/>
                <a:sym typeface="Courier New"/>
              </a:rPr>
              <a:t>#container</a:t>
            </a:r>
            <a:r>
              <a:rPr lang="en" sz="1400"/>
              <a:t>.</a:t>
            </a:r>
            <a:endParaRPr sz="1400"/>
          </a:p>
        </p:txBody>
      </p:sp>
      <p:sp>
        <p:nvSpPr>
          <p:cNvPr id="331" name="Google Shape;331;p59"/>
          <p:cNvSpPr txBox="1"/>
          <p:nvPr/>
        </p:nvSpPr>
        <p:spPr>
          <a:xfrm>
            <a:off x="7988125" y="4570900"/>
            <a:ext cx="881700" cy="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latin typeface="Lato"/>
                <a:ea typeface="Lato"/>
                <a:cs typeface="Lato"/>
                <a:sym typeface="Lato"/>
                <a:hlinkClick r:id="rId3"/>
              </a:rPr>
              <a:t>solution</a:t>
            </a:r>
            <a:endParaRPr>
              <a:solidFill>
                <a:schemeClr val="accent1"/>
              </a:solidFill>
              <a:latin typeface="Lato"/>
              <a:ea typeface="Lato"/>
              <a:cs typeface="Lato"/>
              <a:sym typeface="Lato"/>
            </a:endParaRPr>
          </a:p>
        </p:txBody>
      </p:sp>
      <p:pic>
        <p:nvPicPr>
          <p:cNvPr id="332" name="Google Shape;332;p59"/>
          <p:cNvPicPr preferRelativeResize="0"/>
          <p:nvPr/>
        </p:nvPicPr>
        <p:blipFill>
          <a:blip r:embed="rId4">
            <a:alphaModFix/>
          </a:blip>
          <a:stretch>
            <a:fillRect/>
          </a:stretch>
        </p:blipFill>
        <p:spPr>
          <a:xfrm>
            <a:off x="4862575" y="1811713"/>
            <a:ext cx="4007375" cy="27080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From Boxes to a “Real” Example</a:t>
            </a:r>
            <a:endParaRPr/>
          </a:p>
        </p:txBody>
      </p:sp>
      <p:sp>
        <p:nvSpPr>
          <p:cNvPr id="338" name="Google Shape;338;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How can we use these different layout methods in pages with components like header, main, footer? What about side-by-side sections? Inline navigation with lists?</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1"/>
          <p:cNvSpPr txBox="1"/>
          <p:nvPr>
            <p:ph type="title"/>
          </p:nvPr>
        </p:nvSpPr>
        <p:spPr>
          <a:xfrm>
            <a:off x="727650" y="5936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columns &amp; rows exist in the cafe page?</a:t>
            </a:r>
            <a:endParaRPr/>
          </a:p>
          <a:p>
            <a:pPr indent="0" lvl="0" marL="0" rtl="0" algn="l">
              <a:spcBef>
                <a:spcPts val="0"/>
              </a:spcBef>
              <a:spcAft>
                <a:spcPts val="0"/>
              </a:spcAft>
              <a:buNone/>
            </a:pPr>
            <a:r>
              <a:t/>
            </a:r>
            <a:endParaRPr/>
          </a:p>
        </p:txBody>
      </p:sp>
      <p:sp>
        <p:nvSpPr>
          <p:cNvPr id="344" name="Google Shape;344;p61"/>
          <p:cNvSpPr txBox="1"/>
          <p:nvPr>
            <p:ph idx="1" type="body"/>
          </p:nvPr>
        </p:nvSpPr>
        <p:spPr>
          <a:xfrm>
            <a:off x="727650" y="1387050"/>
            <a:ext cx="4344600" cy="66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 are the parent "containers" distributing items in a row/column?</a:t>
            </a:r>
            <a:endParaRPr sz="1400"/>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345" name="Google Shape;345;p61"/>
          <p:cNvPicPr preferRelativeResize="0"/>
          <p:nvPr/>
        </p:nvPicPr>
        <p:blipFill>
          <a:blip r:embed="rId3">
            <a:alphaModFix/>
          </a:blip>
          <a:stretch>
            <a:fillRect/>
          </a:stretch>
        </p:blipFill>
        <p:spPr>
          <a:xfrm>
            <a:off x="1432950" y="2048251"/>
            <a:ext cx="3035901" cy="2901924"/>
          </a:xfrm>
          <a:prstGeom prst="rect">
            <a:avLst/>
          </a:prstGeom>
          <a:noFill/>
          <a:ln>
            <a:noFill/>
          </a:ln>
        </p:spPr>
      </p:pic>
      <p:sp>
        <p:nvSpPr>
          <p:cNvPr id="346" name="Google Shape;346;p61"/>
          <p:cNvSpPr txBox="1"/>
          <p:nvPr/>
        </p:nvSpPr>
        <p:spPr>
          <a:xfrm>
            <a:off x="5404750" y="1387050"/>
            <a:ext cx="3364500" cy="35154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accent1"/>
              </a:buClr>
              <a:buSzPts val="1400"/>
              <a:buFont typeface="Lato"/>
              <a:buChar char="●"/>
            </a:pPr>
            <a:r>
              <a:rPr lang="en">
                <a:solidFill>
                  <a:schemeClr val="accent1"/>
                </a:solidFill>
                <a:latin typeface="Courier New"/>
                <a:ea typeface="Courier New"/>
                <a:cs typeface="Courier New"/>
                <a:sym typeface="Courier New"/>
              </a:rPr>
              <a:t>body</a:t>
            </a:r>
            <a:r>
              <a:rPr lang="en">
                <a:solidFill>
                  <a:schemeClr val="accent1"/>
                </a:solidFill>
                <a:latin typeface="Lato"/>
                <a:ea typeface="Lato"/>
                <a:cs typeface="Lato"/>
                <a:sym typeface="Lato"/>
              </a:rPr>
              <a:t> (column with 3 children)</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Courier New"/>
                <a:ea typeface="Courier New"/>
                <a:cs typeface="Courier New"/>
                <a:sym typeface="Courier New"/>
              </a:rPr>
              <a:t>#top-bar</a:t>
            </a:r>
            <a:r>
              <a:rPr lang="en">
                <a:solidFill>
                  <a:schemeClr val="accent1"/>
                </a:solidFill>
                <a:latin typeface="Lato"/>
                <a:ea typeface="Lato"/>
                <a:cs typeface="Lato"/>
                <a:sym typeface="Lato"/>
              </a:rPr>
              <a:t> header (row with 2 children)</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Courier New"/>
                <a:ea typeface="Courier New"/>
                <a:cs typeface="Courier New"/>
                <a:sym typeface="Courier New"/>
              </a:rPr>
              <a:t>#item-container</a:t>
            </a:r>
            <a:r>
              <a:rPr lang="en">
                <a:solidFill>
                  <a:schemeClr val="accent1"/>
                </a:solidFill>
                <a:latin typeface="Lato"/>
                <a:ea typeface="Lato"/>
                <a:cs typeface="Lato"/>
                <a:sym typeface="Lato"/>
              </a:rPr>
              <a:t> (row with 5 children)</a:t>
            </a:r>
            <a:endParaRPr>
              <a:solidFill>
                <a:schemeClr val="accent1"/>
              </a:solidFill>
              <a:latin typeface="Lato"/>
              <a:ea typeface="Lato"/>
              <a:cs typeface="Lato"/>
              <a:sym typeface="Lato"/>
            </a:endParaRPr>
          </a:p>
          <a:p>
            <a:pPr indent="-317500" lvl="0" marL="457200" rtl="0" algn="l">
              <a:spcBef>
                <a:spcPts val="0"/>
              </a:spcBef>
              <a:spcAft>
                <a:spcPts val="0"/>
              </a:spcAft>
              <a:buClr>
                <a:schemeClr val="accent1"/>
              </a:buClr>
              <a:buSzPts val="1400"/>
              <a:buFont typeface="Lato"/>
              <a:buChar char="●"/>
            </a:pPr>
            <a:r>
              <a:rPr lang="en">
                <a:solidFill>
                  <a:schemeClr val="accent1"/>
                </a:solidFill>
                <a:latin typeface="Courier New"/>
                <a:ea typeface="Courier New"/>
                <a:cs typeface="Courier New"/>
                <a:sym typeface="Courier New"/>
              </a:rPr>
              <a:t>footer</a:t>
            </a:r>
            <a:r>
              <a:rPr lang="en">
                <a:solidFill>
                  <a:schemeClr val="accent1"/>
                </a:solidFill>
                <a:latin typeface="Lato"/>
                <a:ea typeface="Lato"/>
                <a:cs typeface="Lato"/>
                <a:sym typeface="Lato"/>
              </a:rPr>
              <a:t> (column with 3 children)</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We’ll take an “outside-in” approach, starting with the body</a:t>
            </a:r>
            <a:endParaRPr>
              <a:solidFill>
                <a:schemeClr val="accent1"/>
              </a:solidFill>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6">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Body Layout: A Column</a:t>
            </a:r>
            <a:endParaRPr/>
          </a:p>
        </p:txBody>
      </p:sp>
      <p:pic>
        <p:nvPicPr>
          <p:cNvPr id="352" name="Google Shape;352;p62"/>
          <p:cNvPicPr preferRelativeResize="0"/>
          <p:nvPr/>
        </p:nvPicPr>
        <p:blipFill>
          <a:blip r:embed="rId3">
            <a:alphaModFix/>
          </a:blip>
          <a:stretch>
            <a:fillRect/>
          </a:stretch>
        </p:blipFill>
        <p:spPr>
          <a:xfrm>
            <a:off x="809825" y="1975325"/>
            <a:ext cx="3122680" cy="298485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Figuring out the Flex Layout</a:t>
            </a:r>
            <a:endParaRPr/>
          </a:p>
        </p:txBody>
      </p:sp>
      <p:sp>
        <p:nvSpPr>
          <p:cNvPr id="358" name="Google Shape;358;p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For the body, we know we want a column.</a:t>
            </a:r>
            <a:endParaRPr sz="1400"/>
          </a:p>
          <a:p>
            <a:pPr indent="-317500" lvl="0" marL="457200" rtl="0" algn="l">
              <a:spcBef>
                <a:spcPts val="0"/>
              </a:spcBef>
              <a:spcAft>
                <a:spcPts val="0"/>
              </a:spcAft>
              <a:buSzPts val="1400"/>
              <a:buChar char="●"/>
            </a:pPr>
            <a:r>
              <a:rPr lang="en" sz="1400"/>
              <a:t>We already get a column layout from the default block display for </a:t>
            </a:r>
            <a:r>
              <a:rPr lang="en" sz="1400">
                <a:latin typeface="Courier New"/>
                <a:ea typeface="Courier New"/>
                <a:cs typeface="Courier New"/>
                <a:sym typeface="Courier New"/>
              </a:rPr>
              <a:t>header</a:t>
            </a:r>
            <a:r>
              <a:rPr lang="en" sz="1400"/>
              <a:t>, </a:t>
            </a:r>
            <a:r>
              <a:rPr lang="en" sz="1400">
                <a:latin typeface="Courier New"/>
                <a:ea typeface="Courier New"/>
                <a:cs typeface="Courier New"/>
                <a:sym typeface="Courier New"/>
              </a:rPr>
              <a:t>main</a:t>
            </a:r>
            <a:r>
              <a:rPr lang="en" sz="1400"/>
              <a:t>, </a:t>
            </a:r>
            <a:r>
              <a:rPr lang="en" sz="1400">
                <a:latin typeface="Courier New"/>
                <a:ea typeface="Courier New"/>
                <a:cs typeface="Courier New"/>
                <a:sym typeface="Courier New"/>
              </a:rPr>
              <a:t>footer</a:t>
            </a:r>
            <a:r>
              <a:rPr lang="en" sz="1400"/>
              <a:t>.</a:t>
            </a:r>
            <a:endParaRPr sz="1400"/>
          </a:p>
          <a:p>
            <a:pPr indent="-317500" lvl="0" marL="457200" rtl="0" algn="l">
              <a:spcBef>
                <a:spcPts val="0"/>
              </a:spcBef>
              <a:spcAft>
                <a:spcPts val="0"/>
              </a:spcAft>
              <a:buSzPts val="1400"/>
              <a:buChar char="●"/>
            </a:pPr>
            <a:r>
              <a:rPr lang="en" sz="1400"/>
              <a:t>But by default, these elements will have a height defined by their contents. This will result in whitespace at the bottom of the page.</a:t>
            </a:r>
            <a:endParaRPr sz="1400"/>
          </a:p>
          <a:p>
            <a:pPr indent="-317500" lvl="0" marL="457200" rtl="0" algn="l">
              <a:spcBef>
                <a:spcPts val="0"/>
              </a:spcBef>
              <a:spcAft>
                <a:spcPts val="0"/>
              </a:spcAft>
              <a:buSzPts val="1400"/>
              <a:buChar char="●"/>
            </a:pPr>
            <a:r>
              <a:rPr lang="en" sz="1400"/>
              <a:t>We can use flex to control the distribution of the body's children to fill the entire page!</a:t>
            </a:r>
            <a:endParaRPr sz="1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4"/>
          <p:cNvSpPr txBox="1"/>
          <p:nvPr>
            <p:ph type="title"/>
          </p:nvPr>
        </p:nvSpPr>
        <p:spPr>
          <a:xfrm>
            <a:off x="727650" y="5374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Making the Body a Flex Column</a:t>
            </a:r>
            <a:endParaRPr/>
          </a:p>
        </p:txBody>
      </p:sp>
      <p:sp>
        <p:nvSpPr>
          <p:cNvPr id="364" name="Google Shape;364;p64"/>
          <p:cNvSpPr txBox="1"/>
          <p:nvPr>
            <p:ph idx="1" type="body"/>
          </p:nvPr>
        </p:nvSpPr>
        <p:spPr>
          <a:xfrm>
            <a:off x="727650" y="1324325"/>
            <a:ext cx="7688700" cy="75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Many page layouts desire a full viewport height (vh) with a footer at the bottom.. To set the body to be 100% of the viewport height, use the vh size unit.</a:t>
            </a:r>
            <a:endParaRPr sz="1400"/>
          </a:p>
          <a:p>
            <a:pPr indent="0" lvl="0" marL="0" rtl="0" algn="l">
              <a:spcBef>
                <a:spcPts val="1600"/>
              </a:spcBef>
              <a:spcAft>
                <a:spcPts val="1600"/>
              </a:spcAft>
              <a:buNone/>
            </a:pPr>
            <a:r>
              <a:t/>
            </a:r>
            <a:endParaRPr sz="1400"/>
          </a:p>
        </p:txBody>
      </p:sp>
      <p:pic>
        <p:nvPicPr>
          <p:cNvPr id="365" name="Google Shape;365;p64"/>
          <p:cNvPicPr preferRelativeResize="0"/>
          <p:nvPr/>
        </p:nvPicPr>
        <p:blipFill>
          <a:blip r:embed="rId3">
            <a:alphaModFix/>
          </a:blip>
          <a:stretch>
            <a:fillRect/>
          </a:stretch>
        </p:blipFill>
        <p:spPr>
          <a:xfrm>
            <a:off x="2815963" y="2074925"/>
            <a:ext cx="3512076" cy="2920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5"/>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flex-grow with column page layout</a:t>
            </a:r>
            <a:endParaRPr/>
          </a:p>
        </p:txBody>
      </p:sp>
      <p:sp>
        <p:nvSpPr>
          <p:cNvPr id="371" name="Google Shape;371;p65"/>
          <p:cNvSpPr txBox="1"/>
          <p:nvPr>
            <p:ph idx="1" type="body"/>
          </p:nvPr>
        </p:nvSpPr>
        <p:spPr>
          <a:xfrm>
            <a:off x="729450" y="1393075"/>
            <a:ext cx="7688700" cy="88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400"/>
              <a:t>Next, we can use </a:t>
            </a:r>
            <a:r>
              <a:rPr lang="en" sz="1400">
                <a:latin typeface="Courier New"/>
                <a:ea typeface="Courier New"/>
                <a:cs typeface="Courier New"/>
                <a:sym typeface="Courier New"/>
              </a:rPr>
              <a:t>flex-grow: 1</a:t>
            </a:r>
            <a:r>
              <a:rPr lang="en" sz="1400"/>
              <a:t> on the child element of the body flex container to have that child fill any remaining whitespace (the default for flex-grow for all items is 0). Let's make the </a:t>
            </a:r>
            <a:r>
              <a:rPr lang="en" sz="1400">
                <a:latin typeface="Courier New"/>
                <a:ea typeface="Courier New"/>
                <a:cs typeface="Courier New"/>
                <a:sym typeface="Courier New"/>
              </a:rPr>
              <a:t>main</a:t>
            </a:r>
            <a:r>
              <a:rPr lang="en" sz="1400"/>
              <a:t> child fill the rest of the whitespace of the parent</a:t>
            </a:r>
            <a:endParaRPr sz="1400"/>
          </a:p>
        </p:txBody>
      </p:sp>
      <p:pic>
        <p:nvPicPr>
          <p:cNvPr id="372" name="Google Shape;372;p65"/>
          <p:cNvPicPr preferRelativeResize="0"/>
          <p:nvPr/>
        </p:nvPicPr>
        <p:blipFill>
          <a:blip r:embed="rId3">
            <a:alphaModFix/>
          </a:blip>
          <a:stretch>
            <a:fillRect/>
          </a:stretch>
        </p:blipFill>
        <p:spPr>
          <a:xfrm>
            <a:off x="2893313" y="2282875"/>
            <a:ext cx="3357374" cy="27914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9"/>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and Selectors: Q1</a:t>
            </a:r>
            <a:endParaRPr/>
          </a:p>
        </p:txBody>
      </p:sp>
      <p:sp>
        <p:nvSpPr>
          <p:cNvPr id="190" name="Google Shape;190;p39"/>
          <p:cNvSpPr txBox="1"/>
          <p:nvPr>
            <p:ph idx="1" type="body"/>
          </p:nvPr>
        </p:nvSpPr>
        <p:spPr>
          <a:xfrm>
            <a:off x="727650" y="4113075"/>
            <a:ext cx="7688700" cy="4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How to select the highlighted elements?</a:t>
            </a:r>
            <a:endParaRPr b="1" sz="1500"/>
          </a:p>
        </p:txBody>
      </p:sp>
      <p:sp>
        <p:nvSpPr>
          <p:cNvPr id="191" name="Google Shape;191;p39"/>
          <p:cNvSpPr txBox="1"/>
          <p:nvPr>
            <p:ph idx="1" type="body"/>
          </p:nvPr>
        </p:nvSpPr>
        <p:spPr>
          <a:xfrm>
            <a:off x="729450" y="4462575"/>
            <a:ext cx="7688700" cy="4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Using ID selector: </a:t>
            </a:r>
            <a:r>
              <a:rPr lang="en" sz="1500">
                <a:latin typeface="Courier New"/>
                <a:ea typeface="Courier New"/>
                <a:cs typeface="Courier New"/>
                <a:sym typeface="Courier New"/>
              </a:rPr>
              <a:t>#container</a:t>
            </a:r>
            <a:endParaRPr sz="1500">
              <a:latin typeface="Courier New"/>
              <a:ea typeface="Courier New"/>
              <a:cs typeface="Courier New"/>
              <a:sym typeface="Courier New"/>
            </a:endParaRPr>
          </a:p>
        </p:txBody>
      </p:sp>
      <p:pic>
        <p:nvPicPr>
          <p:cNvPr id="192" name="Google Shape;192;p39"/>
          <p:cNvPicPr preferRelativeResize="0"/>
          <p:nvPr/>
        </p:nvPicPr>
        <p:blipFill>
          <a:blip r:embed="rId3">
            <a:alphaModFix/>
          </a:blip>
          <a:stretch>
            <a:fillRect/>
          </a:stretch>
        </p:blipFill>
        <p:spPr>
          <a:xfrm>
            <a:off x="1552478" y="1341050"/>
            <a:ext cx="6039038" cy="27720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Second Flex Container: </a:t>
            </a:r>
            <a:r>
              <a:rPr lang="en">
                <a:latin typeface="Courier New"/>
                <a:ea typeface="Courier New"/>
                <a:cs typeface="Courier New"/>
                <a:sym typeface="Courier New"/>
              </a:rPr>
              <a:t>#item-container</a:t>
            </a:r>
            <a:endParaRPr>
              <a:latin typeface="Courier New"/>
              <a:ea typeface="Courier New"/>
              <a:cs typeface="Courier New"/>
              <a:sym typeface="Courier New"/>
            </a:endParaRPr>
          </a:p>
        </p:txBody>
      </p:sp>
      <p:sp>
        <p:nvSpPr>
          <p:cNvPr id="378" name="Google Shape;378;p66"/>
          <p:cNvSpPr txBox="1"/>
          <p:nvPr>
            <p:ph idx="1" type="body"/>
          </p:nvPr>
        </p:nvSpPr>
        <p:spPr>
          <a:xfrm>
            <a:off x="729450" y="1916450"/>
            <a:ext cx="7688700" cy="6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the </a:t>
            </a:r>
            <a:r>
              <a:rPr lang="en">
                <a:latin typeface="Courier New"/>
                <a:ea typeface="Courier New"/>
                <a:cs typeface="Courier New"/>
                <a:sym typeface="Courier New"/>
              </a:rPr>
              <a:t>div</a:t>
            </a:r>
            <a:r>
              <a:rPr lang="en"/>
              <a:t> that holds all of the product article "cards". It would be nice to have some control over their distribution, and wrap them when the screen gets smaller.</a:t>
            </a:r>
            <a:endParaRPr/>
          </a:p>
          <a:p>
            <a:pPr indent="0" lvl="0" marL="0" rtl="0" algn="l">
              <a:spcBef>
                <a:spcPts val="1600"/>
              </a:spcBef>
              <a:spcAft>
                <a:spcPts val="1600"/>
              </a:spcAft>
              <a:buNone/>
            </a:pPr>
            <a:r>
              <a:t/>
            </a:r>
            <a:endParaRPr/>
          </a:p>
        </p:txBody>
      </p:sp>
      <p:pic>
        <p:nvPicPr>
          <p:cNvPr id="379" name="Google Shape;379;p66"/>
          <p:cNvPicPr preferRelativeResize="0"/>
          <p:nvPr/>
        </p:nvPicPr>
        <p:blipFill>
          <a:blip r:embed="rId3">
            <a:alphaModFix/>
          </a:blip>
          <a:stretch>
            <a:fillRect/>
          </a:stretch>
        </p:blipFill>
        <p:spPr>
          <a:xfrm>
            <a:off x="4834975" y="2634250"/>
            <a:ext cx="3224141" cy="2267050"/>
          </a:xfrm>
          <a:prstGeom prst="rect">
            <a:avLst/>
          </a:prstGeom>
          <a:noFill/>
          <a:ln>
            <a:noFill/>
          </a:ln>
        </p:spPr>
      </p:pic>
      <p:sp>
        <p:nvSpPr>
          <p:cNvPr id="380" name="Google Shape;380;p66"/>
          <p:cNvSpPr txBox="1"/>
          <p:nvPr/>
        </p:nvSpPr>
        <p:spPr>
          <a:xfrm>
            <a:off x="929100" y="2857900"/>
            <a:ext cx="3642900" cy="1827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&lt;div id="item-container"&gt;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&lt;article&gt;...&lt;/article&gt;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&lt;article&gt;...&lt;/article&gt;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&lt;article&gt;...&lt;/article&gt;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&lt;article&gt;...&lt;/article&gt;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&lt;article&gt;...&lt;/article&gt;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&lt;/div&gt;</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67"/>
          <p:cNvSpPr txBox="1"/>
          <p:nvPr>
            <p:ph type="title"/>
          </p:nvPr>
        </p:nvSpPr>
        <p:spPr>
          <a:xfrm>
            <a:off x="729450" y="6328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#item-container</a:t>
            </a:r>
            <a:r>
              <a:rPr lang="en"/>
              <a:t> Solution</a:t>
            </a:r>
            <a:endParaRPr/>
          </a:p>
        </p:txBody>
      </p:sp>
      <p:pic>
        <p:nvPicPr>
          <p:cNvPr id="386" name="Google Shape;386;p67"/>
          <p:cNvPicPr preferRelativeResize="0"/>
          <p:nvPr/>
        </p:nvPicPr>
        <p:blipFill>
          <a:blip r:embed="rId3">
            <a:alphaModFix/>
          </a:blip>
          <a:stretch>
            <a:fillRect/>
          </a:stretch>
        </p:blipFill>
        <p:spPr>
          <a:xfrm>
            <a:off x="729450" y="1341075"/>
            <a:ext cx="4455674" cy="3704599"/>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Third Flex Container: The </a:t>
            </a:r>
            <a:r>
              <a:rPr lang="en">
                <a:latin typeface="Courier New"/>
                <a:ea typeface="Courier New"/>
                <a:cs typeface="Courier New"/>
                <a:sym typeface="Courier New"/>
              </a:rPr>
              <a:t>#top-bar</a:t>
            </a:r>
            <a:endParaRPr>
              <a:latin typeface="Courier New"/>
              <a:ea typeface="Courier New"/>
              <a:cs typeface="Courier New"/>
              <a:sym typeface="Courier New"/>
            </a:endParaRPr>
          </a:p>
        </p:txBody>
      </p:sp>
      <p:sp>
        <p:nvSpPr>
          <p:cNvPr id="392" name="Google Shape;392;p68"/>
          <p:cNvSpPr txBox="1"/>
          <p:nvPr>
            <p:ph idx="1" type="body"/>
          </p:nvPr>
        </p:nvSpPr>
        <p:spPr>
          <a:xfrm>
            <a:off x="727650" y="3339625"/>
            <a:ext cx="7688700" cy="14079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SzPts val="1300"/>
              <a:buChar char="●"/>
            </a:pPr>
            <a:r>
              <a:rPr lang="en"/>
              <a:t>This is a bit of a trickier one, so it's good to do it last. We want to make it a flex row so we can get a nice distribution of space between the h1 and the nav.</a:t>
            </a:r>
            <a:endParaRPr/>
          </a:p>
          <a:p>
            <a:pPr indent="-311150" lvl="0" marL="457200" rtl="0" algn="l">
              <a:lnSpc>
                <a:spcPct val="100000"/>
              </a:lnSpc>
              <a:spcBef>
                <a:spcPts val="0"/>
              </a:spcBef>
              <a:spcAft>
                <a:spcPts val="0"/>
              </a:spcAft>
              <a:buSzPts val="1300"/>
              <a:buChar char="●"/>
            </a:pPr>
            <a:r>
              <a:rPr lang="en"/>
              <a:t>We'll also make the #top-bar a sticky nav bar, so it sticks to the top when you scroll down!</a:t>
            </a:r>
            <a:endParaRPr/>
          </a:p>
          <a:p>
            <a:pPr indent="-311150" lvl="0" marL="457200" rtl="0" algn="l">
              <a:lnSpc>
                <a:spcPct val="100000"/>
              </a:lnSpc>
              <a:spcBef>
                <a:spcPts val="0"/>
              </a:spcBef>
              <a:spcAft>
                <a:spcPts val="0"/>
              </a:spcAft>
              <a:buSzPts val="1300"/>
              <a:buChar char="●"/>
            </a:pPr>
            <a:r>
              <a:rPr lang="en"/>
              <a:t>With careful planning, we can combine different layout techniques like display: flex; and position: sticky.</a:t>
            </a:r>
            <a:endParaRPr/>
          </a:p>
          <a:p>
            <a:pPr indent="-311150" lvl="0" marL="457200" rtl="0" algn="l">
              <a:lnSpc>
                <a:spcPct val="100000"/>
              </a:lnSpc>
              <a:spcBef>
                <a:spcPts val="0"/>
              </a:spcBef>
              <a:spcAft>
                <a:spcPts val="0"/>
              </a:spcAft>
              <a:buSzPts val="1300"/>
              <a:buChar char="●"/>
            </a:pPr>
            <a:r>
              <a:rPr lang="en"/>
              <a:t>Let's take a look more closely at the CSS position property.</a:t>
            </a:r>
            <a:endParaRPr/>
          </a:p>
        </p:txBody>
      </p:sp>
      <p:sp>
        <p:nvSpPr>
          <p:cNvPr id="393" name="Google Shape;393;p68"/>
          <p:cNvSpPr txBox="1"/>
          <p:nvPr/>
        </p:nvSpPr>
        <p:spPr>
          <a:xfrm>
            <a:off x="727650" y="2025100"/>
            <a:ext cx="7688700" cy="120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a:latin typeface="Courier New"/>
                <a:ea typeface="Courier New"/>
                <a:cs typeface="Courier New"/>
                <a:sym typeface="Courier New"/>
              </a:rPr>
              <a:t>&lt;header id="top-bar"&gt;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&lt;h1&gt;...&lt;/h1&gt;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  &lt;nav&gt;...&lt;/nav&gt;</a:t>
            </a:r>
            <a:endParaRPr sz="1500">
              <a:latin typeface="Courier New"/>
              <a:ea typeface="Courier New"/>
              <a:cs typeface="Courier New"/>
              <a:sym typeface="Courier New"/>
            </a:endParaRPr>
          </a:p>
          <a:p>
            <a:pPr indent="0" lvl="0" marL="0" rtl="0" algn="l">
              <a:spcBef>
                <a:spcPts val="0"/>
              </a:spcBef>
              <a:spcAft>
                <a:spcPts val="0"/>
              </a:spcAft>
              <a:buNone/>
            </a:pPr>
            <a:r>
              <a:rPr lang="en" sz="1500">
                <a:latin typeface="Courier New"/>
                <a:ea typeface="Courier New"/>
                <a:cs typeface="Courier New"/>
                <a:sym typeface="Courier New"/>
              </a:rPr>
              <a:t>&lt;/header&gt;</a:t>
            </a:r>
            <a:endParaRPr sz="1500">
              <a:latin typeface="Courier New"/>
              <a:ea typeface="Courier New"/>
              <a:cs typeface="Courier New"/>
              <a:sym typeface="Courier New"/>
            </a:endParaRPr>
          </a:p>
          <a:p>
            <a:pPr indent="0" lvl="0" marL="0" rtl="0" algn="l">
              <a:spcBef>
                <a:spcPts val="0"/>
              </a:spcBef>
              <a:spcAft>
                <a:spcPts val="0"/>
              </a:spcAft>
              <a:buNone/>
            </a:pPr>
            <a:r>
              <a:t/>
            </a:r>
            <a:endParaRPr sz="1500">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position</a:t>
            </a:r>
            <a:r>
              <a:rPr lang="en"/>
              <a:t>ing Elements</a:t>
            </a:r>
            <a:endParaRPr/>
          </a:p>
        </p:txBody>
      </p:sp>
      <p:sp>
        <p:nvSpPr>
          <p:cNvPr id="399" name="Google Shape;399;p69"/>
          <p:cNvSpPr txBox="1"/>
          <p:nvPr>
            <p:ph idx="1" type="body"/>
          </p:nvPr>
        </p:nvSpPr>
        <p:spPr>
          <a:xfrm>
            <a:off x="729450" y="1850275"/>
            <a:ext cx="7688700" cy="3044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latin typeface="Courier New"/>
                <a:ea typeface="Courier New"/>
                <a:cs typeface="Courier New"/>
                <a:sym typeface="Courier New"/>
              </a:rPr>
              <a:t>position: static</a:t>
            </a:r>
            <a:endParaRPr b="1">
              <a:latin typeface="Courier New"/>
              <a:ea typeface="Courier New"/>
              <a:cs typeface="Courier New"/>
              <a:sym typeface="Courier New"/>
            </a:endParaRPr>
          </a:p>
          <a:p>
            <a:pPr indent="-311150" lvl="0" marL="457200" rtl="0" algn="l">
              <a:spcBef>
                <a:spcPts val="0"/>
              </a:spcBef>
              <a:spcAft>
                <a:spcPts val="0"/>
              </a:spcAft>
              <a:buSzPts val="1300"/>
              <a:buChar char="●"/>
            </a:pPr>
            <a:r>
              <a:rPr lang="en"/>
              <a:t>Default value. Elements render in order, as they appear in the document flow</a:t>
            </a:r>
            <a:endParaRPr/>
          </a:p>
          <a:p>
            <a:pPr indent="0" lvl="0" marL="0" rtl="0" algn="l">
              <a:spcBef>
                <a:spcPts val="0"/>
              </a:spcBef>
              <a:spcAft>
                <a:spcPts val="0"/>
              </a:spcAft>
              <a:buNone/>
            </a:pPr>
            <a:r>
              <a:rPr b="1" lang="en">
                <a:latin typeface="Courier New"/>
                <a:ea typeface="Courier New"/>
                <a:cs typeface="Courier New"/>
                <a:sym typeface="Courier New"/>
              </a:rPr>
              <a:t>position: fixed</a:t>
            </a:r>
            <a:endParaRPr b="1">
              <a:latin typeface="Courier New"/>
              <a:ea typeface="Courier New"/>
              <a:cs typeface="Courier New"/>
              <a:sym typeface="Courier New"/>
            </a:endParaRPr>
          </a:p>
          <a:p>
            <a:pPr indent="-311150" lvl="0" marL="457200" rtl="0" algn="l">
              <a:spcBef>
                <a:spcPts val="0"/>
              </a:spcBef>
              <a:spcAft>
                <a:spcPts val="0"/>
              </a:spcAft>
              <a:buSzPts val="1300"/>
              <a:buChar char="●"/>
            </a:pPr>
            <a:r>
              <a:rPr lang="en"/>
              <a:t>Puts an element at an exact position within the browser window</a:t>
            </a:r>
            <a:endParaRPr/>
          </a:p>
          <a:p>
            <a:pPr indent="0" lvl="0" marL="0" rtl="0" algn="l">
              <a:spcBef>
                <a:spcPts val="0"/>
              </a:spcBef>
              <a:spcAft>
                <a:spcPts val="0"/>
              </a:spcAft>
              <a:buNone/>
            </a:pPr>
            <a:r>
              <a:rPr b="1" lang="en">
                <a:latin typeface="Courier New"/>
                <a:ea typeface="Courier New"/>
                <a:cs typeface="Courier New"/>
                <a:sym typeface="Courier New"/>
              </a:rPr>
              <a:t>position: absolute</a:t>
            </a:r>
            <a:endParaRPr b="1">
              <a:latin typeface="Courier New"/>
              <a:ea typeface="Courier New"/>
              <a:cs typeface="Courier New"/>
              <a:sym typeface="Courier New"/>
            </a:endParaRPr>
          </a:p>
          <a:p>
            <a:pPr indent="-311150" lvl="0" marL="457200" rtl="0" algn="l">
              <a:spcBef>
                <a:spcPts val="0"/>
              </a:spcBef>
              <a:spcAft>
                <a:spcPts val="0"/>
              </a:spcAft>
              <a:buSzPts val="1300"/>
              <a:buChar char="●"/>
            </a:pPr>
            <a:r>
              <a:rPr lang="en"/>
              <a:t>Puts an element at an absolute position based on the location of the element's parent container</a:t>
            </a:r>
            <a:endParaRPr/>
          </a:p>
          <a:p>
            <a:pPr indent="0" lvl="0" marL="0" rtl="0" algn="l">
              <a:spcBef>
                <a:spcPts val="0"/>
              </a:spcBef>
              <a:spcAft>
                <a:spcPts val="0"/>
              </a:spcAft>
              <a:buNone/>
            </a:pPr>
            <a:r>
              <a:rPr b="1" lang="en">
                <a:latin typeface="Courier New"/>
                <a:ea typeface="Courier New"/>
                <a:cs typeface="Courier New"/>
                <a:sym typeface="Courier New"/>
              </a:rPr>
              <a:t>position: relative</a:t>
            </a:r>
            <a:endParaRPr b="1">
              <a:latin typeface="Courier New"/>
              <a:ea typeface="Courier New"/>
              <a:cs typeface="Courier New"/>
              <a:sym typeface="Courier New"/>
            </a:endParaRPr>
          </a:p>
          <a:p>
            <a:pPr indent="-311150" lvl="0" marL="457200" rtl="0" algn="l">
              <a:spcBef>
                <a:spcPts val="0"/>
              </a:spcBef>
              <a:spcAft>
                <a:spcPts val="0"/>
              </a:spcAft>
              <a:buSzPts val="1300"/>
              <a:buChar char="●"/>
            </a:pPr>
            <a:r>
              <a:rPr lang="en"/>
              <a:t>Makes children positioned relative to the parent container</a:t>
            </a:r>
            <a:endParaRPr/>
          </a:p>
          <a:p>
            <a:pPr indent="-311150" lvl="0" marL="457200" rtl="0" algn="l">
              <a:spcBef>
                <a:spcPts val="0"/>
              </a:spcBef>
              <a:spcAft>
                <a:spcPts val="0"/>
              </a:spcAft>
              <a:buSzPts val="1300"/>
              <a:buChar char="●"/>
            </a:pPr>
            <a:r>
              <a:rPr lang="en"/>
              <a:t>Handy for sticking a footer to the bottom of a page, for example</a:t>
            </a:r>
            <a:endParaRPr/>
          </a:p>
          <a:p>
            <a:pPr indent="0" lvl="0" marL="0" rtl="0" algn="l">
              <a:spcBef>
                <a:spcPts val="0"/>
              </a:spcBef>
              <a:spcAft>
                <a:spcPts val="0"/>
              </a:spcAft>
              <a:buNone/>
            </a:pPr>
            <a:r>
              <a:rPr b="1" lang="en">
                <a:latin typeface="Courier New"/>
                <a:ea typeface="Courier New"/>
                <a:cs typeface="Courier New"/>
                <a:sym typeface="Courier New"/>
              </a:rPr>
              <a:t>position: sticky</a:t>
            </a:r>
            <a:endParaRPr b="1">
              <a:latin typeface="Courier New"/>
              <a:ea typeface="Courier New"/>
              <a:cs typeface="Courier New"/>
              <a:sym typeface="Courier New"/>
            </a:endParaRPr>
          </a:p>
          <a:p>
            <a:pPr indent="-311150" lvl="0" marL="457200" rtl="0" algn="l">
              <a:spcBef>
                <a:spcPts val="0"/>
              </a:spcBef>
              <a:spcAft>
                <a:spcPts val="0"/>
              </a:spcAft>
              <a:buSzPts val="1300"/>
              <a:buChar char="●"/>
            </a:pPr>
            <a:r>
              <a:rPr lang="en"/>
              <a:t>A "hybrid" - toggles between relative and fixed depending on scroll position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 good explanation is </a:t>
            </a:r>
            <a:r>
              <a:rPr lang="en" u="sng">
                <a:solidFill>
                  <a:schemeClr val="hlink"/>
                </a:solidFill>
                <a:hlinkClick r:id="rId4"/>
              </a:rPr>
              <a:t>here</a:t>
            </a:r>
            <a:endParaRPr/>
          </a:p>
          <a:p>
            <a:pPr indent="0" lvl="0" marL="0" rtl="0" algn="l">
              <a:spcBef>
                <a:spcPts val="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70"/>
          <p:cNvSpPr txBox="1"/>
          <p:nvPr>
            <p:ph type="title"/>
          </p:nvPr>
        </p:nvSpPr>
        <p:spPr>
          <a:xfrm>
            <a:off x="729450" y="1318650"/>
            <a:ext cx="78852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t>
            </a:r>
            <a:r>
              <a:rPr lang="en">
                <a:latin typeface="Courier New"/>
                <a:ea typeface="Courier New"/>
                <a:cs typeface="Courier New"/>
                <a:sym typeface="Courier New"/>
              </a:rPr>
              <a:t>position: sticky</a:t>
            </a:r>
            <a:r>
              <a:rPr lang="en"/>
              <a:t> for the header/footer</a:t>
            </a:r>
            <a:endParaRPr/>
          </a:p>
        </p:txBody>
      </p:sp>
      <p:sp>
        <p:nvSpPr>
          <p:cNvPr id="405" name="Google Shape;405;p7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A sticky element toggles between relative and fixed depending on the scroll position - is fixed when a given offset position (e.g. top of 0) is met in the viewport</a:t>
            </a:r>
            <a:endParaRPr sz="1400"/>
          </a:p>
          <a:p>
            <a:pPr indent="-317500" lvl="0" marL="457200" rtl="0" algn="l">
              <a:spcBef>
                <a:spcPts val="0"/>
              </a:spcBef>
              <a:spcAft>
                <a:spcPts val="0"/>
              </a:spcAft>
              <a:buSzPts val="1400"/>
              <a:buChar char="●"/>
            </a:pPr>
            <a:r>
              <a:rPr lang="en" sz="1400"/>
              <a:t>See the Pen </a:t>
            </a:r>
            <a:r>
              <a:rPr lang="en" sz="1400" u="sng">
                <a:solidFill>
                  <a:schemeClr val="hlink"/>
                </a:solidFill>
                <a:hlinkClick r:id="rId3"/>
              </a:rPr>
              <a:t>Sticky Examples</a:t>
            </a:r>
            <a:r>
              <a:rPr lang="en" sz="1400"/>
              <a:t> by </a:t>
            </a:r>
            <a:r>
              <a:rPr lang="en" sz="1400" u="sng">
                <a:solidFill>
                  <a:schemeClr val="hlink"/>
                </a:solidFill>
                <a:hlinkClick r:id="rId4"/>
              </a:rPr>
              <a:t>@mehovik</a:t>
            </a:r>
            <a:r>
              <a:rPr lang="en" sz="1400"/>
              <a:t> on </a:t>
            </a:r>
            <a:r>
              <a:rPr lang="en" sz="1400" u="sng">
                <a:solidFill>
                  <a:schemeClr val="hlink"/>
                </a:solidFill>
                <a:hlinkClick r:id="rId5"/>
              </a:rPr>
              <a:t>CodePen</a:t>
            </a:r>
            <a:endParaRPr sz="1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71"/>
          <p:cNvSpPr txBox="1"/>
          <p:nvPr>
            <p:ph type="title"/>
          </p:nvPr>
        </p:nvSpPr>
        <p:spPr>
          <a:xfrm>
            <a:off x="311700" y="250800"/>
            <a:ext cx="49125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Review: Box Model Properties</a:t>
            </a:r>
            <a:endParaRPr/>
          </a:p>
        </p:txBody>
      </p:sp>
      <p:sp>
        <p:nvSpPr>
          <p:cNvPr id="411" name="Google Shape;411;p71"/>
          <p:cNvSpPr txBox="1"/>
          <p:nvPr>
            <p:ph idx="1" type="body"/>
          </p:nvPr>
        </p:nvSpPr>
        <p:spPr>
          <a:xfrm>
            <a:off x="311700" y="1161000"/>
            <a:ext cx="4074300" cy="317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The box model is a way of representing the space that an element takes up on a page, and how it relates to other elements.</a:t>
            </a:r>
            <a:endParaRPr sz="1800"/>
          </a:p>
          <a:p>
            <a:pPr indent="-342900" lvl="0" marL="457200" rtl="0" algn="l">
              <a:spcBef>
                <a:spcPts val="1600"/>
              </a:spcBef>
              <a:spcAft>
                <a:spcPts val="0"/>
              </a:spcAft>
              <a:buSzPts val="1800"/>
              <a:buChar char="●"/>
            </a:pPr>
            <a:r>
              <a:rPr lang="en" sz="1800" u="sng">
                <a:solidFill>
                  <a:schemeClr val="hlink"/>
                </a:solidFill>
                <a:hlinkClick r:id="rId3"/>
              </a:rPr>
              <a:t>Width</a:t>
            </a:r>
            <a:r>
              <a:rPr lang="en" sz="1800"/>
              <a:t>/</a:t>
            </a:r>
            <a:r>
              <a:rPr lang="en" sz="1800" u="sng">
                <a:solidFill>
                  <a:schemeClr val="hlink"/>
                </a:solidFill>
                <a:hlinkClick r:id="rId4"/>
              </a:rPr>
              <a:t>Height</a:t>
            </a:r>
            <a:endParaRPr sz="1800"/>
          </a:p>
          <a:p>
            <a:pPr indent="-342900" lvl="0" marL="457200" rtl="0" algn="l">
              <a:spcBef>
                <a:spcPts val="0"/>
              </a:spcBef>
              <a:spcAft>
                <a:spcPts val="0"/>
              </a:spcAft>
              <a:buSzPts val="1800"/>
              <a:buChar char="●"/>
            </a:pPr>
            <a:r>
              <a:rPr lang="en" sz="1800" u="sng">
                <a:solidFill>
                  <a:schemeClr val="hlink"/>
                </a:solidFill>
                <a:hlinkClick r:id="rId5"/>
              </a:rPr>
              <a:t>Padding</a:t>
            </a:r>
            <a:endParaRPr sz="1800"/>
          </a:p>
          <a:p>
            <a:pPr indent="-342900" lvl="0" marL="457200" rtl="0" algn="l">
              <a:spcBef>
                <a:spcPts val="0"/>
              </a:spcBef>
              <a:spcAft>
                <a:spcPts val="0"/>
              </a:spcAft>
              <a:buSzPts val="1800"/>
              <a:buChar char="●"/>
            </a:pPr>
            <a:r>
              <a:rPr lang="en" sz="1800" u="sng">
                <a:solidFill>
                  <a:schemeClr val="hlink"/>
                </a:solidFill>
                <a:hlinkClick r:id="rId6"/>
              </a:rPr>
              <a:t>Border</a:t>
            </a:r>
            <a:endParaRPr sz="1800"/>
          </a:p>
          <a:p>
            <a:pPr indent="-342900" lvl="0" marL="457200" rtl="0" algn="l">
              <a:spcBef>
                <a:spcPts val="0"/>
              </a:spcBef>
              <a:spcAft>
                <a:spcPts val="0"/>
              </a:spcAft>
              <a:buSzPts val="1800"/>
              <a:buChar char="●"/>
            </a:pPr>
            <a:r>
              <a:rPr lang="en" sz="1800" u="sng">
                <a:solidFill>
                  <a:schemeClr val="hlink"/>
                </a:solidFill>
                <a:hlinkClick r:id="rId7"/>
              </a:rPr>
              <a:t>Margin</a:t>
            </a:r>
            <a:endParaRPr sz="1800"/>
          </a:p>
          <a:p>
            <a:pPr indent="0" lvl="0" marL="0" rtl="0" algn="l">
              <a:spcBef>
                <a:spcPts val="1600"/>
              </a:spcBef>
              <a:spcAft>
                <a:spcPts val="1600"/>
              </a:spcAft>
              <a:buNone/>
            </a:pPr>
            <a:r>
              <a:t/>
            </a:r>
            <a:endParaRPr sz="1800"/>
          </a:p>
        </p:txBody>
      </p:sp>
      <p:pic>
        <p:nvPicPr>
          <p:cNvPr id="412" name="Google Shape;412;p71"/>
          <p:cNvPicPr preferRelativeResize="0"/>
          <p:nvPr/>
        </p:nvPicPr>
        <p:blipFill>
          <a:blip r:embed="rId8">
            <a:alphaModFix/>
          </a:blip>
          <a:stretch>
            <a:fillRect/>
          </a:stretch>
        </p:blipFill>
        <p:spPr>
          <a:xfrm>
            <a:off x="4742900" y="1231813"/>
            <a:ext cx="3875300" cy="34949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Boxes</a:t>
            </a:r>
            <a:endParaRPr/>
          </a:p>
        </p:txBody>
      </p:sp>
      <p:sp>
        <p:nvSpPr>
          <p:cNvPr id="418" name="Google Shape;418;p72"/>
          <p:cNvSpPr txBox="1"/>
          <p:nvPr>
            <p:ph idx="1" type="body"/>
          </p:nvPr>
        </p:nvSpPr>
        <p:spPr>
          <a:xfrm>
            <a:off x="311700" y="1000075"/>
            <a:ext cx="3999900" cy="85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t>Given </a:t>
            </a:r>
            <a:r>
              <a:rPr lang="en" sz="1800" u="sng">
                <a:solidFill>
                  <a:schemeClr val="hlink"/>
                </a:solidFill>
                <a:hlinkClick r:id="rId3"/>
              </a:rPr>
              <a:t>boxes.html</a:t>
            </a:r>
            <a:r>
              <a:rPr lang="en" sz="1800"/>
              <a:t>, write boxes.css to make the appearance below</a:t>
            </a:r>
            <a:endParaRPr sz="1800"/>
          </a:p>
        </p:txBody>
      </p:sp>
      <p:sp>
        <p:nvSpPr>
          <p:cNvPr id="419" name="Google Shape;419;p72"/>
          <p:cNvSpPr txBox="1"/>
          <p:nvPr>
            <p:ph idx="2" type="body"/>
          </p:nvPr>
        </p:nvSpPr>
        <p:spPr>
          <a:xfrm>
            <a:off x="4631000" y="1325400"/>
            <a:ext cx="39999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The padding of the outer box is teal with a width of 50 pixels.</a:t>
            </a:r>
            <a:endParaRPr sz="1800"/>
          </a:p>
          <a:p>
            <a:pPr indent="-342900" lvl="0" marL="457200" rtl="0" algn="l">
              <a:spcBef>
                <a:spcPts val="0"/>
              </a:spcBef>
              <a:spcAft>
                <a:spcPts val="0"/>
              </a:spcAft>
              <a:buSzPts val="1800"/>
              <a:buChar char="●"/>
            </a:pPr>
            <a:r>
              <a:rPr lang="en" sz="1800"/>
              <a:t>The border of the inner box is pink with a width of 50 pixels.</a:t>
            </a:r>
            <a:endParaRPr sz="1800"/>
          </a:p>
          <a:p>
            <a:pPr indent="-342900" lvl="0" marL="457200" rtl="0" algn="l">
              <a:spcBef>
                <a:spcPts val="0"/>
              </a:spcBef>
              <a:spcAft>
                <a:spcPts val="0"/>
              </a:spcAft>
              <a:buSzPts val="1800"/>
              <a:buChar char="●"/>
            </a:pPr>
            <a:r>
              <a:rPr lang="en" sz="1800"/>
              <a:t>The background color of the inner box is salmon with a width and height of 200 pixels.</a:t>
            </a:r>
            <a:endParaRPr sz="1800"/>
          </a:p>
          <a:p>
            <a:pPr indent="-342900" lvl="0" marL="457200" rtl="0" algn="l">
              <a:spcBef>
                <a:spcPts val="0"/>
              </a:spcBef>
              <a:spcAft>
                <a:spcPts val="0"/>
              </a:spcAft>
              <a:buSzPts val="1800"/>
              <a:buChar char="●"/>
            </a:pPr>
            <a:r>
              <a:rPr lang="en" sz="1800"/>
              <a:t>The overall box has a total width and height of 400 pixels.</a:t>
            </a:r>
            <a:endParaRPr sz="1800"/>
          </a:p>
          <a:p>
            <a:pPr indent="0" lvl="0" marL="0" rtl="0" algn="l">
              <a:spcBef>
                <a:spcPts val="1600"/>
              </a:spcBef>
              <a:spcAft>
                <a:spcPts val="1600"/>
              </a:spcAft>
              <a:buNone/>
            </a:pPr>
            <a:r>
              <a:rPr lang="en" sz="1800"/>
              <a:t>(</a:t>
            </a:r>
            <a:r>
              <a:rPr lang="en" sz="1800" u="sng">
                <a:solidFill>
                  <a:schemeClr val="hlink"/>
                </a:solidFill>
                <a:hlinkClick r:id="rId4"/>
              </a:rPr>
              <a:t>solution</a:t>
            </a:r>
            <a:r>
              <a:rPr lang="en" sz="1800"/>
              <a:t>)</a:t>
            </a:r>
            <a:endParaRPr sz="1800"/>
          </a:p>
        </p:txBody>
      </p:sp>
      <p:pic>
        <p:nvPicPr>
          <p:cNvPr id="420" name="Google Shape;420;p72"/>
          <p:cNvPicPr preferRelativeResize="0"/>
          <p:nvPr/>
        </p:nvPicPr>
        <p:blipFill>
          <a:blip r:embed="rId5">
            <a:alphaModFix/>
          </a:blip>
          <a:stretch>
            <a:fillRect/>
          </a:stretch>
        </p:blipFill>
        <p:spPr>
          <a:xfrm>
            <a:off x="770476" y="1843600"/>
            <a:ext cx="3082325" cy="3011476"/>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Flex</a:t>
            </a:r>
            <a:endParaRPr/>
          </a:p>
        </p:txBody>
      </p:sp>
      <p:sp>
        <p:nvSpPr>
          <p:cNvPr id="426" name="Google Shape;426;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Flexbox is a set of CSS properties for aligning block level content.</a:t>
            </a:r>
            <a:endParaRPr/>
          </a:p>
          <a:p>
            <a:pPr indent="-342900" lvl="0" marL="457200" rtl="0" algn="l">
              <a:spcBef>
                <a:spcPts val="0"/>
              </a:spcBef>
              <a:spcAft>
                <a:spcPts val="0"/>
              </a:spcAft>
              <a:buSzPts val="1800"/>
              <a:buChar char="●"/>
            </a:pPr>
            <a:r>
              <a:rPr lang="en"/>
              <a:t>Flexbox defines two types of content</a:t>
            </a:r>
            <a:endParaRPr/>
          </a:p>
          <a:p>
            <a:pPr indent="-342900" lvl="1" marL="914400" rtl="0" algn="l">
              <a:spcBef>
                <a:spcPts val="0"/>
              </a:spcBef>
              <a:spcAft>
                <a:spcPts val="0"/>
              </a:spcAft>
              <a:buSzPts val="1800"/>
              <a:buChar char="○"/>
            </a:pPr>
            <a:r>
              <a:rPr lang="en" sz="1800"/>
              <a:t>"Container": The parent block element </a:t>
            </a:r>
            <a:endParaRPr sz="1800"/>
          </a:p>
          <a:p>
            <a:pPr indent="-342900" lvl="1" marL="914400" rtl="0" algn="l">
              <a:spcBef>
                <a:spcPts val="0"/>
              </a:spcBef>
              <a:spcAft>
                <a:spcPts val="0"/>
              </a:spcAft>
              <a:buSzPts val="1800"/>
              <a:buChar char="○"/>
            </a:pPr>
            <a:r>
              <a:rPr lang="en" sz="1800"/>
              <a:t>"Items": anything directly nested inside of a flex container becomes a flex item.</a:t>
            </a:r>
            <a:endParaRPr sz="1800"/>
          </a:p>
          <a:p>
            <a:pPr indent="-342900" lvl="0" marL="457200" rtl="0" algn="l">
              <a:spcBef>
                <a:spcPts val="0"/>
              </a:spcBef>
              <a:spcAft>
                <a:spcPts val="0"/>
              </a:spcAft>
              <a:buSzPts val="1800"/>
              <a:buChar char="●"/>
            </a:pPr>
            <a:r>
              <a:rPr lang="en"/>
              <a:t>Various properties on the container determine how its items are layed out.</a:t>
            </a:r>
            <a:endParaRPr/>
          </a:p>
          <a:p>
            <a:pPr indent="0" lvl="0" marL="0" rtl="0" algn="l">
              <a:spcBef>
                <a:spcPts val="1600"/>
              </a:spcBef>
              <a:spcAft>
                <a:spcPts val="16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74"/>
          <p:cNvPicPr preferRelativeResize="0"/>
          <p:nvPr/>
        </p:nvPicPr>
        <p:blipFill>
          <a:blip r:embed="rId3">
            <a:alphaModFix/>
          </a:blip>
          <a:stretch>
            <a:fillRect/>
          </a:stretch>
        </p:blipFill>
        <p:spPr>
          <a:xfrm>
            <a:off x="214025" y="756475"/>
            <a:ext cx="8715951" cy="3630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7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Basic Properties of Flex Container</a:t>
            </a:r>
            <a:endParaRPr/>
          </a:p>
        </p:txBody>
      </p:sp>
      <p:sp>
        <p:nvSpPr>
          <p:cNvPr id="437" name="Google Shape;437;p75"/>
          <p:cNvSpPr txBox="1"/>
          <p:nvPr>
            <p:ph idx="1" type="body"/>
          </p:nvPr>
        </p:nvSpPr>
        <p:spPr>
          <a:xfrm>
            <a:off x="311700" y="1152475"/>
            <a:ext cx="8520600" cy="3582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0000FF"/>
              </a:buClr>
              <a:buSzPts val="1800"/>
              <a:buFont typeface="Courier New"/>
              <a:buChar char="●"/>
            </a:pPr>
            <a:r>
              <a:rPr lang="en">
                <a:solidFill>
                  <a:srgbClr val="0000FF"/>
                </a:solidFill>
                <a:latin typeface="Courier New"/>
                <a:ea typeface="Courier New"/>
                <a:cs typeface="Courier New"/>
                <a:sym typeface="Courier New"/>
              </a:rPr>
              <a:t>display: flex;</a:t>
            </a:r>
            <a:endParaRPr>
              <a:solidFill>
                <a:srgbClr val="0000FF"/>
              </a:solidFill>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makes an element a "container", items inside automatically become "items"</a:t>
            </a:r>
            <a:endParaRPr sz="1800"/>
          </a:p>
          <a:p>
            <a:pPr indent="-342900" lvl="0" marL="457200" rtl="0" algn="l">
              <a:spcBef>
                <a:spcPts val="0"/>
              </a:spcBef>
              <a:spcAft>
                <a:spcPts val="0"/>
              </a:spcAft>
              <a:buClr>
                <a:srgbClr val="0000FF"/>
              </a:buClr>
              <a:buSzPts val="1800"/>
              <a:buFont typeface="Courier New"/>
              <a:buChar char="●"/>
            </a:pPr>
            <a:r>
              <a:rPr lang="en">
                <a:solidFill>
                  <a:srgbClr val="0000FF"/>
                </a:solidFill>
                <a:latin typeface="Courier New"/>
                <a:ea typeface="Courier New"/>
                <a:cs typeface="Courier New"/>
                <a:sym typeface="Courier New"/>
              </a:rPr>
              <a:t>justify-content: flex-end; (flex-start, space-around,...)</a:t>
            </a:r>
            <a:endParaRPr>
              <a:solidFill>
                <a:srgbClr val="0000FF"/>
              </a:solidFill>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indicates how to space the items inside the container along the main axis</a:t>
            </a:r>
            <a:endParaRPr sz="1800"/>
          </a:p>
          <a:p>
            <a:pPr indent="-342900" lvl="0" marL="457200" rtl="0" algn="l">
              <a:spcBef>
                <a:spcPts val="0"/>
              </a:spcBef>
              <a:spcAft>
                <a:spcPts val="0"/>
              </a:spcAft>
              <a:buClr>
                <a:srgbClr val="0000FF"/>
              </a:buClr>
              <a:buSzPts val="1800"/>
              <a:buFont typeface="Courier New"/>
              <a:buChar char="●"/>
            </a:pPr>
            <a:r>
              <a:rPr lang="en">
                <a:solidFill>
                  <a:srgbClr val="0000FF"/>
                </a:solidFill>
                <a:latin typeface="Courier New"/>
                <a:ea typeface="Courier New"/>
                <a:cs typeface="Courier New"/>
                <a:sym typeface="Courier New"/>
              </a:rPr>
              <a:t>align-items: flex-end; (flex-start, center, baseline,...)</a:t>
            </a:r>
            <a:endParaRPr>
              <a:solidFill>
                <a:srgbClr val="0000FF"/>
              </a:solidFill>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indicates how to space the items inside the container along the cross axis</a:t>
            </a:r>
            <a:endParaRPr sz="1800"/>
          </a:p>
          <a:p>
            <a:pPr indent="-342900" lvl="0" marL="457200" rtl="0" algn="l">
              <a:spcBef>
                <a:spcPts val="0"/>
              </a:spcBef>
              <a:spcAft>
                <a:spcPts val="0"/>
              </a:spcAft>
              <a:buClr>
                <a:srgbClr val="0000FF"/>
              </a:buClr>
              <a:buSzPts val="1800"/>
              <a:buFont typeface="Courier New"/>
              <a:buChar char="●"/>
            </a:pPr>
            <a:r>
              <a:rPr lang="en">
                <a:solidFill>
                  <a:srgbClr val="0000FF"/>
                </a:solidFill>
                <a:latin typeface="Courier New"/>
                <a:ea typeface="Courier New"/>
                <a:cs typeface="Courier New"/>
                <a:sym typeface="Courier New"/>
              </a:rPr>
              <a:t>flex-direction: row; (column)</a:t>
            </a:r>
            <a:endParaRPr>
              <a:solidFill>
                <a:srgbClr val="0000FF"/>
              </a:solidFill>
              <a:latin typeface="Courier New"/>
              <a:ea typeface="Courier New"/>
              <a:cs typeface="Courier New"/>
              <a:sym typeface="Courier New"/>
            </a:endParaRPr>
          </a:p>
          <a:p>
            <a:pPr indent="-342900" lvl="1" marL="914400" rtl="0" algn="l">
              <a:spcBef>
                <a:spcPts val="0"/>
              </a:spcBef>
              <a:spcAft>
                <a:spcPts val="0"/>
              </a:spcAft>
              <a:buSzPts val="1800"/>
              <a:buChar char="○"/>
            </a:pPr>
            <a:r>
              <a:rPr lang="en" sz="1800"/>
              <a:t>indicates whether the container flows horizontally or vertically</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and Selectors: Q2</a:t>
            </a:r>
            <a:endParaRPr/>
          </a:p>
        </p:txBody>
      </p:sp>
      <p:sp>
        <p:nvSpPr>
          <p:cNvPr id="198" name="Google Shape;198;p40"/>
          <p:cNvSpPr txBox="1"/>
          <p:nvPr>
            <p:ph idx="1" type="body"/>
          </p:nvPr>
        </p:nvSpPr>
        <p:spPr>
          <a:xfrm>
            <a:off x="727650" y="4113075"/>
            <a:ext cx="7688700" cy="4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How to select the highlighted elements?</a:t>
            </a:r>
            <a:endParaRPr b="1" sz="1500"/>
          </a:p>
        </p:txBody>
      </p:sp>
      <p:sp>
        <p:nvSpPr>
          <p:cNvPr id="199" name="Google Shape;199;p40"/>
          <p:cNvSpPr txBox="1"/>
          <p:nvPr>
            <p:ph idx="1" type="body"/>
          </p:nvPr>
        </p:nvSpPr>
        <p:spPr>
          <a:xfrm>
            <a:off x="729450" y="4462575"/>
            <a:ext cx="76887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Using class selector: </a:t>
            </a:r>
            <a:r>
              <a:rPr lang="en" sz="1500">
                <a:latin typeface="Courier New"/>
                <a:ea typeface="Courier New"/>
                <a:cs typeface="Courier New"/>
                <a:sym typeface="Courier New"/>
              </a:rPr>
              <a:t>.column</a:t>
            </a:r>
            <a:endParaRPr sz="1500">
              <a:latin typeface="Courier New"/>
              <a:ea typeface="Courier New"/>
              <a:cs typeface="Courier New"/>
              <a:sym typeface="Courier New"/>
            </a:endParaRPr>
          </a:p>
          <a:p>
            <a:pPr indent="0" lvl="0" marL="0" rtl="0" algn="l">
              <a:spcBef>
                <a:spcPts val="0"/>
              </a:spcBef>
              <a:spcAft>
                <a:spcPts val="0"/>
              </a:spcAft>
              <a:buNone/>
            </a:pPr>
            <a:r>
              <a:rPr lang="en" sz="1500"/>
              <a:t>Using combinator selector: </a:t>
            </a:r>
            <a:r>
              <a:rPr lang="en" sz="1500">
                <a:latin typeface="Courier New"/>
                <a:ea typeface="Courier New"/>
                <a:cs typeface="Courier New"/>
                <a:sym typeface="Courier New"/>
              </a:rPr>
              <a:t>#container &gt; div</a:t>
            </a:r>
            <a:endParaRPr sz="1500">
              <a:latin typeface="Courier New"/>
              <a:ea typeface="Courier New"/>
              <a:cs typeface="Courier New"/>
              <a:sym typeface="Courier New"/>
            </a:endParaRPr>
          </a:p>
        </p:txBody>
      </p:sp>
      <p:pic>
        <p:nvPicPr>
          <p:cNvPr id="200" name="Google Shape;200;p40"/>
          <p:cNvPicPr preferRelativeResize="0"/>
          <p:nvPr/>
        </p:nvPicPr>
        <p:blipFill>
          <a:blip r:embed="rId3">
            <a:alphaModFix/>
          </a:blip>
          <a:stretch>
            <a:fillRect/>
          </a:stretch>
        </p:blipFill>
        <p:spPr>
          <a:xfrm>
            <a:off x="1642688" y="1423875"/>
            <a:ext cx="5858615" cy="268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76"/>
          <p:cNvSpPr txBox="1"/>
          <p:nvPr>
            <p:ph type="title"/>
          </p:nvPr>
        </p:nvSpPr>
        <p:spPr>
          <a:xfrm>
            <a:off x="311700" y="1402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with Number Card</a:t>
            </a:r>
            <a:endParaRPr/>
          </a:p>
        </p:txBody>
      </p:sp>
      <p:sp>
        <p:nvSpPr>
          <p:cNvPr id="443" name="Google Shape;443;p76"/>
          <p:cNvSpPr txBox="1"/>
          <p:nvPr>
            <p:ph idx="2" type="body"/>
          </p:nvPr>
        </p:nvSpPr>
        <p:spPr>
          <a:xfrm>
            <a:off x="4647000" y="649600"/>
            <a:ext cx="4185300" cy="4390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card container is represented using a </a:t>
            </a:r>
            <a:r>
              <a:rPr lang="en" sz="1600">
                <a:latin typeface="Courier New"/>
                <a:ea typeface="Courier New"/>
                <a:cs typeface="Courier New"/>
                <a:sym typeface="Courier New"/>
              </a:rPr>
              <a:t>div</a:t>
            </a:r>
            <a:r>
              <a:rPr lang="en" sz="1600"/>
              <a:t> and has 4 images, each representing a number. This card should be </a:t>
            </a:r>
            <a:r>
              <a:rPr lang="en" sz="1600">
                <a:latin typeface="Courier New"/>
                <a:ea typeface="Courier New"/>
                <a:cs typeface="Courier New"/>
                <a:sym typeface="Courier New"/>
              </a:rPr>
              <a:t>500px </a:t>
            </a:r>
            <a:r>
              <a:rPr lang="en" sz="1600"/>
              <a:t>wide and </a:t>
            </a:r>
            <a:r>
              <a:rPr lang="en" sz="1600">
                <a:latin typeface="Courier New"/>
                <a:ea typeface="Courier New"/>
                <a:cs typeface="Courier New"/>
                <a:sym typeface="Courier New"/>
              </a:rPr>
              <a:t>200px</a:t>
            </a:r>
            <a:r>
              <a:rPr lang="en" sz="1600"/>
              <a:t> tall with a </a:t>
            </a:r>
            <a:r>
              <a:rPr lang="en" sz="1600">
                <a:latin typeface="Courier New"/>
                <a:ea typeface="Courier New"/>
                <a:cs typeface="Courier New"/>
                <a:sym typeface="Courier New"/>
              </a:rPr>
              <a:t>solid #698733 border</a:t>
            </a:r>
            <a:r>
              <a:rPr lang="en" sz="1600"/>
              <a:t> of </a:t>
            </a:r>
            <a:r>
              <a:rPr lang="en" sz="1600">
                <a:latin typeface="Courier New"/>
                <a:ea typeface="Courier New"/>
                <a:cs typeface="Courier New"/>
                <a:sym typeface="Courier New"/>
              </a:rPr>
              <a:t>0.5em width</a:t>
            </a:r>
            <a:r>
              <a:rPr lang="en" sz="1600"/>
              <a:t> and a </a:t>
            </a:r>
            <a:r>
              <a:rPr lang="en" sz="1600">
                <a:latin typeface="Courier New"/>
                <a:ea typeface="Courier New"/>
                <a:cs typeface="Courier New"/>
                <a:sym typeface="Courier New"/>
              </a:rPr>
              <a:t>border-radius </a:t>
            </a:r>
            <a:r>
              <a:rPr lang="en" sz="1600"/>
              <a:t>of</a:t>
            </a:r>
            <a:r>
              <a:rPr lang="en" sz="1600">
                <a:latin typeface="Courier New"/>
                <a:ea typeface="Courier New"/>
                <a:cs typeface="Courier New"/>
                <a:sym typeface="Courier New"/>
              </a:rPr>
              <a:t> 1em</a:t>
            </a:r>
            <a:r>
              <a:rPr lang="en" sz="1600"/>
              <a:t>.</a:t>
            </a:r>
            <a:endParaRPr sz="1600"/>
          </a:p>
          <a:p>
            <a:pPr indent="-330200" lvl="0" marL="457200" rtl="0" algn="l">
              <a:spcBef>
                <a:spcPts val="0"/>
              </a:spcBef>
              <a:spcAft>
                <a:spcPts val="0"/>
              </a:spcAft>
              <a:buSzPts val="1600"/>
              <a:buChar char="●"/>
            </a:pPr>
            <a:r>
              <a:rPr lang="en" sz="1600"/>
              <a:t>The four images in the card should take up </a:t>
            </a:r>
            <a:r>
              <a:rPr lang="en" sz="1600">
                <a:latin typeface="Courier New"/>
                <a:ea typeface="Courier New"/>
                <a:cs typeface="Courier New"/>
                <a:sym typeface="Courier New"/>
              </a:rPr>
              <a:t>70% </a:t>
            </a:r>
            <a:r>
              <a:rPr lang="en" sz="1600"/>
              <a:t>of the</a:t>
            </a:r>
            <a:r>
              <a:rPr lang="en" sz="1600">
                <a:latin typeface="Courier New"/>
                <a:ea typeface="Courier New"/>
                <a:cs typeface="Courier New"/>
                <a:sym typeface="Courier New"/>
              </a:rPr>
              <a:t> height</a:t>
            </a:r>
            <a:r>
              <a:rPr lang="en" sz="1600"/>
              <a:t> of the card, be centered </a:t>
            </a:r>
            <a:r>
              <a:rPr lang="en" sz="1600">
                <a:latin typeface="Courier New"/>
                <a:ea typeface="Courier New"/>
                <a:cs typeface="Courier New"/>
                <a:sym typeface="Courier New"/>
              </a:rPr>
              <a:t>vertically</a:t>
            </a:r>
            <a:r>
              <a:rPr lang="en" sz="1600"/>
              <a:t> within, and </a:t>
            </a:r>
            <a:r>
              <a:rPr lang="en" sz="1600">
                <a:latin typeface="Courier New"/>
                <a:ea typeface="Courier New"/>
                <a:cs typeface="Courier New"/>
                <a:sym typeface="Courier New"/>
              </a:rPr>
              <a:t>spaced-evenly </a:t>
            </a:r>
            <a:r>
              <a:rPr lang="en" sz="1600"/>
              <a:t>horizontally.</a:t>
            </a:r>
            <a:endParaRPr sz="1600"/>
          </a:p>
          <a:p>
            <a:pPr indent="0" lvl="0" marL="0" rtl="0" algn="l">
              <a:spcBef>
                <a:spcPts val="1600"/>
              </a:spcBef>
              <a:spcAft>
                <a:spcPts val="0"/>
              </a:spcAft>
              <a:buNone/>
            </a:pPr>
            <a:r>
              <a:t/>
            </a:r>
            <a:endParaRPr/>
          </a:p>
          <a:p>
            <a:pPr indent="0" lvl="0" marL="0" rtl="0" algn="l">
              <a:spcBef>
                <a:spcPts val="1600"/>
              </a:spcBef>
              <a:spcAft>
                <a:spcPts val="1600"/>
              </a:spcAft>
              <a:buNone/>
            </a:pPr>
            <a:r>
              <a:rPr lang="en" sz="1600"/>
              <a:t>(</a:t>
            </a:r>
            <a:r>
              <a:rPr lang="en" sz="1600" u="sng">
                <a:solidFill>
                  <a:schemeClr val="hlink"/>
                </a:solidFill>
                <a:hlinkClick r:id="rId3"/>
              </a:rPr>
              <a:t>starter files</a:t>
            </a:r>
            <a:r>
              <a:rPr lang="en" sz="1600"/>
              <a:t>) &amp; (</a:t>
            </a:r>
            <a:r>
              <a:rPr lang="en" sz="1600" u="sng">
                <a:solidFill>
                  <a:schemeClr val="hlink"/>
                </a:solidFill>
                <a:hlinkClick r:id="rId4"/>
              </a:rPr>
              <a:t>solution</a:t>
            </a:r>
            <a:r>
              <a:rPr lang="en" sz="1600"/>
              <a:t>)</a:t>
            </a:r>
            <a:endParaRPr sz="1600"/>
          </a:p>
        </p:txBody>
      </p:sp>
      <p:pic>
        <p:nvPicPr>
          <p:cNvPr id="444" name="Google Shape;444;p76"/>
          <p:cNvPicPr preferRelativeResize="0"/>
          <p:nvPr/>
        </p:nvPicPr>
        <p:blipFill>
          <a:blip r:embed="rId5">
            <a:alphaModFix/>
          </a:blip>
          <a:stretch>
            <a:fillRect/>
          </a:stretch>
        </p:blipFill>
        <p:spPr>
          <a:xfrm>
            <a:off x="311700" y="1750125"/>
            <a:ext cx="4185299" cy="17879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Flex with Number Card (challenge!)</a:t>
            </a:r>
            <a:endParaRPr/>
          </a:p>
        </p:txBody>
      </p:sp>
      <p:sp>
        <p:nvSpPr>
          <p:cNvPr id="450" name="Google Shape;450;p77"/>
          <p:cNvSpPr txBox="1"/>
          <p:nvPr>
            <p:ph idx="2" type="body"/>
          </p:nvPr>
        </p:nvSpPr>
        <p:spPr>
          <a:xfrm>
            <a:off x="4631275" y="1790475"/>
            <a:ext cx="3972600" cy="20655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Once you've finished this exercise to get the expected output, how can you modify your CSS to get the numbers in the order "3 2 1 0"? How about "2 3 1 0"? For the second ordering, try to use the </a:t>
            </a:r>
            <a:r>
              <a:rPr lang="en" sz="1600" u="sng">
                <a:solidFill>
                  <a:schemeClr val="accent5"/>
                </a:solidFill>
                <a:hlinkClick r:id="rId3">
                  <a:extLst>
                    <a:ext uri="{A12FA001-AC4F-418D-AE19-62706E023703}">
                      <ahyp:hlinkClr val="tx"/>
                    </a:ext>
                  </a:extLst>
                </a:hlinkClick>
              </a:rPr>
              <a:t>order</a:t>
            </a:r>
            <a:r>
              <a:rPr lang="en" sz="1600"/>
              <a:t> property. </a:t>
            </a:r>
            <a:endParaRPr sz="1600"/>
          </a:p>
        </p:txBody>
      </p:sp>
      <p:pic>
        <p:nvPicPr>
          <p:cNvPr id="451" name="Google Shape;451;p77"/>
          <p:cNvPicPr preferRelativeResize="0"/>
          <p:nvPr/>
        </p:nvPicPr>
        <p:blipFill>
          <a:blip r:embed="rId4">
            <a:alphaModFix/>
          </a:blip>
          <a:stretch>
            <a:fillRect/>
          </a:stretch>
        </p:blipFill>
        <p:spPr>
          <a:xfrm>
            <a:off x="311700" y="1750125"/>
            <a:ext cx="4185299" cy="1787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7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Practice: more flexbox resources</a:t>
            </a:r>
            <a:endParaRPr/>
          </a:p>
        </p:txBody>
      </p:sp>
      <p:sp>
        <p:nvSpPr>
          <p:cNvPr id="457" name="Google Shape;457;p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u="sng">
                <a:solidFill>
                  <a:schemeClr val="hlink"/>
                </a:solidFill>
                <a:hlinkClick r:id="rId3"/>
              </a:rPr>
              <a:t>Weird-flex</a:t>
            </a:r>
            <a:endParaRPr/>
          </a:p>
          <a:p>
            <a:pPr indent="-330200" lvl="1" marL="914400" rtl="0" algn="l">
              <a:spcBef>
                <a:spcPts val="0"/>
              </a:spcBef>
              <a:spcAft>
                <a:spcPts val="0"/>
              </a:spcAft>
              <a:buSzPts val="1600"/>
              <a:buChar char="○"/>
            </a:pPr>
            <a:r>
              <a:rPr lang="en" sz="1600"/>
              <a:t>A visual aid for learning and seeing flex properties in action. Made by Chao, a CSE 154 TA!</a:t>
            </a:r>
            <a:endParaRPr sz="1600"/>
          </a:p>
          <a:p>
            <a:pPr indent="-342900" lvl="0" marL="457200" rtl="0" algn="l">
              <a:spcBef>
                <a:spcPts val="0"/>
              </a:spcBef>
              <a:spcAft>
                <a:spcPts val="0"/>
              </a:spcAft>
              <a:buSzPts val="1800"/>
              <a:buChar char="●"/>
            </a:pPr>
            <a:r>
              <a:rPr lang="en" u="sng">
                <a:solidFill>
                  <a:schemeClr val="hlink"/>
                </a:solidFill>
                <a:hlinkClick r:id="rId4"/>
              </a:rPr>
              <a:t>Flexbox ducky</a:t>
            </a:r>
            <a:endParaRPr/>
          </a:p>
          <a:p>
            <a:pPr indent="-330200" lvl="1" marL="914400" rtl="0" algn="l">
              <a:spcBef>
                <a:spcPts val="0"/>
              </a:spcBef>
              <a:spcAft>
                <a:spcPts val="0"/>
              </a:spcAft>
              <a:buSzPts val="1600"/>
              <a:buChar char="○"/>
            </a:pPr>
            <a:r>
              <a:rPr lang="en" sz="1600"/>
              <a:t>a CSS game for learning the basics of Flexbox. It's fairly self-contained, but feel free to talk to your neighbors with any questions or let your TA know if you run into anything you're not sure about along the way!</a:t>
            </a:r>
            <a:endParaRPr sz="1600"/>
          </a:p>
          <a:p>
            <a:pPr indent="-342900" lvl="0" marL="457200" rtl="0" algn="l">
              <a:spcBef>
                <a:spcPts val="0"/>
              </a:spcBef>
              <a:spcAft>
                <a:spcPts val="0"/>
              </a:spcAft>
              <a:buSzPts val="1800"/>
              <a:buChar char="●"/>
            </a:pPr>
            <a:r>
              <a:rPr lang="en" u="sng">
                <a:solidFill>
                  <a:schemeClr val="hlink"/>
                </a:solidFill>
                <a:hlinkClick r:id="rId5"/>
              </a:rPr>
              <a:t>CSS-Tricks Guide to Flexbox</a:t>
            </a:r>
            <a:endParaRPr/>
          </a:p>
          <a:p>
            <a:pPr indent="-330200" lvl="1" marL="914400" rtl="0" algn="l">
              <a:spcBef>
                <a:spcPts val="0"/>
              </a:spcBef>
              <a:spcAft>
                <a:spcPts val="0"/>
              </a:spcAft>
              <a:buSzPts val="1600"/>
              <a:buChar char="○"/>
            </a:pPr>
            <a:r>
              <a:rPr lang="en" sz="1600"/>
              <a:t>goes into a deeper explanation of the flex properties and has some great examples to compare each - it's a great bookmark resource to reference for this class!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1"/>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and Selectors: Q3</a:t>
            </a:r>
            <a:endParaRPr/>
          </a:p>
        </p:txBody>
      </p:sp>
      <p:sp>
        <p:nvSpPr>
          <p:cNvPr id="206" name="Google Shape;206;p41"/>
          <p:cNvSpPr txBox="1"/>
          <p:nvPr>
            <p:ph idx="1" type="body"/>
          </p:nvPr>
        </p:nvSpPr>
        <p:spPr>
          <a:xfrm>
            <a:off x="727650" y="4113075"/>
            <a:ext cx="7688700" cy="4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How to select the highlighted elements?</a:t>
            </a:r>
            <a:endParaRPr b="1" sz="1500"/>
          </a:p>
        </p:txBody>
      </p:sp>
      <p:sp>
        <p:nvSpPr>
          <p:cNvPr id="207" name="Google Shape;207;p41"/>
          <p:cNvSpPr txBox="1"/>
          <p:nvPr>
            <p:ph idx="1" type="body"/>
          </p:nvPr>
        </p:nvSpPr>
        <p:spPr>
          <a:xfrm>
            <a:off x="729450" y="4462575"/>
            <a:ext cx="76887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Using class and descender combinator selector: </a:t>
            </a:r>
            <a:r>
              <a:rPr lang="en" sz="1500">
                <a:latin typeface="Courier New"/>
                <a:ea typeface="Courier New"/>
                <a:cs typeface="Courier New"/>
                <a:sym typeface="Courier New"/>
              </a:rPr>
              <a:t>.column div</a:t>
            </a:r>
            <a:endParaRPr sz="1500">
              <a:latin typeface="Courier New"/>
              <a:ea typeface="Courier New"/>
              <a:cs typeface="Courier New"/>
              <a:sym typeface="Courier New"/>
            </a:endParaRPr>
          </a:p>
          <a:p>
            <a:pPr indent="0" lvl="0" marL="0" rtl="0" algn="l">
              <a:spcBef>
                <a:spcPts val="0"/>
              </a:spcBef>
              <a:spcAft>
                <a:spcPts val="0"/>
              </a:spcAft>
              <a:buNone/>
            </a:pPr>
            <a:r>
              <a:rPr lang="en" sz="1500"/>
              <a:t>Using a class and child combinator selector: </a:t>
            </a:r>
            <a:r>
              <a:rPr lang="en" sz="1500">
                <a:latin typeface="Courier New"/>
                <a:ea typeface="Courier New"/>
                <a:cs typeface="Courier New"/>
                <a:sym typeface="Courier New"/>
              </a:rPr>
              <a:t>#container &gt; div &gt; div</a:t>
            </a:r>
            <a:endParaRPr sz="1500">
              <a:latin typeface="Courier New"/>
              <a:ea typeface="Courier New"/>
              <a:cs typeface="Courier New"/>
              <a:sym typeface="Courier New"/>
            </a:endParaRPr>
          </a:p>
        </p:txBody>
      </p:sp>
      <p:pic>
        <p:nvPicPr>
          <p:cNvPr id="208" name="Google Shape;208;p41"/>
          <p:cNvPicPr preferRelativeResize="0"/>
          <p:nvPr/>
        </p:nvPicPr>
        <p:blipFill>
          <a:blip r:embed="rId3">
            <a:alphaModFix/>
          </a:blip>
          <a:stretch>
            <a:fillRect/>
          </a:stretch>
        </p:blipFill>
        <p:spPr>
          <a:xfrm>
            <a:off x="1642688" y="1347675"/>
            <a:ext cx="5858615" cy="268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2"/>
          <p:cNvSpPr txBox="1"/>
          <p:nvPr>
            <p:ph type="title"/>
          </p:nvPr>
        </p:nvSpPr>
        <p:spPr>
          <a:xfrm>
            <a:off x="729450" y="58387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and Selectors: Q4</a:t>
            </a:r>
            <a:endParaRPr/>
          </a:p>
        </p:txBody>
      </p:sp>
      <p:sp>
        <p:nvSpPr>
          <p:cNvPr id="214" name="Google Shape;214;p42"/>
          <p:cNvSpPr txBox="1"/>
          <p:nvPr>
            <p:ph idx="1" type="body"/>
          </p:nvPr>
        </p:nvSpPr>
        <p:spPr>
          <a:xfrm>
            <a:off x="727650" y="4113075"/>
            <a:ext cx="7688700" cy="425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1500"/>
              <a:t>How to select the highlighted elements?</a:t>
            </a:r>
            <a:endParaRPr b="1" sz="1500"/>
          </a:p>
        </p:txBody>
      </p:sp>
      <p:sp>
        <p:nvSpPr>
          <p:cNvPr id="215" name="Google Shape;215;p42"/>
          <p:cNvSpPr txBox="1"/>
          <p:nvPr>
            <p:ph idx="1" type="body"/>
          </p:nvPr>
        </p:nvSpPr>
        <p:spPr>
          <a:xfrm>
            <a:off x="729450" y="4462575"/>
            <a:ext cx="7688700" cy="62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Grouping elements: </a:t>
            </a:r>
            <a:r>
              <a:rPr lang="en" sz="1500">
                <a:latin typeface="Courier New"/>
                <a:ea typeface="Courier New"/>
                <a:cs typeface="Courier New"/>
                <a:sym typeface="Courier New"/>
              </a:rPr>
              <a:t>#container, .column</a:t>
            </a:r>
            <a:endParaRPr sz="1500">
              <a:latin typeface="Courier New"/>
              <a:ea typeface="Courier New"/>
              <a:cs typeface="Courier New"/>
              <a:sym typeface="Courier New"/>
            </a:endParaRPr>
          </a:p>
        </p:txBody>
      </p:sp>
      <p:pic>
        <p:nvPicPr>
          <p:cNvPr id="216" name="Google Shape;216;p42"/>
          <p:cNvPicPr preferRelativeResize="0"/>
          <p:nvPr/>
        </p:nvPicPr>
        <p:blipFill>
          <a:blip r:embed="rId3">
            <a:alphaModFix/>
          </a:blip>
          <a:stretch>
            <a:fillRect/>
          </a:stretch>
        </p:blipFill>
        <p:spPr>
          <a:xfrm>
            <a:off x="1642688" y="1347675"/>
            <a:ext cx="5858615" cy="2689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43"/>
          <p:cNvSpPr txBox="1"/>
          <p:nvPr>
            <p:ph type="title"/>
          </p:nvPr>
        </p:nvSpPr>
        <p:spPr>
          <a:xfrm>
            <a:off x="804025" y="1466150"/>
            <a:ext cx="36495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Box Model</a:t>
            </a:r>
            <a:endParaRPr/>
          </a:p>
        </p:txBody>
      </p:sp>
      <p:sp>
        <p:nvSpPr>
          <p:cNvPr id="222" name="Google Shape;222;p43"/>
          <p:cNvSpPr txBox="1"/>
          <p:nvPr>
            <p:ph idx="2" type="body"/>
          </p:nvPr>
        </p:nvSpPr>
        <p:spPr>
          <a:xfrm>
            <a:off x="804025" y="2133350"/>
            <a:ext cx="3595500" cy="217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Margin: </a:t>
            </a:r>
            <a:r>
              <a:rPr lang="en" sz="1400"/>
              <a:t>(</a:t>
            </a:r>
            <a:r>
              <a:rPr i="1" lang="en" sz="1400"/>
              <a:t>outside</a:t>
            </a:r>
            <a:r>
              <a:rPr lang="en" sz="1400"/>
              <a:t>) space between different elements</a:t>
            </a:r>
            <a:endParaRPr sz="1400"/>
          </a:p>
          <a:p>
            <a:pPr indent="0" lvl="0" marL="0" rtl="0" algn="l">
              <a:spcBef>
                <a:spcPts val="1600"/>
              </a:spcBef>
              <a:spcAft>
                <a:spcPts val="0"/>
              </a:spcAft>
              <a:buNone/>
            </a:pPr>
            <a:r>
              <a:rPr b="1" lang="en" sz="1400"/>
              <a:t>Border: </a:t>
            </a:r>
            <a:r>
              <a:rPr lang="en" sz="1400"/>
              <a:t>(</a:t>
            </a:r>
            <a:r>
              <a:rPr i="1" lang="en" sz="1400"/>
              <a:t>optionally visible</a:t>
            </a:r>
            <a:r>
              <a:rPr lang="en" sz="1400"/>
              <a:t>) line that separates elements</a:t>
            </a:r>
            <a:endParaRPr sz="1400"/>
          </a:p>
          <a:p>
            <a:pPr indent="0" lvl="0" marL="0" rtl="0" algn="l">
              <a:spcBef>
                <a:spcPts val="1600"/>
              </a:spcBef>
              <a:spcAft>
                <a:spcPts val="0"/>
              </a:spcAft>
              <a:buNone/>
            </a:pPr>
            <a:r>
              <a:rPr b="1" lang="en" sz="1400"/>
              <a:t>Padding: </a:t>
            </a:r>
            <a:r>
              <a:rPr lang="en" sz="1400"/>
              <a:t>(</a:t>
            </a:r>
            <a:r>
              <a:rPr i="1" lang="en" sz="1400"/>
              <a:t>inside</a:t>
            </a:r>
            <a:r>
              <a:rPr lang="en" sz="1400"/>
              <a:t>) space between element content and border</a:t>
            </a:r>
            <a:endParaRPr sz="1400"/>
          </a:p>
          <a:p>
            <a:pPr indent="0" lvl="0" marL="0" rtl="0" algn="l">
              <a:spcBef>
                <a:spcPts val="1600"/>
              </a:spcBef>
              <a:spcAft>
                <a:spcPts val="1600"/>
              </a:spcAft>
              <a:buNone/>
            </a:pPr>
            <a:r>
              <a:t/>
            </a:r>
            <a:endParaRPr sz="1400"/>
          </a:p>
        </p:txBody>
      </p:sp>
      <p:pic>
        <p:nvPicPr>
          <p:cNvPr id="223" name="Google Shape;223;p43"/>
          <p:cNvPicPr preferRelativeResize="0"/>
          <p:nvPr/>
        </p:nvPicPr>
        <p:blipFill>
          <a:blip r:embed="rId3">
            <a:alphaModFix/>
          </a:blip>
          <a:stretch>
            <a:fillRect/>
          </a:stretch>
        </p:blipFill>
        <p:spPr>
          <a:xfrm>
            <a:off x="5071975" y="952500"/>
            <a:ext cx="3590925" cy="323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4"/>
          <p:cNvSpPr txBox="1"/>
          <p:nvPr>
            <p:ph type="title"/>
          </p:nvPr>
        </p:nvSpPr>
        <p:spPr>
          <a:xfrm>
            <a:off x="727650" y="568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page layout is important</a:t>
            </a:r>
            <a:endParaRPr/>
          </a:p>
        </p:txBody>
      </p:sp>
      <p:sp>
        <p:nvSpPr>
          <p:cNvPr id="229" name="Google Shape;229;p44"/>
          <p:cNvSpPr txBox="1"/>
          <p:nvPr>
            <p:ph idx="1" type="body"/>
          </p:nvPr>
        </p:nvSpPr>
        <p:spPr>
          <a:xfrm>
            <a:off x="524100" y="1527700"/>
            <a:ext cx="8095800" cy="3107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sz="1400"/>
              <a:t>Example 1</a:t>
            </a:r>
            <a:r>
              <a:rPr lang="en" sz="1400"/>
              <a:t>: Click </a:t>
            </a:r>
            <a:r>
              <a:rPr lang="en" sz="1400" u="sng">
                <a:solidFill>
                  <a:schemeClr val="hlink"/>
                </a:solidFill>
                <a:hlinkClick r:id="rId3"/>
              </a:rPr>
              <a:t>here</a:t>
            </a:r>
            <a:r>
              <a:rPr lang="en" sz="1400"/>
              <a:t> for an example of poor HTML tags, layout, and accessibility (try resizing the page). The “old days” of layout.</a:t>
            </a:r>
            <a:endParaRPr sz="1400"/>
          </a:p>
          <a:p>
            <a:pPr indent="-317500" lvl="1" marL="914400" rtl="0" algn="l">
              <a:spcBef>
                <a:spcPts val="0"/>
              </a:spcBef>
              <a:spcAft>
                <a:spcPts val="0"/>
              </a:spcAft>
              <a:buSzPts val="1400"/>
              <a:buChar char="○"/>
            </a:pPr>
            <a:r>
              <a:rPr lang="en" sz="1400"/>
              <a:t>Inspect?: table, table, table, table… </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b="1" lang="en" sz="1400"/>
              <a:t>Example 2: </a:t>
            </a:r>
            <a:r>
              <a:rPr lang="en" sz="1400"/>
              <a:t> This is the official </a:t>
            </a:r>
            <a:r>
              <a:rPr lang="en" sz="1400" u="sng">
                <a:solidFill>
                  <a:schemeClr val="hlink"/>
                </a:solidFill>
                <a:hlinkClick r:id="rId4"/>
              </a:rPr>
              <a:t>HealthCare.gov</a:t>
            </a:r>
            <a:r>
              <a:rPr lang="en" sz="1400"/>
              <a:t> webpage from 2018, where all kinds of users rely on for health care information.</a:t>
            </a:r>
            <a:endParaRPr sz="1400"/>
          </a:p>
          <a:p>
            <a:pPr indent="-317500" lvl="1" marL="914400" rtl="0" algn="l">
              <a:spcBef>
                <a:spcPts val="0"/>
              </a:spcBef>
              <a:spcAft>
                <a:spcPts val="0"/>
              </a:spcAft>
              <a:buSzPts val="1400"/>
              <a:buChar char="○"/>
            </a:pPr>
            <a:r>
              <a:rPr lang="en" sz="1400"/>
              <a:t>Some visually-impaired users need larger font sizes on the screen.</a:t>
            </a:r>
            <a:endParaRPr sz="1400"/>
          </a:p>
          <a:p>
            <a:pPr indent="-317500" lvl="1" marL="914400" rtl="0" algn="l">
              <a:spcBef>
                <a:spcPts val="0"/>
              </a:spcBef>
              <a:spcAft>
                <a:spcPts val="0"/>
              </a:spcAft>
              <a:buSzPts val="1400"/>
              <a:buChar char="○"/>
            </a:pPr>
            <a:r>
              <a:rPr lang="en" sz="1400"/>
              <a:t>What happens to the search bar when you increase the font size?</a:t>
            </a:r>
            <a:endParaRPr sz="1400"/>
          </a:p>
          <a:p>
            <a:pPr indent="0" lvl="0" marL="0" rtl="0" algn="l">
              <a:spcBef>
                <a:spcPts val="0"/>
              </a:spcBef>
              <a:spcAft>
                <a:spcPts val="0"/>
              </a:spcAft>
              <a:buNone/>
            </a:pPr>
            <a:r>
              <a:t/>
            </a:r>
            <a:endParaRPr sz="1400"/>
          </a:p>
          <a:p>
            <a:pPr indent="-317500" lvl="0" marL="457200" rtl="0" algn="l">
              <a:spcBef>
                <a:spcPts val="0"/>
              </a:spcBef>
              <a:spcAft>
                <a:spcPts val="0"/>
              </a:spcAft>
              <a:buSzPts val="1400"/>
              <a:buChar char="●"/>
            </a:pPr>
            <a:r>
              <a:rPr lang="en" sz="1400"/>
              <a:t>As a user, have you ever left a website (that may be useful) because of the layout or accessibility?</a:t>
            </a:r>
            <a:endParaRPr sz="1400"/>
          </a:p>
          <a:p>
            <a:pPr indent="-317500" lvl="0" marL="457200" rtl="0" algn="l">
              <a:spcBef>
                <a:spcPts val="0"/>
              </a:spcBef>
              <a:spcAft>
                <a:spcPts val="0"/>
              </a:spcAft>
              <a:buSzPts val="1400"/>
              <a:buChar char="●"/>
            </a:pPr>
            <a:r>
              <a:rPr lang="en" sz="1400"/>
              <a:t>There's a lot of </a:t>
            </a:r>
            <a:r>
              <a:rPr lang="en" sz="1400" u="sng">
                <a:solidFill>
                  <a:schemeClr val="hlink"/>
                </a:solidFill>
                <a:hlinkClick r:id="rId5"/>
              </a:rPr>
              <a:t>very cool research</a:t>
            </a:r>
            <a:r>
              <a:rPr lang="en" sz="1400"/>
              <a:t> on verifying page layout!</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5"/>
          <p:cNvSpPr txBox="1"/>
          <p:nvPr>
            <p:ph type="title"/>
          </p:nvPr>
        </p:nvSpPr>
        <p:spPr>
          <a:xfrm>
            <a:off x="727650" y="5773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Goal: Clean Layout, Responsive Design</a:t>
            </a:r>
            <a:endParaRPr/>
          </a:p>
        </p:txBody>
      </p:sp>
      <p:sp>
        <p:nvSpPr>
          <p:cNvPr id="235" name="Google Shape;235;p45"/>
          <p:cNvSpPr txBox="1"/>
          <p:nvPr>
            <p:ph idx="1" type="body"/>
          </p:nvPr>
        </p:nvSpPr>
        <p:spPr>
          <a:xfrm>
            <a:off x="727650" y="1375725"/>
            <a:ext cx="7688700" cy="739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500"/>
              <a:t>Today, we'll learn the fundamentals of various layout techniques to go from the </a:t>
            </a:r>
            <a:r>
              <a:rPr lang="en" sz="1500" u="sng">
                <a:solidFill>
                  <a:schemeClr val="hlink"/>
                </a:solidFill>
                <a:hlinkClick r:id="rId3"/>
              </a:rPr>
              <a:t>left initial product</a:t>
            </a:r>
            <a:r>
              <a:rPr lang="en" sz="1500"/>
              <a:t> (no layout CSS) to the final product (to the right, link TBD)</a:t>
            </a:r>
            <a:endParaRPr sz="1500"/>
          </a:p>
        </p:txBody>
      </p:sp>
      <p:pic>
        <p:nvPicPr>
          <p:cNvPr id="236" name="Google Shape;236;p45"/>
          <p:cNvPicPr preferRelativeResize="0"/>
          <p:nvPr/>
        </p:nvPicPr>
        <p:blipFill>
          <a:blip r:embed="rId4">
            <a:alphaModFix/>
          </a:blip>
          <a:stretch>
            <a:fillRect/>
          </a:stretch>
        </p:blipFill>
        <p:spPr>
          <a:xfrm>
            <a:off x="1385539" y="2152826"/>
            <a:ext cx="3017197" cy="2845024"/>
          </a:xfrm>
          <a:prstGeom prst="rect">
            <a:avLst/>
          </a:prstGeom>
          <a:noFill/>
          <a:ln>
            <a:noFill/>
          </a:ln>
        </p:spPr>
      </p:pic>
      <p:pic>
        <p:nvPicPr>
          <p:cNvPr id="237" name="Google Shape;237;p45"/>
          <p:cNvPicPr preferRelativeResize="0"/>
          <p:nvPr/>
        </p:nvPicPr>
        <p:blipFill>
          <a:blip r:embed="rId5">
            <a:alphaModFix/>
          </a:blip>
          <a:stretch>
            <a:fillRect/>
          </a:stretch>
        </p:blipFill>
        <p:spPr>
          <a:xfrm>
            <a:off x="4953480" y="2115525"/>
            <a:ext cx="2804984" cy="28450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