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515060-26C1-4739-9658-D52B9B90C472}">
  <a:tblStyle styleId="{E9515060-26C1-4739-9658-D52B9B90C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23fa96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23fa96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957597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957597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957597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957597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23fa965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23fa965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23fa965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23fa965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e7194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2e7194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e7194f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e7194f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2e7194f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2e7194f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2e7194f3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2e7194f3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e7194f3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e7194f3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957597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957597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b9d70a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b9d70a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023fa96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023fa96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23fa96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23fa96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23fa96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023fa96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23fa96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23fa96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23fa96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23fa96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23fa96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23fa96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957597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957597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_error_codes" TargetMode="External"/><Relationship Id="rId4" Type="http://schemas.openxmlformats.org/officeDocument/2006/relationships/hyperlink" Target="https://httpstatusdogs.com/" TargetMode="External"/><Relationship Id="rId10" Type="http://schemas.openxmlformats.org/officeDocument/2006/relationships/hyperlink" Target="https://www.google.com/teapot" TargetMode="External"/><Relationship Id="rId9" Type="http://schemas.openxmlformats.org/officeDocument/2006/relationships/hyperlink" Target="https://www.gizmodo.com.au/2017/08/aussie-programmers-attempt-to-remove-joke-im-a-teapot-web-error-ends-up-making-it-official-instead/" TargetMode="External"/><Relationship Id="rId5" Type="http://schemas.openxmlformats.org/officeDocument/2006/relationships/hyperlink" Target="https://http.cat/" TargetMode="External"/><Relationship Id="rId6" Type="http://schemas.openxmlformats.org/officeDocument/2006/relationships/hyperlink" Target="https://www.ionos.com/digitalguide/domains/domain-administration/url-hijacking-what-is-it-really/" TargetMode="External"/><Relationship Id="rId7" Type="http://schemas.openxmlformats.org/officeDocument/2006/relationships/hyperlink" Target="http://homestarrunner.com/404.html" TargetMode="External"/><Relationship Id="rId8" Type="http://schemas.openxmlformats.org/officeDocument/2006/relationships/hyperlink" Target="https://httpstatuses.com/41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cm.illinois.edu/404" TargetMode="External"/><Relationship Id="rId4" Type="http://schemas.openxmlformats.org/officeDocument/2006/relationships/hyperlink" Target="http://www.wsdot.wa.gov/xyz" TargetMode="External"/><Relationship Id="rId9" Type="http://schemas.openxmlformats.org/officeDocument/2006/relationships/hyperlink" Target="https://github.com/404" TargetMode="External"/><Relationship Id="rId5" Type="http://schemas.openxmlformats.org/officeDocument/2006/relationships/hyperlink" Target="http://imgur.com/gallery/Ki2g9Ya" TargetMode="External"/><Relationship Id="rId6" Type="http://schemas.openxmlformats.org/officeDocument/2006/relationships/hyperlink" Target="https://labs.ft.com/articles/four-oh-four/" TargetMode="External"/><Relationship Id="rId7" Type="http://schemas.openxmlformats.org/officeDocument/2006/relationships/hyperlink" Target="https://discordapp.com/404" TargetMode="External"/><Relationship Id="rId8" Type="http://schemas.openxmlformats.org/officeDocument/2006/relationships/hyperlink" Target="https://www.android.com/404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CSS" TargetMode="External"/><Relationship Id="rId5" Type="http://schemas.openxmlformats.org/officeDocument/2006/relationships/hyperlink" Target="https://en.wikipedia.org/wiki/javascript" TargetMode="External"/><Relationship Id="rId6" Type="http://schemas.openxmlformats.org/officeDocument/2006/relationships/hyperlink" Target="https://developer.mozilla.org/en-US/docs/Web/API/Fetch_API/Using_Fetch" TargetMode="External"/><Relationship Id="rId7" Type="http://schemas.openxmlformats.org/officeDocument/2006/relationships/hyperlink" Target="https://en.wikipedia.org/wiki/JS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U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mptia.org/content/guides/what-is-a-network-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class is about: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909075"/>
            <a:ext cx="76887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 overview of how the Internet works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a website and how to create one from scratch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...with semantic markup and design/layout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...with interactivity through client- and server-side programs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...with up to four different languages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...by searching through online documentation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...and by following detailed specifications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...and overall, building design/development strategies across the "full-stack"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end result? A better understanding of the web, important technologies, and a portfolio for you to show!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7650" y="61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7650" y="1304550"/>
            <a:ext cx="79158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internet: </a:t>
            </a:r>
            <a:r>
              <a:rPr lang="en" sz="1800"/>
              <a:t>the</a:t>
            </a:r>
            <a:r>
              <a:rPr lang="en" sz="1800"/>
              <a:t> way computers connect to share information with each other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Communication through internet protocol suite (TCP - transmission control protocol/IP - internet protocol), set of communication protocols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“Network of networks”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Enables us to do and be able to access an immense amount of services/information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common use of the internet: accessing the world wide 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uses: email, file transfer, etc.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Wide Web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that runs on the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Collection of information we have access to via the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need the internet to access the world wide web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800" y="57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VS. The Web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7800" y="1419525"/>
            <a:ext cx="37743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INTERNET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Computers (servers) connected to each other via a series of networks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Powered by layers upon layers: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Physical: The cables between them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&amp; Network: The [small] packets of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Transport (TCP/IP): Providing connections and reliability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Application: Tying everything together to be useful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4572000" y="1441200"/>
            <a:ext cx="38442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THE WEB</a:t>
            </a:r>
            <a:endParaRPr b="1"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Collection of pages of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Text... but with some "Hyper" around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Pages can link to each 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Pages have style and interactivity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URL? (https://google.com/)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Need to go out to the internet to get the webpage.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Internet is low-level: based on numbers (IP addresses), not names.</a:t>
            </a:r>
            <a:endParaRPr sz="15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808775"/>
            <a:ext cx="76887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Domain Name System (DNS)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Domain Name System translates human-readable names to IP addresses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Example: cs.washington.edu → 34.215.139.216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Hostname of cs.washington.edu (which we might put into the browser's address bar)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... has IP address of 34.215.139.216 (which will be used to contact the server via the internet)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the URL than the host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1850275"/>
            <a:ext cx="80322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courses.cs.washington.edu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courses/cse154/22su/</a:t>
            </a:r>
            <a:endParaRPr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We've handled the host to IP address (so we know who to ask for the web page)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"</a:t>
            </a:r>
            <a:r>
              <a:rPr b="1" lang="en" sz="1600">
                <a:solidFill>
                  <a:schemeClr val="accent3"/>
                </a:solidFill>
              </a:rPr>
              <a:t>protocol</a:t>
            </a:r>
            <a:r>
              <a:rPr lang="en" sz="1600"/>
              <a:t>" tells us </a:t>
            </a:r>
            <a:r>
              <a:rPr i="1" lang="en" sz="1600"/>
              <a:t>how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HTTP: HyperText Transfer 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Gives us the instructions (protocols) for how to share (transfer) web content ("</a:t>
            </a:r>
            <a:r>
              <a:rPr lang="en" sz="1600"/>
              <a:t>hypertext"</a:t>
            </a:r>
            <a:r>
              <a:rPr lang="en" sz="1600"/>
              <a:t>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the rest tells us </a:t>
            </a:r>
            <a:r>
              <a:rPr i="1" lang="en" sz="1600"/>
              <a:t>what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courses.cs.washington.edu</a:t>
            </a:r>
            <a:r>
              <a:rPr lang="en" sz="1600"/>
              <a:t> server (aka </a:t>
            </a:r>
            <a:r>
              <a:rPr b="1" lang="en" sz="1600">
                <a:solidFill>
                  <a:srgbClr val="0000FF"/>
                </a:solidFill>
              </a:rPr>
              <a:t>host</a:t>
            </a:r>
            <a:r>
              <a:rPr lang="en" sz="1600"/>
              <a:t>)...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I'd like the thing called </a:t>
            </a: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courses/cse154/22su/</a:t>
            </a:r>
            <a:r>
              <a:rPr lang="en" sz="1600"/>
              <a:t>… (aka </a:t>
            </a:r>
            <a:r>
              <a:rPr b="1" lang="en" sz="1600">
                <a:solidFill>
                  <a:schemeClr val="accent5"/>
                </a:solidFill>
              </a:rPr>
              <a:t>path </a:t>
            </a:r>
            <a:r>
              <a:rPr lang="en" sz="1600"/>
              <a:t>or resource)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1774075"/>
            <a:ext cx="76887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all responses that a </a:t>
            </a:r>
            <a:r>
              <a:rPr lang="en" sz="1400"/>
              <a:t> web server sends, there is a response code which signifies the status of the response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Common Codes: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4579950"/>
            <a:ext cx="76887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Complete list</a:t>
            </a:r>
            <a:r>
              <a:rPr lang="en" sz="1500"/>
              <a:t> (as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dogs</a:t>
            </a:r>
            <a:r>
              <a:rPr lang="en" sz="1500"/>
              <a:t>, as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cats</a:t>
            </a:r>
            <a:r>
              <a:rPr lang="en" sz="1500"/>
              <a:t>)</a:t>
            </a:r>
            <a:endParaRPr/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823525" y="269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{E9515060-26C1-4739-9658-D52B9B90C472}</a:tableStyleId>
              </a:tblPr>
              <a:tblGrid>
                <a:gridCol w="3765025"/>
                <a:gridCol w="3765025"/>
              </a:tblGrid>
              <a:tr h="27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Meaning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>
                    <a:solidFill>
                      <a:schemeClr val="accent2"/>
                    </a:solidFill>
                  </a:tcPr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6"/>
                        </a:rPr>
                        <a:t>301-303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Page has moved (permanently or temporarily)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are forbidden to access this page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7"/>
                        </a:rPr>
                        <a:t>404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Page not found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8"/>
                        </a:rPr>
                        <a:t>418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I’m a teapot (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9"/>
                        </a:rPr>
                        <a:t>fun fact</a:t>
                      </a: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10"/>
                        </a:rPr>
                        <a:t>example</a:t>
                      </a: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500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Internal server error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innovation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1850275"/>
            <a:ext cx="76887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HTTP built resilience into the internet by creating the 404.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website will always give a response, even if what a user wants isn't found.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ACM’s 404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WSDOT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Imgur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FT Labs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Discord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Android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GitHub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Then… we have the web page right?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61" y="1853850"/>
            <a:ext cx="1447625" cy="2893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788" y="1853875"/>
            <a:ext cx="1447625" cy="2893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12" y="1853850"/>
            <a:ext cx="1447625" cy="28938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0037" y="1853863"/>
            <a:ext cx="1343396" cy="2893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9"/>
          <p:cNvSpPr txBox="1"/>
          <p:nvPr/>
        </p:nvSpPr>
        <p:spPr>
          <a:xfrm>
            <a:off x="1214413" y="4747675"/>
            <a:ext cx="1847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 + IMAGES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165862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824487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430987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web page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1850275"/>
            <a:ext cx="76887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Hypertext Markup Language</a:t>
            </a:r>
            <a:r>
              <a:rPr lang="en" sz="1600"/>
              <a:t>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HTML</a:t>
            </a:r>
            <a:r>
              <a:rPr lang="en" sz="1600"/>
              <a:t>): semantic markup for web page content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Cascading Style Sheets</a:t>
            </a:r>
            <a:r>
              <a:rPr lang="en" sz="1600"/>
              <a:t>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CSS</a:t>
            </a:r>
            <a:r>
              <a:rPr lang="en" sz="1600"/>
              <a:t>): styling web pages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Client-side </a:t>
            </a:r>
            <a:r>
              <a:rPr b="1" lang="en" sz="1600" u="sng">
                <a:solidFill>
                  <a:schemeClr val="hlink"/>
                </a:solidFill>
                <a:hlinkClick r:id="rId5"/>
              </a:rPr>
              <a:t>Javascript</a:t>
            </a:r>
            <a:r>
              <a:rPr lang="en" sz="1600"/>
              <a:t>: adding programmable interactivity to web pages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Asynchronous Javascript and  XML</a:t>
            </a:r>
            <a:r>
              <a:rPr lang="en" sz="1600"/>
              <a:t>: fetching data from web services using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JavaScript fetch API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JavaScript Object Notation</a:t>
            </a:r>
            <a:r>
              <a:rPr lang="en" sz="1600"/>
              <a:t> (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JSON</a:t>
            </a:r>
            <a:r>
              <a:rPr lang="en" sz="1600"/>
              <a:t>):  file format for organizing human readable data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to 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class is *not* about: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66700"/>
            <a:ext cx="81252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this course is very practical and hands on (you </a:t>
            </a:r>
            <a:r>
              <a:rPr b="1" i="1" lang="en" sz="1800"/>
              <a:t>will</a:t>
            </a:r>
            <a:r>
              <a:rPr lang="en" sz="1800"/>
              <a:t> write lots of code and be able to show it off), it is a foundational survey course.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means: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… you will learn the foundations of what powers the Web, but not the latest framework everyone might be talking about.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you will learn a lot of concepts and a lot of terminology, but there will </a:t>
            </a:r>
            <a:r>
              <a:rPr i="1" lang="en" sz="1800"/>
              <a:t>always</a:t>
            </a:r>
            <a:r>
              <a:rPr lang="en" sz="1800"/>
              <a:t> be more; we don't (and can't) cover it all.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as such, while people have gotten Web programming/development jobs after this course, our goal is to give you the basis with </a:t>
            </a:r>
            <a:r>
              <a:rPr lang="en" sz="1800"/>
              <a:t>which</a:t>
            </a:r>
            <a:r>
              <a:rPr lang="en" sz="1800"/>
              <a:t> to learn more -- it's an intro course, after all.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Web page structure and appearance with HTML5 and CSS.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Client-side interactivity with JavaScript.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web services (APIs) as a client with JavaScript.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Writing JSON-based web services (APIs) with Node.js.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Storing and retrieving information in a database with SQLite and server-side programs.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893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Throughout the quarter, we will be using the following web development tools: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Chrome: a browser to view and debug web pages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VSCode: a text editor to write HTML/CSS/JS/SQL (with various helpful packages available)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to clone/push CP/HW repositories (built into VSCode)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a Web Page Really?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61" y="1853850"/>
            <a:ext cx="1447625" cy="2893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788" y="1853875"/>
            <a:ext cx="1447625" cy="2893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12" y="1853850"/>
            <a:ext cx="1447625" cy="28938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0037" y="1853863"/>
            <a:ext cx="1343396" cy="2893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7"/>
          <p:cNvSpPr txBox="1"/>
          <p:nvPr/>
        </p:nvSpPr>
        <p:spPr>
          <a:xfrm>
            <a:off x="1600200" y="4747675"/>
            <a:ext cx="1075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165862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STRUCTURE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824487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STYLE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430987" y="4747675"/>
            <a:ext cx="126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BEHAVIOR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but what is it really?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325" y="1774075"/>
            <a:ext cx="3774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What's everything involved here?</a:t>
            </a:r>
            <a:endParaRPr sz="1700"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It's just this, right?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Decide on URL...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Type it in...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Hit enter...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Website loads!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what happens between 3 and 4?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0" y="2266975"/>
            <a:ext cx="3170524" cy="226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the second half?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don't have Google.com on your computer. So, where does it come from?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Figure out where it 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Ask for it to be sent to 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and verify what we get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Show it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 in the address bar</a:t>
            </a:r>
            <a:r>
              <a:rPr lang="en"/>
              <a:t>. Where is the website?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224950"/>
            <a:ext cx="76887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Uniform Resource Locator </a:t>
            </a:r>
            <a:r>
              <a:rPr lang="en" sz="1500"/>
              <a:t>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URL</a:t>
            </a:r>
            <a:r>
              <a:rPr lang="en" sz="1500"/>
              <a:t>): An identifier for the location of a document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couple of basic URLs: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9" name="Google Shape;139;p20"/>
          <p:cNvSpPr txBox="1"/>
          <p:nvPr/>
        </p:nvSpPr>
        <p:spPr>
          <a:xfrm>
            <a:off x="827400" y="2915850"/>
            <a:ext cx="75909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courses.cs.washington.edu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courses/cse154/22su/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827400" y="3340650"/>
            <a:ext cx="7590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www.gradescope.com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courses/123456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36275" y="3023325"/>
            <a:ext cx="546900" cy="11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43800" y="3475150"/>
            <a:ext cx="483600" cy="1151400"/>
          </a:xfrm>
          <a:prstGeom prst="bentArrow">
            <a:avLst>
              <a:gd fmla="val 25000" name="adj1"/>
              <a:gd fmla="val 25028" name="adj2"/>
              <a:gd fmla="val 25000" name="adj3"/>
              <a:gd fmla="val 43750" name="adj4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362775" y="3783450"/>
            <a:ext cx="276300" cy="905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6368175" y="3475150"/>
            <a:ext cx="1429800" cy="53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flipH="1">
            <a:off x="7511000" y="3059450"/>
            <a:ext cx="617100" cy="139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13400" y="4342450"/>
            <a:ext cx="1059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protocol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607825" y="4405050"/>
            <a:ext cx="1059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host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332250" y="4174725"/>
            <a:ext cx="657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path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10300" y="1906700"/>
            <a:ext cx="790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/>
              <a:t>Protocol</a:t>
            </a:r>
            <a:r>
              <a:rPr lang="en" sz="2600"/>
              <a:t>: is “an established set of rules that determine how data is transmitted between different devices in the same network” (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 sz="2600"/>
              <a:t>)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