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C89A3C-6B26-495B-A490-62949A68861E}">
  <a:tblStyle styleId="{9FC89A3C-6B26-495B-A490-62949A6886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8118783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8118783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7ca8e895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7ca8e895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81187827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81187827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971523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971523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9715234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09715234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09715234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09715234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09715234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09715234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09715234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09715234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09715234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09715234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09715234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09715234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c68ed0da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c68ed0da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09715234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09715234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09715234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09715234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09715234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09715234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09715234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09715234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09715234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09715234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81187837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81187837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8118783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8118783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81187837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81187837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81187837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81187837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81187837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81187837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81187837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81187837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81187837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81187837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tutorialrepublic.com/sql-tutorial/sql-constraints.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Oracle_Database" TargetMode="External"/><Relationship Id="rId4" Type="http://schemas.openxmlformats.org/officeDocument/2006/relationships/hyperlink" Target="https://www.microsoft.com/en-us/sql-server/sql-server-2017" TargetMode="External"/><Relationship Id="rId5" Type="http://schemas.openxmlformats.org/officeDocument/2006/relationships/hyperlink" Target="https://products.office.com/en-us/access" TargetMode="External"/><Relationship Id="rId6" Type="http://schemas.openxmlformats.org/officeDocument/2006/relationships/hyperlink" Target="https://en.wikipedia.org/wiki/PostgreSQL" TargetMode="External"/><Relationship Id="rId7" Type="http://schemas.openxmlformats.org/officeDocument/2006/relationships/hyperlink" Target="http://www.sqlitetutorial.net/" TargetMode="External"/><Relationship Id="rId8" Type="http://schemas.openxmlformats.org/officeDocument/2006/relationships/hyperlink" Target="https://www.tutorialspoint.com/mysql/index.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Relational_database"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Databases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Structured Query Language (SQL)</a:t>
            </a:r>
            <a:endParaRPr/>
          </a:p>
        </p:txBody>
      </p:sp>
      <p:sp>
        <p:nvSpPr>
          <p:cNvPr id="141" name="Google Shape;141;p22"/>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"domain-specific language" (HTML is also a DSL) designed specifically for data access and management.</a:t>
            </a:r>
            <a:endParaRPr sz="1500"/>
          </a:p>
          <a:p>
            <a:pPr indent="0" lvl="0" marL="0" rtl="0" algn="l">
              <a:spcBef>
                <a:spcPts val="0"/>
              </a:spcBef>
              <a:spcAft>
                <a:spcPts val="0"/>
              </a:spcAft>
              <a:buNone/>
            </a:pPr>
            <a:r>
              <a:rPr lang="en" sz="1500"/>
              <a:t>Also like HTML, SQL is a </a:t>
            </a:r>
            <a:r>
              <a:rPr b="1" lang="en" sz="1500"/>
              <a:t>declarative</a:t>
            </a:r>
            <a:r>
              <a:rPr lang="en" sz="1500"/>
              <a:t> language: describes what data you are seeking, not exactly how to find it.</a:t>
            </a:r>
            <a:endParaRPr sz="1500"/>
          </a:p>
          <a:p>
            <a:pPr indent="0" lvl="0" marL="0" rtl="0" algn="l">
              <a:spcBef>
                <a:spcPts val="0"/>
              </a:spcBef>
              <a:spcAft>
                <a:spcPts val="0"/>
              </a:spcAft>
              <a:buNone/>
            </a:pPr>
            <a:r>
              <a:rPr lang="en" sz="1500"/>
              <a:t>In SQL, you write statements. The main different types of statements we'll look at:</a:t>
            </a:r>
            <a:endParaRPr sz="1500"/>
          </a:p>
          <a:p>
            <a:pPr indent="-323850" lvl="0" marL="457200" rtl="0" algn="l">
              <a:spcBef>
                <a:spcPts val="0"/>
              </a:spcBef>
              <a:spcAft>
                <a:spcPts val="0"/>
              </a:spcAft>
              <a:buSzPts val="1500"/>
              <a:buChar char="●"/>
            </a:pPr>
            <a:r>
              <a:rPr b="1" lang="en" sz="1500"/>
              <a:t>Data Definition</a:t>
            </a:r>
            <a:r>
              <a:rPr lang="en" sz="1500"/>
              <a:t>: Generally, what does your data look like?</a:t>
            </a:r>
            <a:endParaRPr sz="1500"/>
          </a:p>
          <a:p>
            <a:pPr indent="-323850" lvl="0" marL="457200" rtl="0" algn="l">
              <a:spcBef>
                <a:spcPts val="0"/>
              </a:spcBef>
              <a:spcAft>
                <a:spcPts val="0"/>
              </a:spcAft>
              <a:buSzPts val="1500"/>
              <a:buChar char="●"/>
            </a:pPr>
            <a:r>
              <a:rPr b="1" lang="en" sz="1500"/>
              <a:t>Data Manipulation</a:t>
            </a:r>
            <a:r>
              <a:rPr lang="en" sz="1500"/>
              <a:t>: Change or access the data.</a:t>
            </a:r>
            <a:endParaRPr sz="1500"/>
          </a:p>
          <a:p>
            <a:pPr indent="0" lvl="0" marL="0" rtl="0" algn="l">
              <a:spcBef>
                <a:spcPts val="0"/>
              </a:spcBef>
              <a:spcAft>
                <a:spcPts val="0"/>
              </a:spcAft>
              <a:buNone/>
            </a:pPr>
            <a:r>
              <a:rPr lang="en" sz="1500"/>
              <a:t>(There are others, but we won't be talking about them.)</a:t>
            </a:r>
            <a:endParaRPr sz="1500"/>
          </a:p>
          <a:p>
            <a:pPr indent="0" lvl="0" marL="0" rtl="0" algn="l">
              <a:spcBef>
                <a:spcPts val="0"/>
              </a:spcBef>
              <a:spcAft>
                <a:spcPts val="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7650" y="584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starts our intro to SQL</a:t>
            </a:r>
            <a:endParaRPr/>
          </a:p>
        </p:txBody>
      </p:sp>
      <p:sp>
        <p:nvSpPr>
          <p:cNvPr id="147" name="Google Shape;147;p23"/>
          <p:cNvSpPr txBox="1"/>
          <p:nvPr>
            <p:ph idx="1" type="body"/>
          </p:nvPr>
        </p:nvSpPr>
        <p:spPr>
          <a:xfrm>
            <a:off x="727650" y="3733675"/>
            <a:ext cx="7688700" cy="40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following code does everything above without JSON/JS!</a:t>
            </a:r>
            <a:endParaRPr sz="1400"/>
          </a:p>
        </p:txBody>
      </p:sp>
      <p:sp>
        <p:nvSpPr>
          <p:cNvPr id="148" name="Google Shape;148;p23"/>
          <p:cNvSpPr txBox="1"/>
          <p:nvPr/>
        </p:nvSpPr>
        <p:spPr>
          <a:xfrm>
            <a:off x="727650" y="1309675"/>
            <a:ext cx="7844100" cy="24216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900">
                <a:solidFill>
                  <a:srgbClr val="7A3E9D"/>
                </a:solidFill>
                <a:highlight>
                  <a:srgbClr val="F5F5F5"/>
                </a:highlight>
                <a:latin typeface="Consolas"/>
                <a:ea typeface="Consolas"/>
                <a:cs typeface="Consolas"/>
                <a:sym typeface="Consolas"/>
              </a:rPr>
              <a:t>function</a:t>
            </a:r>
            <a:r>
              <a:rPr lang="en" sz="900">
                <a:solidFill>
                  <a:srgbClr val="333333"/>
                </a:solidFill>
                <a:highlight>
                  <a:srgbClr val="F5F5F5"/>
                </a:highlight>
                <a:latin typeface="Consolas"/>
                <a:ea typeface="Consolas"/>
                <a:cs typeface="Consolas"/>
                <a:sym typeface="Consolas"/>
              </a:rPr>
              <a:t> </a:t>
            </a:r>
            <a:r>
              <a:rPr b="1" lang="en" sz="900">
                <a:solidFill>
                  <a:srgbClr val="AA3731"/>
                </a:solidFill>
                <a:highlight>
                  <a:srgbClr val="F5F5F5"/>
                </a:highlight>
                <a:latin typeface="Consolas"/>
                <a:ea typeface="Consolas"/>
                <a:cs typeface="Consolas"/>
                <a:sym typeface="Consolas"/>
              </a:rPr>
              <a:t>filterJSON</a:t>
            </a:r>
            <a:r>
              <a:rPr lang="en" sz="900">
                <a:solidFill>
                  <a:srgbClr val="777777"/>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pokemonJSON</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let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pokemon</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pokemonJSON</a:t>
            </a:r>
            <a:r>
              <a:rPr lang="en" sz="900">
                <a:solidFill>
                  <a:srgbClr val="333333"/>
                </a:solidFill>
                <a:highlight>
                  <a:srgbClr val="F5F5F5"/>
                </a:highlight>
                <a:latin typeface="Consolas"/>
                <a:ea typeface="Consolas"/>
                <a:cs typeface="Consolas"/>
                <a:sym typeface="Consolas"/>
              </a:rPr>
              <a:t>[</a:t>
            </a:r>
            <a:r>
              <a:rPr lang="en" sz="900">
                <a:solidFill>
                  <a:srgbClr val="777777"/>
                </a:solidFill>
                <a:highlight>
                  <a:srgbClr val="F5F5F5"/>
                </a:highlight>
                <a:latin typeface="Consolas"/>
                <a:ea typeface="Consolas"/>
                <a:cs typeface="Consolas"/>
                <a:sym typeface="Consolas"/>
              </a:rPr>
              <a:t>"</a:t>
            </a:r>
            <a:r>
              <a:rPr lang="en" sz="900">
                <a:solidFill>
                  <a:srgbClr val="448C27"/>
                </a:solidFill>
                <a:highlight>
                  <a:srgbClr val="F5F5F5"/>
                </a:highlight>
                <a:latin typeface="Consolas"/>
                <a:ea typeface="Consolas"/>
                <a:cs typeface="Consolas"/>
                <a:sym typeface="Consolas"/>
              </a:rPr>
              <a:t>pokemon</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let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filtered</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333333"/>
                </a:solidFill>
                <a:highlight>
                  <a:srgbClr val="F5F5F5"/>
                </a:highlight>
                <a:latin typeface="Consolas"/>
                <a:ea typeface="Consolas"/>
                <a:cs typeface="Consolas"/>
                <a:sym typeface="Consolas"/>
              </a:rPr>
              <a:t>  </a:t>
            </a:r>
            <a:r>
              <a:rPr lang="en" sz="900">
                <a:solidFill>
                  <a:srgbClr val="4B69C6"/>
                </a:solidFill>
                <a:highlight>
                  <a:srgbClr val="F5F5F5"/>
                </a:highlight>
                <a:latin typeface="Consolas"/>
                <a:ea typeface="Consolas"/>
                <a:cs typeface="Consolas"/>
                <a:sym typeface="Consolas"/>
              </a:rPr>
              <a:t>for</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let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i</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9C5D27"/>
                </a:solidFill>
                <a:highlight>
                  <a:srgbClr val="F5F5F5"/>
                </a:highlight>
                <a:latin typeface="Consolas"/>
                <a:ea typeface="Consolas"/>
                <a:cs typeface="Consolas"/>
                <a:sym typeface="Consolas"/>
              </a:rPr>
              <a:t>0</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i</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&lt;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pokemon</a:t>
            </a:r>
            <a:r>
              <a:rPr lang="en" sz="900">
                <a:solidFill>
                  <a:srgbClr val="777777"/>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length</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i</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let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data</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pokemon</a:t>
            </a:r>
            <a:r>
              <a:rPr lang="en" sz="900">
                <a:solidFill>
                  <a:srgbClr val="333333"/>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i</a:t>
            </a:r>
            <a:r>
              <a:rPr lang="en" sz="900">
                <a:solidFill>
                  <a:srgbClr val="333333"/>
                </a:solidFill>
                <a:highlight>
                  <a:srgbClr val="F5F5F5"/>
                </a:highlight>
                <a:latin typeface="Consolas"/>
                <a:ea typeface="Consolas"/>
                <a:cs typeface="Consolas"/>
                <a:sym typeface="Consolas"/>
              </a:rPr>
              <a:t>]</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333333"/>
                </a:solidFill>
                <a:highlight>
                  <a:srgbClr val="F5F5F5"/>
                </a:highlight>
                <a:latin typeface="Consolas"/>
                <a:ea typeface="Consolas"/>
                <a:cs typeface="Consolas"/>
                <a:sym typeface="Consolas"/>
              </a:rPr>
              <a:t>    </a:t>
            </a:r>
            <a:r>
              <a:rPr lang="en" sz="900">
                <a:solidFill>
                  <a:srgbClr val="4B69C6"/>
                </a:solidFill>
                <a:highlight>
                  <a:srgbClr val="F5F5F5"/>
                </a:highlight>
                <a:latin typeface="Consolas"/>
                <a:ea typeface="Consolas"/>
                <a:cs typeface="Consolas"/>
                <a:sym typeface="Consolas"/>
              </a:rPr>
              <a:t>if</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data</a:t>
            </a:r>
            <a:r>
              <a:rPr lang="en" sz="900">
                <a:solidFill>
                  <a:srgbClr val="777777"/>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weakness</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448C27"/>
                </a:solidFill>
                <a:highlight>
                  <a:srgbClr val="F5F5F5"/>
                </a:highlight>
                <a:latin typeface="Consolas"/>
                <a:ea typeface="Consolas"/>
                <a:cs typeface="Consolas"/>
                <a:sym typeface="Consolas"/>
              </a:rPr>
              <a:t>rock</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&amp;&amp; </a:t>
            </a:r>
            <a:r>
              <a:rPr lang="en" sz="900">
                <a:solidFill>
                  <a:srgbClr val="7A3E9D"/>
                </a:solidFill>
                <a:highlight>
                  <a:srgbClr val="F5F5F5"/>
                </a:highlight>
                <a:latin typeface="Consolas"/>
                <a:ea typeface="Consolas"/>
                <a:cs typeface="Consolas"/>
                <a:sym typeface="Consolas"/>
              </a:rPr>
              <a:t>data</a:t>
            </a:r>
            <a:r>
              <a:rPr lang="en" sz="900">
                <a:solidFill>
                  <a:srgbClr val="777777"/>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name</a:t>
            </a:r>
            <a:r>
              <a:rPr lang="en" sz="900">
                <a:solidFill>
                  <a:srgbClr val="777777"/>
                </a:solidFill>
                <a:highlight>
                  <a:srgbClr val="F5F5F5"/>
                </a:highlight>
                <a:latin typeface="Consolas"/>
                <a:ea typeface="Consolas"/>
                <a:cs typeface="Consolas"/>
                <a:sym typeface="Consolas"/>
              </a:rPr>
              <a:t>.</a:t>
            </a:r>
            <a:r>
              <a:rPr b="1" lang="en" sz="900">
                <a:solidFill>
                  <a:srgbClr val="AA3731"/>
                </a:solidFill>
                <a:highlight>
                  <a:srgbClr val="F5F5F5"/>
                </a:highlight>
                <a:latin typeface="Consolas"/>
                <a:ea typeface="Consolas"/>
                <a:cs typeface="Consolas"/>
                <a:sym typeface="Consolas"/>
              </a:rPr>
              <a:t>indexOf</a:t>
            </a:r>
            <a:r>
              <a:rPr lang="en" sz="900">
                <a:solidFill>
                  <a:srgbClr val="333333"/>
                </a:solidFill>
                <a:highlight>
                  <a:srgbClr val="F5F5F5"/>
                </a:highlight>
                <a:latin typeface="Consolas"/>
                <a:ea typeface="Consolas"/>
                <a:cs typeface="Consolas"/>
                <a:sym typeface="Consolas"/>
              </a:rPr>
              <a:t>(</a:t>
            </a:r>
            <a:r>
              <a:rPr lang="en" sz="900">
                <a:solidFill>
                  <a:srgbClr val="777777"/>
                </a:solidFill>
                <a:highlight>
                  <a:srgbClr val="F5F5F5"/>
                </a:highlight>
                <a:latin typeface="Consolas"/>
                <a:ea typeface="Consolas"/>
                <a:cs typeface="Consolas"/>
                <a:sym typeface="Consolas"/>
              </a:rPr>
              <a:t>"</a:t>
            </a:r>
            <a:r>
              <a:rPr lang="en" sz="900">
                <a:solidFill>
                  <a:srgbClr val="448C27"/>
                </a:solidFill>
                <a:highlight>
                  <a:srgbClr val="F5F5F5"/>
                </a:highlight>
                <a:latin typeface="Consolas"/>
                <a:ea typeface="Consolas"/>
                <a:cs typeface="Consolas"/>
                <a:sym typeface="Consolas"/>
              </a:rPr>
              <a:t>r</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9C5D27"/>
                </a:solidFill>
                <a:highlight>
                  <a:srgbClr val="F5F5F5"/>
                </a:highlight>
                <a:latin typeface="Consolas"/>
                <a:ea typeface="Consolas"/>
                <a:cs typeface="Consolas"/>
                <a:sym typeface="Consolas"/>
              </a:rPr>
              <a:t>1</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&amp;&amp; </a:t>
            </a:r>
            <a:r>
              <a:rPr lang="en" sz="900">
                <a:solidFill>
                  <a:srgbClr val="7A3E9D"/>
                </a:solidFill>
                <a:highlight>
                  <a:srgbClr val="F5F5F5"/>
                </a:highlight>
                <a:latin typeface="Consolas"/>
                <a:ea typeface="Consolas"/>
                <a:cs typeface="Consolas"/>
                <a:sym typeface="Consolas"/>
              </a:rPr>
              <a:t>data</a:t>
            </a:r>
            <a:r>
              <a:rPr lang="en" sz="900">
                <a:solidFill>
                  <a:srgbClr val="777777"/>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id</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&lt;</a:t>
            </a:r>
            <a:r>
              <a:rPr lang="en" sz="900">
                <a:solidFill>
                  <a:srgbClr val="333333"/>
                </a:solidFill>
                <a:highlight>
                  <a:srgbClr val="F5F5F5"/>
                </a:highlight>
                <a:latin typeface="Consolas"/>
                <a:ea typeface="Consolas"/>
                <a:cs typeface="Consolas"/>
                <a:sym typeface="Consolas"/>
              </a:rPr>
              <a:t> </a:t>
            </a:r>
            <a:r>
              <a:rPr lang="en" sz="900">
                <a:solidFill>
                  <a:srgbClr val="9C5D27"/>
                </a:solidFill>
                <a:highlight>
                  <a:srgbClr val="F5F5F5"/>
                </a:highlight>
                <a:latin typeface="Consolas"/>
                <a:ea typeface="Consolas"/>
                <a:cs typeface="Consolas"/>
                <a:sym typeface="Consolas"/>
              </a:rPr>
              <a:t>145</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filtered</a:t>
            </a:r>
            <a:r>
              <a:rPr lang="en" sz="900">
                <a:solidFill>
                  <a:srgbClr val="777777"/>
                </a:solidFill>
                <a:highlight>
                  <a:srgbClr val="F5F5F5"/>
                </a:highlight>
                <a:latin typeface="Consolas"/>
                <a:ea typeface="Consolas"/>
                <a:cs typeface="Consolas"/>
                <a:sym typeface="Consolas"/>
              </a:rPr>
              <a:t>.</a:t>
            </a:r>
            <a:r>
              <a:rPr b="1" lang="en" sz="900">
                <a:solidFill>
                  <a:srgbClr val="AA3731"/>
                </a:solidFill>
                <a:highlight>
                  <a:srgbClr val="F5F5F5"/>
                </a:highlight>
                <a:latin typeface="Consolas"/>
                <a:ea typeface="Consolas"/>
                <a:cs typeface="Consolas"/>
                <a:sym typeface="Consolas"/>
              </a:rPr>
              <a:t>push</a:t>
            </a:r>
            <a:r>
              <a:rPr lang="en" sz="900">
                <a:solidFill>
                  <a:srgbClr val="333333"/>
                </a:solidFill>
                <a:highlight>
                  <a:srgbClr val="F5F5F5"/>
                </a:highlight>
                <a:latin typeface="Consolas"/>
                <a:ea typeface="Consolas"/>
                <a:cs typeface="Consolas"/>
                <a:sym typeface="Consolas"/>
              </a:rPr>
              <a:t>(</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777777"/>
                </a:solidFill>
                <a:highlight>
                  <a:srgbClr val="F5F5F5"/>
                </a:highlight>
                <a:latin typeface="Consolas"/>
                <a:ea typeface="Consolas"/>
                <a:cs typeface="Consolas"/>
                <a:sym typeface="Consolas"/>
              </a:rPr>
              <a:t>        "</a:t>
            </a:r>
            <a:r>
              <a:rPr lang="en" sz="900">
                <a:solidFill>
                  <a:srgbClr val="448C27"/>
                </a:solidFill>
                <a:highlight>
                  <a:srgbClr val="F5F5F5"/>
                </a:highlight>
                <a:latin typeface="Consolas"/>
                <a:ea typeface="Consolas"/>
                <a:cs typeface="Consolas"/>
                <a:sym typeface="Consolas"/>
              </a:rPr>
              <a:t>name</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data</a:t>
            </a:r>
            <a:r>
              <a:rPr lang="en" sz="900">
                <a:solidFill>
                  <a:srgbClr val="777777"/>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name</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448C27"/>
                </a:solidFill>
                <a:highlight>
                  <a:srgbClr val="F5F5F5"/>
                </a:highlight>
                <a:latin typeface="Consolas"/>
                <a:ea typeface="Consolas"/>
                <a:cs typeface="Consolas"/>
                <a:sym typeface="Consolas"/>
              </a:rPr>
              <a:t>type</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data</a:t>
            </a:r>
            <a:r>
              <a:rPr lang="en" sz="900">
                <a:solidFill>
                  <a:srgbClr val="777777"/>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type</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777777"/>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448C27"/>
                </a:solidFill>
                <a:highlight>
                  <a:srgbClr val="F5F5F5"/>
                </a:highlight>
                <a:latin typeface="Consolas"/>
                <a:ea typeface="Consolas"/>
                <a:cs typeface="Consolas"/>
                <a:sym typeface="Consolas"/>
              </a:rPr>
              <a:t>id</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data</a:t>
            </a:r>
            <a:r>
              <a:rPr lang="en" sz="900">
                <a:solidFill>
                  <a:srgbClr val="777777"/>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id</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r>
              <a:rPr lang="en" sz="900">
                <a:solidFill>
                  <a:srgbClr val="448C27"/>
                </a:solidFill>
                <a:highlight>
                  <a:srgbClr val="F5F5F5"/>
                </a:highlight>
                <a:latin typeface="Consolas"/>
                <a:ea typeface="Consolas"/>
                <a:cs typeface="Consolas"/>
                <a:sym typeface="Consolas"/>
              </a:rPr>
              <a:t>weakness</a:t>
            </a:r>
            <a:r>
              <a:rPr lang="en" sz="900">
                <a:solidFill>
                  <a:srgbClr val="777777"/>
                </a:solidFill>
                <a:highlight>
                  <a:srgbClr val="F5F5F5"/>
                </a:highlight>
                <a:latin typeface="Consolas"/>
                <a:ea typeface="Consolas"/>
                <a:cs typeface="Consolas"/>
                <a:sym typeface="Consolas"/>
              </a:rPr>
              <a:t>":</a:t>
            </a:r>
            <a:r>
              <a:rPr lang="en" sz="900">
                <a:solidFill>
                  <a:srgbClr val="333333"/>
                </a:solidFill>
                <a:highlight>
                  <a:srgbClr val="F5F5F5"/>
                </a:highlight>
                <a:latin typeface="Consolas"/>
                <a:ea typeface="Consolas"/>
                <a:cs typeface="Consolas"/>
                <a:sym typeface="Consolas"/>
              </a:rPr>
              <a:t> </a:t>
            </a:r>
            <a:r>
              <a:rPr lang="en" sz="900">
                <a:solidFill>
                  <a:srgbClr val="7A3E9D"/>
                </a:solidFill>
                <a:highlight>
                  <a:srgbClr val="F5F5F5"/>
                </a:highlight>
                <a:latin typeface="Consolas"/>
                <a:ea typeface="Consolas"/>
                <a:cs typeface="Consolas"/>
                <a:sym typeface="Consolas"/>
              </a:rPr>
              <a:t>data</a:t>
            </a:r>
            <a:r>
              <a:rPr lang="en" sz="900">
                <a:solidFill>
                  <a:srgbClr val="777777"/>
                </a:solidFill>
                <a:highlight>
                  <a:srgbClr val="F5F5F5"/>
                </a:highlight>
                <a:latin typeface="Consolas"/>
                <a:ea typeface="Consolas"/>
                <a:cs typeface="Consolas"/>
                <a:sym typeface="Consolas"/>
              </a:rPr>
              <a:t>.</a:t>
            </a:r>
            <a:r>
              <a:rPr lang="en" sz="900">
                <a:solidFill>
                  <a:srgbClr val="7A3E9D"/>
                </a:solidFill>
                <a:highlight>
                  <a:srgbClr val="F5F5F5"/>
                </a:highlight>
                <a:latin typeface="Consolas"/>
                <a:ea typeface="Consolas"/>
                <a:cs typeface="Consolas"/>
                <a:sym typeface="Consolas"/>
              </a:rPr>
              <a:t>weakness</a:t>
            </a:r>
            <a:endParaRPr sz="900">
              <a:solidFill>
                <a:srgbClr val="7A3E9D"/>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777777"/>
                </a:solidFill>
                <a:highlight>
                  <a:srgbClr val="F5F5F5"/>
                </a:highlight>
                <a:latin typeface="Consolas"/>
                <a:ea typeface="Consolas"/>
                <a:cs typeface="Consolas"/>
                <a:sym typeface="Consolas"/>
              </a:rPr>
              <a:t>      }</a:t>
            </a:r>
            <a:r>
              <a:rPr lang="en" sz="900">
                <a:solidFill>
                  <a:srgbClr val="333333"/>
                </a:solidFill>
                <a:highlight>
                  <a:srgbClr val="F5F5F5"/>
                </a:highlight>
                <a:latin typeface="Consolas"/>
                <a:ea typeface="Consolas"/>
                <a:cs typeface="Consolas"/>
                <a:sym typeface="Consolas"/>
              </a:rPr>
              <a:t>)</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333333"/>
                </a:solidFill>
                <a:highlight>
                  <a:srgbClr val="F5F5F5"/>
                </a:highlight>
                <a:latin typeface="Consolas"/>
                <a:ea typeface="Consolas"/>
                <a:cs typeface="Consolas"/>
                <a:sym typeface="Consolas"/>
              </a:rPr>
              <a:t>    </a:t>
            </a:r>
            <a:r>
              <a:rPr lang="en" sz="900">
                <a:solidFill>
                  <a:srgbClr val="777777"/>
                </a:solidFill>
                <a:highlight>
                  <a:srgbClr val="F5F5F5"/>
                </a:highlight>
                <a:latin typeface="Consolas"/>
                <a:ea typeface="Consolas"/>
                <a:cs typeface="Consolas"/>
                <a:sym typeface="Consolas"/>
              </a:rPr>
              <a:t>}</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777777"/>
                </a:solidFill>
                <a:highlight>
                  <a:srgbClr val="F5F5F5"/>
                </a:highlight>
                <a:latin typeface="Consolas"/>
                <a:ea typeface="Consolas"/>
                <a:cs typeface="Consolas"/>
                <a:sym typeface="Consolas"/>
              </a:rPr>
              <a:t>  }</a:t>
            </a:r>
            <a:endParaRPr sz="9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900">
                <a:solidFill>
                  <a:srgbClr val="777777"/>
                </a:solidFill>
                <a:highlight>
                  <a:srgbClr val="F5F5F5"/>
                </a:highlight>
                <a:latin typeface="Consolas"/>
                <a:ea typeface="Consolas"/>
                <a:cs typeface="Consolas"/>
                <a:sym typeface="Consolas"/>
              </a:rPr>
              <a:t>}</a:t>
            </a:r>
            <a:endParaRPr sz="1200">
              <a:solidFill>
                <a:schemeClr val="accent1"/>
              </a:solidFill>
              <a:latin typeface="Consolas"/>
              <a:ea typeface="Consolas"/>
              <a:cs typeface="Consolas"/>
              <a:sym typeface="Consolas"/>
            </a:endParaRPr>
          </a:p>
        </p:txBody>
      </p:sp>
      <p:sp>
        <p:nvSpPr>
          <p:cNvPr id="149" name="Google Shape;149;p23"/>
          <p:cNvSpPr txBox="1"/>
          <p:nvPr/>
        </p:nvSpPr>
        <p:spPr>
          <a:xfrm>
            <a:off x="727650" y="4136575"/>
            <a:ext cx="7844100" cy="86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Courier New"/>
                <a:ea typeface="Courier New"/>
                <a:cs typeface="Courier New"/>
                <a:sym typeface="Courier New"/>
              </a:rPr>
              <a:t>SELECT name, id, type, weakness</a:t>
            </a:r>
            <a:endParaRPr sz="1200">
              <a:solidFill>
                <a:schemeClr val="accent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accent1"/>
                </a:solidFill>
                <a:latin typeface="Courier New"/>
                <a:ea typeface="Courier New"/>
                <a:cs typeface="Courier New"/>
                <a:sym typeface="Courier New"/>
              </a:rPr>
              <a:t>FROM pokemon</a:t>
            </a:r>
            <a:endParaRPr sz="1200">
              <a:solidFill>
                <a:schemeClr val="accent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accent1"/>
                </a:solidFill>
                <a:latin typeface="Courier New"/>
                <a:ea typeface="Courier New"/>
                <a:cs typeface="Courier New"/>
                <a:sym typeface="Courier New"/>
              </a:rPr>
              <a:t>WHERE id &lt; 145 AND name LIKE '%a%' AND weakness = 'rock'</a:t>
            </a:r>
            <a:endParaRPr sz="1200">
              <a:solidFill>
                <a:schemeClr val="accent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accent1"/>
                </a:solidFill>
                <a:latin typeface="Courier New"/>
                <a:ea typeface="Courier New"/>
                <a:cs typeface="Courier New"/>
                <a:sym typeface="Courier New"/>
              </a:rPr>
              <a:t>ORDER BY type, name DESC;</a:t>
            </a:r>
            <a:endParaRPr sz="1200">
              <a:solidFill>
                <a:schemeClr val="accent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676550" y="1263900"/>
            <a:ext cx="8237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Preview to Node.js + SQL</a:t>
            </a:r>
            <a:endParaRPr/>
          </a:p>
        </p:txBody>
      </p:sp>
      <p:sp>
        <p:nvSpPr>
          <p:cNvPr id="155" name="Google Shape;155;p24"/>
          <p:cNvSpPr txBox="1"/>
          <p:nvPr/>
        </p:nvSpPr>
        <p:spPr>
          <a:xfrm>
            <a:off x="697850" y="1850200"/>
            <a:ext cx="8194800" cy="16494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200">
                <a:solidFill>
                  <a:srgbClr val="7A3E9D"/>
                </a:solidFill>
                <a:highlight>
                  <a:srgbClr val="F5F5F5"/>
                </a:highlight>
                <a:latin typeface="Consolas"/>
                <a:ea typeface="Consolas"/>
                <a:cs typeface="Consolas"/>
                <a:sym typeface="Consolas"/>
              </a:rPr>
              <a:t>let</a:t>
            </a:r>
            <a:r>
              <a:rPr lang="en" sz="1200">
                <a:solidFill>
                  <a:srgbClr val="333333"/>
                </a:solidFill>
                <a:highlight>
                  <a:srgbClr val="F5F5F5"/>
                </a:highlight>
                <a:latin typeface="Consolas"/>
                <a:ea typeface="Consolas"/>
                <a:cs typeface="Consolas"/>
                <a:sym typeface="Consolas"/>
              </a:rPr>
              <a:t> </a:t>
            </a:r>
            <a:r>
              <a:rPr lang="en" sz="1200">
                <a:solidFill>
                  <a:srgbClr val="7A3E9D"/>
                </a:solidFill>
                <a:highlight>
                  <a:srgbClr val="F5F5F5"/>
                </a:highlight>
                <a:latin typeface="Consolas"/>
                <a:ea typeface="Consolas"/>
                <a:cs typeface="Consolas"/>
                <a:sym typeface="Consolas"/>
              </a:rPr>
              <a:t>qry</a:t>
            </a:r>
            <a:r>
              <a:rPr lang="en" sz="1200">
                <a:solidFill>
                  <a:srgbClr val="333333"/>
                </a:solidFill>
                <a:highlight>
                  <a:srgbClr val="F5F5F5"/>
                </a:highlight>
                <a:latin typeface="Consolas"/>
                <a:ea typeface="Consolas"/>
                <a:cs typeface="Consolas"/>
                <a:sym typeface="Consolas"/>
              </a:rPr>
              <a:t> </a:t>
            </a:r>
            <a:r>
              <a:rPr lang="en" sz="1200">
                <a:solidFill>
                  <a:srgbClr val="777777"/>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a:t>
            </a:r>
            <a:r>
              <a:rPr lang="en" sz="1200">
                <a:solidFill>
                  <a:srgbClr val="777777"/>
                </a:solidFill>
                <a:highlight>
                  <a:srgbClr val="F5F5F5"/>
                </a:highlight>
                <a:latin typeface="Consolas"/>
                <a:ea typeface="Consolas"/>
                <a:cs typeface="Consolas"/>
                <a:sym typeface="Consolas"/>
              </a:rPr>
              <a:t>"</a:t>
            </a:r>
            <a:r>
              <a:rPr lang="en" sz="1200">
                <a:solidFill>
                  <a:srgbClr val="448C27"/>
                </a:solidFill>
                <a:highlight>
                  <a:srgbClr val="F5F5F5"/>
                </a:highlight>
                <a:latin typeface="Consolas"/>
                <a:ea typeface="Consolas"/>
                <a:cs typeface="Consolas"/>
                <a:sym typeface="Consolas"/>
              </a:rPr>
              <a:t>SELECT name, id, type, weakness FROM pokedex </a:t>
            </a:r>
            <a:r>
              <a:rPr lang="en" sz="1200">
                <a:solidFill>
                  <a:srgbClr val="777777"/>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a:t>
            </a:r>
            <a:r>
              <a:rPr lang="en" sz="1200">
                <a:solidFill>
                  <a:srgbClr val="777777"/>
                </a:solidFill>
                <a:highlight>
                  <a:srgbClr val="F5F5F5"/>
                </a:highlight>
                <a:latin typeface="Consolas"/>
                <a:ea typeface="Consolas"/>
                <a:cs typeface="Consolas"/>
                <a:sym typeface="Consolas"/>
              </a:rPr>
              <a:t>+</a:t>
            </a:r>
            <a:endParaRPr sz="12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1200">
                <a:solidFill>
                  <a:srgbClr val="333333"/>
                </a:solidFill>
                <a:highlight>
                  <a:srgbClr val="F5F5F5"/>
                </a:highlight>
                <a:latin typeface="Consolas"/>
                <a:ea typeface="Consolas"/>
                <a:cs typeface="Consolas"/>
                <a:sym typeface="Consolas"/>
              </a:rPr>
              <a:t>          </a:t>
            </a:r>
            <a:r>
              <a:rPr lang="en" sz="1200">
                <a:solidFill>
                  <a:srgbClr val="777777"/>
                </a:solidFill>
                <a:highlight>
                  <a:srgbClr val="F5F5F5"/>
                </a:highlight>
                <a:latin typeface="Consolas"/>
                <a:ea typeface="Consolas"/>
                <a:cs typeface="Consolas"/>
                <a:sym typeface="Consolas"/>
              </a:rPr>
              <a:t>"</a:t>
            </a:r>
            <a:r>
              <a:rPr lang="en" sz="1200">
                <a:solidFill>
                  <a:srgbClr val="448C27"/>
                </a:solidFill>
                <a:highlight>
                  <a:srgbClr val="F5F5F5"/>
                </a:highlight>
                <a:latin typeface="Consolas"/>
                <a:ea typeface="Consolas"/>
                <a:cs typeface="Consolas"/>
                <a:sym typeface="Consolas"/>
              </a:rPr>
              <a:t>WHERE name LIKE '%r%' AND id &lt; 145 AND weakness = 'rock' </a:t>
            </a:r>
            <a:r>
              <a:rPr lang="en" sz="1200">
                <a:solidFill>
                  <a:srgbClr val="777777"/>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a:t>
            </a:r>
            <a:r>
              <a:rPr lang="en" sz="1200">
                <a:solidFill>
                  <a:srgbClr val="777777"/>
                </a:solidFill>
                <a:highlight>
                  <a:srgbClr val="F5F5F5"/>
                </a:highlight>
                <a:latin typeface="Consolas"/>
                <a:ea typeface="Consolas"/>
                <a:cs typeface="Consolas"/>
                <a:sym typeface="Consolas"/>
              </a:rPr>
              <a:t>+</a:t>
            </a:r>
            <a:endParaRPr sz="12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1200">
                <a:solidFill>
                  <a:srgbClr val="333333"/>
                </a:solidFill>
                <a:highlight>
                  <a:srgbClr val="F5F5F5"/>
                </a:highlight>
                <a:latin typeface="Consolas"/>
                <a:ea typeface="Consolas"/>
                <a:cs typeface="Consolas"/>
                <a:sym typeface="Consolas"/>
              </a:rPr>
              <a:t>          </a:t>
            </a:r>
            <a:r>
              <a:rPr lang="en" sz="1200">
                <a:solidFill>
                  <a:srgbClr val="777777"/>
                </a:solidFill>
                <a:highlight>
                  <a:srgbClr val="F5F5F5"/>
                </a:highlight>
                <a:latin typeface="Consolas"/>
                <a:ea typeface="Consolas"/>
                <a:cs typeface="Consolas"/>
                <a:sym typeface="Consolas"/>
              </a:rPr>
              <a:t>"</a:t>
            </a:r>
            <a:r>
              <a:rPr lang="en" sz="1200">
                <a:solidFill>
                  <a:srgbClr val="448C27"/>
                </a:solidFill>
                <a:highlight>
                  <a:srgbClr val="F5F5F5"/>
                </a:highlight>
                <a:latin typeface="Consolas"/>
                <a:ea typeface="Consolas"/>
                <a:cs typeface="Consolas"/>
                <a:sym typeface="Consolas"/>
              </a:rPr>
              <a:t>ORDER BY type, name DESC</a:t>
            </a:r>
            <a:r>
              <a:rPr lang="en" sz="1200">
                <a:solidFill>
                  <a:srgbClr val="777777"/>
                </a:solidFill>
                <a:highlight>
                  <a:srgbClr val="F5F5F5"/>
                </a:highlight>
                <a:latin typeface="Consolas"/>
                <a:ea typeface="Consolas"/>
                <a:cs typeface="Consolas"/>
                <a:sym typeface="Consolas"/>
              </a:rPr>
              <a:t>";</a:t>
            </a:r>
            <a:endParaRPr sz="12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1200">
                <a:solidFill>
                  <a:srgbClr val="7A3E9D"/>
                </a:solidFill>
                <a:highlight>
                  <a:srgbClr val="F5F5F5"/>
                </a:highlight>
                <a:latin typeface="Consolas"/>
                <a:ea typeface="Consolas"/>
                <a:cs typeface="Consolas"/>
                <a:sym typeface="Consolas"/>
              </a:rPr>
              <a:t>let</a:t>
            </a:r>
            <a:r>
              <a:rPr lang="en" sz="1200">
                <a:solidFill>
                  <a:srgbClr val="333333"/>
                </a:solidFill>
                <a:highlight>
                  <a:srgbClr val="F5F5F5"/>
                </a:highlight>
                <a:latin typeface="Consolas"/>
                <a:ea typeface="Consolas"/>
                <a:cs typeface="Consolas"/>
                <a:sym typeface="Consolas"/>
              </a:rPr>
              <a:t> </a:t>
            </a:r>
            <a:r>
              <a:rPr lang="en" sz="1200">
                <a:solidFill>
                  <a:srgbClr val="7A3E9D"/>
                </a:solidFill>
                <a:highlight>
                  <a:srgbClr val="F5F5F5"/>
                </a:highlight>
                <a:latin typeface="Consolas"/>
                <a:ea typeface="Consolas"/>
                <a:cs typeface="Consolas"/>
                <a:sym typeface="Consolas"/>
              </a:rPr>
              <a:t>rows</a:t>
            </a:r>
            <a:r>
              <a:rPr lang="en" sz="1200">
                <a:solidFill>
                  <a:srgbClr val="333333"/>
                </a:solidFill>
                <a:highlight>
                  <a:srgbClr val="F5F5F5"/>
                </a:highlight>
                <a:latin typeface="Consolas"/>
                <a:ea typeface="Consolas"/>
                <a:cs typeface="Consolas"/>
                <a:sym typeface="Consolas"/>
              </a:rPr>
              <a:t> </a:t>
            </a:r>
            <a:r>
              <a:rPr lang="en" sz="1200">
                <a:solidFill>
                  <a:srgbClr val="777777"/>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a:t>
            </a:r>
            <a:r>
              <a:rPr lang="en" sz="1200">
                <a:solidFill>
                  <a:srgbClr val="4B69C6"/>
                </a:solidFill>
                <a:highlight>
                  <a:srgbClr val="F5F5F5"/>
                </a:highlight>
                <a:latin typeface="Consolas"/>
                <a:ea typeface="Consolas"/>
                <a:cs typeface="Consolas"/>
                <a:sym typeface="Consolas"/>
              </a:rPr>
              <a:t>await</a:t>
            </a:r>
            <a:r>
              <a:rPr lang="en" sz="1200">
                <a:solidFill>
                  <a:srgbClr val="333333"/>
                </a:solidFill>
                <a:highlight>
                  <a:srgbClr val="F5F5F5"/>
                </a:highlight>
                <a:latin typeface="Consolas"/>
                <a:ea typeface="Consolas"/>
                <a:cs typeface="Consolas"/>
                <a:sym typeface="Consolas"/>
              </a:rPr>
              <a:t> </a:t>
            </a:r>
            <a:r>
              <a:rPr lang="en" sz="1200">
                <a:solidFill>
                  <a:srgbClr val="7A3E9D"/>
                </a:solidFill>
                <a:highlight>
                  <a:srgbClr val="F5F5F5"/>
                </a:highlight>
                <a:latin typeface="Consolas"/>
                <a:ea typeface="Consolas"/>
                <a:cs typeface="Consolas"/>
                <a:sym typeface="Consolas"/>
              </a:rPr>
              <a:t>db</a:t>
            </a:r>
            <a:r>
              <a:rPr lang="en" sz="1200">
                <a:solidFill>
                  <a:srgbClr val="777777"/>
                </a:solidFill>
                <a:highlight>
                  <a:srgbClr val="F5F5F5"/>
                </a:highlight>
                <a:latin typeface="Consolas"/>
                <a:ea typeface="Consolas"/>
                <a:cs typeface="Consolas"/>
                <a:sym typeface="Consolas"/>
              </a:rPr>
              <a:t>.</a:t>
            </a:r>
            <a:r>
              <a:rPr b="1" lang="en" sz="1200">
                <a:solidFill>
                  <a:srgbClr val="AA3731"/>
                </a:solidFill>
                <a:highlight>
                  <a:srgbClr val="F5F5F5"/>
                </a:highlight>
                <a:latin typeface="Consolas"/>
                <a:ea typeface="Consolas"/>
                <a:cs typeface="Consolas"/>
                <a:sym typeface="Consolas"/>
              </a:rPr>
              <a:t>all</a:t>
            </a:r>
            <a:r>
              <a:rPr lang="en" sz="1200">
                <a:solidFill>
                  <a:srgbClr val="333333"/>
                </a:solidFill>
                <a:highlight>
                  <a:srgbClr val="F5F5F5"/>
                </a:highlight>
                <a:latin typeface="Consolas"/>
                <a:ea typeface="Consolas"/>
                <a:cs typeface="Consolas"/>
                <a:sym typeface="Consolas"/>
              </a:rPr>
              <a:t>(</a:t>
            </a:r>
            <a:r>
              <a:rPr lang="en" sz="1200">
                <a:solidFill>
                  <a:srgbClr val="7A3E9D"/>
                </a:solidFill>
                <a:highlight>
                  <a:srgbClr val="F5F5F5"/>
                </a:highlight>
                <a:latin typeface="Consolas"/>
                <a:ea typeface="Consolas"/>
                <a:cs typeface="Consolas"/>
                <a:sym typeface="Consolas"/>
              </a:rPr>
              <a:t>filterQuery</a:t>
            </a:r>
            <a:r>
              <a:rPr lang="en" sz="1200">
                <a:solidFill>
                  <a:srgbClr val="333333"/>
                </a:solidFill>
                <a:highlight>
                  <a:srgbClr val="F5F5F5"/>
                </a:highlight>
                <a:latin typeface="Consolas"/>
                <a:ea typeface="Consolas"/>
                <a:cs typeface="Consolas"/>
                <a:sym typeface="Consolas"/>
              </a:rPr>
              <a:t>)</a:t>
            </a:r>
            <a:r>
              <a:rPr lang="en" sz="1200">
                <a:solidFill>
                  <a:srgbClr val="777777"/>
                </a:solidFill>
                <a:highlight>
                  <a:srgbClr val="F5F5F5"/>
                </a:highlight>
                <a:latin typeface="Consolas"/>
                <a:ea typeface="Consolas"/>
                <a:cs typeface="Consolas"/>
                <a:sym typeface="Consolas"/>
              </a:rPr>
              <a:t>;</a:t>
            </a:r>
            <a:endParaRPr sz="12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lang="en" sz="1200">
                <a:solidFill>
                  <a:srgbClr val="7A3E9D"/>
                </a:solidFill>
                <a:highlight>
                  <a:srgbClr val="F5F5F5"/>
                </a:highlight>
                <a:latin typeface="Consolas"/>
                <a:ea typeface="Consolas"/>
                <a:cs typeface="Consolas"/>
                <a:sym typeface="Consolas"/>
              </a:rPr>
              <a:t>console</a:t>
            </a:r>
            <a:r>
              <a:rPr lang="en" sz="1200">
                <a:solidFill>
                  <a:srgbClr val="777777"/>
                </a:solidFill>
                <a:highlight>
                  <a:srgbClr val="F5F5F5"/>
                </a:highlight>
                <a:latin typeface="Consolas"/>
                <a:ea typeface="Consolas"/>
                <a:cs typeface="Consolas"/>
                <a:sym typeface="Consolas"/>
              </a:rPr>
              <a:t>.</a:t>
            </a:r>
            <a:r>
              <a:rPr b="1" lang="en" sz="1200">
                <a:solidFill>
                  <a:srgbClr val="AA3731"/>
                </a:solidFill>
                <a:highlight>
                  <a:srgbClr val="F5F5F5"/>
                </a:highlight>
                <a:latin typeface="Consolas"/>
                <a:ea typeface="Consolas"/>
                <a:cs typeface="Consolas"/>
                <a:sym typeface="Consolas"/>
              </a:rPr>
              <a:t>log</a:t>
            </a:r>
            <a:r>
              <a:rPr lang="en" sz="1200">
                <a:solidFill>
                  <a:srgbClr val="333333"/>
                </a:solidFill>
                <a:highlight>
                  <a:srgbClr val="F5F5F5"/>
                </a:highlight>
                <a:latin typeface="Consolas"/>
                <a:ea typeface="Consolas"/>
                <a:cs typeface="Consolas"/>
                <a:sym typeface="Consolas"/>
              </a:rPr>
              <a:t>(</a:t>
            </a:r>
            <a:r>
              <a:rPr lang="en" sz="1200">
                <a:solidFill>
                  <a:srgbClr val="7A3E9D"/>
                </a:solidFill>
                <a:highlight>
                  <a:srgbClr val="F5F5F5"/>
                </a:highlight>
                <a:latin typeface="Consolas"/>
                <a:ea typeface="Consolas"/>
                <a:cs typeface="Consolas"/>
                <a:sym typeface="Consolas"/>
              </a:rPr>
              <a:t>JSON</a:t>
            </a:r>
            <a:r>
              <a:rPr lang="en" sz="1200">
                <a:solidFill>
                  <a:srgbClr val="777777"/>
                </a:solidFill>
                <a:highlight>
                  <a:srgbClr val="F5F5F5"/>
                </a:highlight>
                <a:latin typeface="Consolas"/>
                <a:ea typeface="Consolas"/>
                <a:cs typeface="Consolas"/>
                <a:sym typeface="Consolas"/>
              </a:rPr>
              <a:t>.</a:t>
            </a:r>
            <a:r>
              <a:rPr b="1" lang="en" sz="1200">
                <a:solidFill>
                  <a:srgbClr val="AA3731"/>
                </a:solidFill>
                <a:highlight>
                  <a:srgbClr val="F5F5F5"/>
                </a:highlight>
                <a:latin typeface="Consolas"/>
                <a:ea typeface="Consolas"/>
                <a:cs typeface="Consolas"/>
                <a:sym typeface="Consolas"/>
              </a:rPr>
              <a:t>stringify</a:t>
            </a:r>
            <a:r>
              <a:rPr lang="en" sz="1200">
                <a:solidFill>
                  <a:srgbClr val="333333"/>
                </a:solidFill>
                <a:highlight>
                  <a:srgbClr val="F5F5F5"/>
                </a:highlight>
                <a:latin typeface="Consolas"/>
                <a:ea typeface="Consolas"/>
                <a:cs typeface="Consolas"/>
                <a:sym typeface="Consolas"/>
              </a:rPr>
              <a:t>(</a:t>
            </a:r>
            <a:r>
              <a:rPr lang="en" sz="1200">
                <a:solidFill>
                  <a:srgbClr val="7A3E9D"/>
                </a:solidFill>
                <a:highlight>
                  <a:srgbClr val="F5F5F5"/>
                </a:highlight>
                <a:latin typeface="Consolas"/>
                <a:ea typeface="Consolas"/>
                <a:cs typeface="Consolas"/>
                <a:sym typeface="Consolas"/>
              </a:rPr>
              <a:t>rows</a:t>
            </a:r>
            <a:r>
              <a:rPr lang="en" sz="1200">
                <a:solidFill>
                  <a:srgbClr val="333333"/>
                </a:solidFill>
                <a:highlight>
                  <a:srgbClr val="F5F5F5"/>
                </a:highlight>
                <a:latin typeface="Consolas"/>
                <a:ea typeface="Consolas"/>
                <a:cs typeface="Consolas"/>
                <a:sym typeface="Consolas"/>
              </a:rPr>
              <a:t>))</a:t>
            </a:r>
            <a:r>
              <a:rPr lang="en" sz="1200">
                <a:solidFill>
                  <a:srgbClr val="777777"/>
                </a:solidFill>
                <a:highlight>
                  <a:srgbClr val="F5F5F5"/>
                </a:highlight>
                <a:latin typeface="Consolas"/>
                <a:ea typeface="Consolas"/>
                <a:cs typeface="Consolas"/>
                <a:sym typeface="Consolas"/>
              </a:rPr>
              <a:t>;</a:t>
            </a:r>
            <a:endParaRPr sz="1200">
              <a:solidFill>
                <a:srgbClr val="777777"/>
              </a:solidFill>
              <a:highlight>
                <a:srgbClr val="F5F5F5"/>
              </a:highlight>
              <a:latin typeface="Consolas"/>
              <a:ea typeface="Consolas"/>
              <a:cs typeface="Consolas"/>
              <a:sym typeface="Consolas"/>
            </a:endParaRPr>
          </a:p>
          <a:p>
            <a:pPr indent="0" lvl="0" marL="0" rtl="0" algn="l">
              <a:lnSpc>
                <a:spcPct val="133333"/>
              </a:lnSpc>
              <a:spcBef>
                <a:spcPts val="0"/>
              </a:spcBef>
              <a:spcAft>
                <a:spcPts val="0"/>
              </a:spcAft>
              <a:buNone/>
            </a:pPr>
            <a:r>
              <a:rPr i="1" lang="en" sz="1200">
                <a:solidFill>
                  <a:srgbClr val="AAAAAA"/>
                </a:solidFill>
                <a:highlight>
                  <a:srgbClr val="F5F5F5"/>
                </a:highlight>
                <a:latin typeface="Consolas"/>
                <a:ea typeface="Consolas"/>
                <a:cs typeface="Consolas"/>
                <a:sym typeface="Consolas"/>
              </a:rPr>
              <a:t>// [{"name":"Articuno","id":144,"type":"ice","weakness":"rock"}]</a:t>
            </a:r>
            <a:endParaRPr sz="1200">
              <a:solidFill>
                <a:schemeClr val="accent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246350" y="19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Querying for rows using </a:t>
            </a:r>
            <a:r>
              <a:rPr lang="en">
                <a:latin typeface="Courier New"/>
                <a:ea typeface="Courier New"/>
                <a:cs typeface="Courier New"/>
                <a:sym typeface="Courier New"/>
              </a:rPr>
              <a:t>.all</a:t>
            </a:r>
            <a:endParaRPr>
              <a:latin typeface="Courier New"/>
              <a:ea typeface="Courier New"/>
              <a:cs typeface="Courier New"/>
              <a:sym typeface="Courier New"/>
            </a:endParaRPr>
          </a:p>
        </p:txBody>
      </p:sp>
      <p:sp>
        <p:nvSpPr>
          <p:cNvPr id="161" name="Google Shape;161;p25"/>
          <p:cNvSpPr txBox="1"/>
          <p:nvPr>
            <p:ph idx="1" type="body"/>
          </p:nvPr>
        </p:nvSpPr>
        <p:spPr>
          <a:xfrm>
            <a:off x="342850" y="765700"/>
            <a:ext cx="8613000" cy="66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use the .</a:t>
            </a:r>
            <a:r>
              <a:rPr lang="en">
                <a:latin typeface="Courier New"/>
                <a:ea typeface="Courier New"/>
                <a:cs typeface="Courier New"/>
                <a:sym typeface="Courier New"/>
              </a:rPr>
              <a:t>all</a:t>
            </a:r>
            <a:r>
              <a:rPr lang="en"/>
              <a:t> function to get an </a:t>
            </a:r>
            <a:r>
              <a:rPr lang="en" u="sng"/>
              <a:t>array</a:t>
            </a:r>
            <a:r>
              <a:rPr lang="en"/>
              <a:t> of rows returned by the passed query. </a:t>
            </a:r>
            <a:endParaRPr/>
          </a:p>
        </p:txBody>
      </p:sp>
      <p:sp>
        <p:nvSpPr>
          <p:cNvPr id="162" name="Google Shape;162;p25"/>
          <p:cNvSpPr txBox="1"/>
          <p:nvPr>
            <p:ph idx="1" type="body"/>
          </p:nvPr>
        </p:nvSpPr>
        <p:spPr>
          <a:xfrm>
            <a:off x="246350" y="1279350"/>
            <a:ext cx="8739000" cy="1417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let db = await getDBConnection();</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let ex1 = await db.all('SELECT * FROM cafe');</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let ex2 = await db.all('SELECT * FROM cafe WHERE price = ?', '5'); </a:t>
            </a:r>
            <a:endParaRPr sz="1700">
              <a:latin typeface="Courier New"/>
              <a:ea typeface="Courier New"/>
              <a:cs typeface="Courier New"/>
              <a:sym typeface="Courier New"/>
            </a:endParaRPr>
          </a:p>
        </p:txBody>
      </p:sp>
      <p:sp>
        <p:nvSpPr>
          <p:cNvPr id="163" name="Google Shape;163;p25"/>
          <p:cNvSpPr txBox="1"/>
          <p:nvPr>
            <p:ph type="title"/>
          </p:nvPr>
        </p:nvSpPr>
        <p:spPr>
          <a:xfrm>
            <a:off x="271500" y="2785350"/>
            <a:ext cx="81438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Executing a statement using </a:t>
            </a:r>
            <a:r>
              <a:rPr lang="en">
                <a:latin typeface="Courier New"/>
                <a:ea typeface="Courier New"/>
                <a:cs typeface="Courier New"/>
                <a:sym typeface="Courier New"/>
              </a:rPr>
              <a:t>.run</a:t>
            </a:r>
            <a:endParaRPr>
              <a:latin typeface="Courier New"/>
              <a:ea typeface="Courier New"/>
              <a:cs typeface="Courier New"/>
              <a:sym typeface="Courier New"/>
            </a:endParaRPr>
          </a:p>
        </p:txBody>
      </p:sp>
      <p:sp>
        <p:nvSpPr>
          <p:cNvPr id="164" name="Google Shape;164;p25"/>
          <p:cNvSpPr txBox="1"/>
          <p:nvPr>
            <p:ph idx="1" type="body"/>
          </p:nvPr>
        </p:nvSpPr>
        <p:spPr>
          <a:xfrm>
            <a:off x="317575" y="3298800"/>
            <a:ext cx="7994400" cy="4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run function executes a single SQL query </a:t>
            </a:r>
            <a:endParaRPr/>
          </a:p>
        </p:txBody>
      </p:sp>
      <p:sp>
        <p:nvSpPr>
          <p:cNvPr id="165" name="Google Shape;165;p25"/>
          <p:cNvSpPr txBox="1"/>
          <p:nvPr>
            <p:ph idx="1" type="body"/>
          </p:nvPr>
        </p:nvSpPr>
        <p:spPr>
          <a:xfrm>
            <a:off x="295600" y="3798600"/>
            <a:ext cx="8707500" cy="1012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let db = await getDbConnection();</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let sql = 'INSERT INTO pokedex (name, type) VALUES (?, ?)';</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await db.run(sql, ['Bulbasaur', 'grass']);</a:t>
            </a:r>
            <a:endParaRPr sz="17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in SQLite</a:t>
            </a:r>
            <a:endParaRPr/>
          </a:p>
        </p:txBody>
      </p:sp>
      <p:sp>
        <p:nvSpPr>
          <p:cNvPr id="171" name="Google Shape;171;p26"/>
          <p:cNvSpPr txBox="1"/>
          <p:nvPr/>
        </p:nvSpPr>
        <p:spPr>
          <a:xfrm>
            <a:off x="828350" y="1420000"/>
            <a:ext cx="5137800" cy="248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latin typeface="Lato"/>
                <a:ea typeface="Lato"/>
                <a:cs typeface="Lato"/>
                <a:sym typeface="Lato"/>
              </a:rPr>
              <a:t>SQLite (sort of like JavaScript) has a lot of built-in flexibility. </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accent1"/>
                </a:solidFill>
                <a:latin typeface="Lato"/>
                <a:ea typeface="Lato"/>
                <a:cs typeface="Lato"/>
                <a:sym typeface="Lato"/>
              </a:rPr>
              <a:t>It only </a:t>
            </a:r>
            <a:r>
              <a:rPr i="1" lang="en">
                <a:solidFill>
                  <a:schemeClr val="accent1"/>
                </a:solidFill>
                <a:latin typeface="Lato"/>
                <a:ea typeface="Lato"/>
                <a:cs typeface="Lato"/>
                <a:sym typeface="Lato"/>
              </a:rPr>
              <a:t>actually</a:t>
            </a:r>
            <a:r>
              <a:rPr lang="en">
                <a:solidFill>
                  <a:schemeClr val="accent1"/>
                </a:solidFill>
                <a:latin typeface="Lato"/>
                <a:ea typeface="Lato"/>
                <a:cs typeface="Lato"/>
                <a:sym typeface="Lato"/>
              </a:rPr>
              <a:t> has 5 data types:</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b="1" lang="en">
                <a:solidFill>
                  <a:schemeClr val="accent1"/>
                </a:solidFill>
                <a:latin typeface="Lato"/>
                <a:ea typeface="Lato"/>
                <a:cs typeface="Lato"/>
                <a:sym typeface="Lato"/>
              </a:rPr>
              <a:t>NULL </a:t>
            </a:r>
            <a:r>
              <a:rPr lang="en">
                <a:solidFill>
                  <a:schemeClr val="accent1"/>
                </a:solidFill>
                <a:latin typeface="Lato"/>
                <a:ea typeface="Lato"/>
                <a:cs typeface="Lato"/>
                <a:sym typeface="Lato"/>
              </a:rPr>
              <a:t>-- like in JavaScript, stands for the absence of value</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b="1" lang="en">
                <a:solidFill>
                  <a:schemeClr val="accent1"/>
                </a:solidFill>
                <a:latin typeface="Lato"/>
                <a:ea typeface="Lato"/>
                <a:cs typeface="Lato"/>
                <a:sym typeface="Lato"/>
              </a:rPr>
              <a:t>INTEGER </a:t>
            </a:r>
            <a:r>
              <a:rPr lang="en">
                <a:solidFill>
                  <a:schemeClr val="accent1"/>
                </a:solidFill>
                <a:latin typeface="Lato"/>
                <a:ea typeface="Lato"/>
                <a:cs typeface="Lato"/>
                <a:sym typeface="Lato"/>
              </a:rPr>
              <a:t>-- whole numbers (e.g., -3, -2, -1, 0, 1, 2, 3, 4, etc.)</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b="1" lang="en">
                <a:solidFill>
                  <a:schemeClr val="accent1"/>
                </a:solidFill>
                <a:latin typeface="Lato"/>
                <a:ea typeface="Lato"/>
                <a:cs typeface="Lato"/>
                <a:sym typeface="Lato"/>
              </a:rPr>
              <a:t>REAL </a:t>
            </a:r>
            <a:r>
              <a:rPr lang="en">
                <a:solidFill>
                  <a:schemeClr val="accent1"/>
                </a:solidFill>
                <a:latin typeface="Lato"/>
                <a:ea typeface="Lato"/>
                <a:cs typeface="Lato"/>
                <a:sym typeface="Lato"/>
              </a:rPr>
              <a:t>-- decimal numbers (e.g., 3.141592653589)</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b="1" lang="en">
                <a:solidFill>
                  <a:schemeClr val="accent1"/>
                </a:solidFill>
                <a:latin typeface="Lato"/>
                <a:ea typeface="Lato"/>
                <a:cs typeface="Lato"/>
                <a:sym typeface="Lato"/>
              </a:rPr>
              <a:t>TEXT </a:t>
            </a:r>
            <a:r>
              <a:rPr lang="en">
                <a:solidFill>
                  <a:schemeClr val="accent1"/>
                </a:solidFill>
                <a:latin typeface="Lato"/>
                <a:ea typeface="Lato"/>
                <a:cs typeface="Lato"/>
                <a:sym typeface="Lato"/>
              </a:rPr>
              <a:t>-- strings</a:t>
            </a:r>
            <a:endParaRPr>
              <a:solidFill>
                <a:schemeClr val="accent1"/>
              </a:solidFill>
              <a:latin typeface="Lato"/>
              <a:ea typeface="Lato"/>
              <a:cs typeface="Lato"/>
              <a:sym typeface="Lato"/>
            </a:endParaRPr>
          </a:p>
          <a:p>
            <a:pPr indent="-317500" lvl="0" marL="457200" rtl="0" algn="l">
              <a:lnSpc>
                <a:spcPct val="115000"/>
              </a:lnSpc>
              <a:spcBef>
                <a:spcPts val="0"/>
              </a:spcBef>
              <a:spcAft>
                <a:spcPts val="0"/>
              </a:spcAft>
              <a:buClr>
                <a:schemeClr val="accent1"/>
              </a:buClr>
              <a:buSzPts val="1400"/>
              <a:buFont typeface="Lato"/>
              <a:buChar char="●"/>
            </a:pPr>
            <a:r>
              <a:rPr b="1" lang="en">
                <a:solidFill>
                  <a:schemeClr val="accent1"/>
                </a:solidFill>
                <a:latin typeface="Lato"/>
                <a:ea typeface="Lato"/>
                <a:cs typeface="Lato"/>
                <a:sym typeface="Lato"/>
              </a:rPr>
              <a:t>BLOB </a:t>
            </a:r>
            <a:r>
              <a:rPr lang="en">
                <a:solidFill>
                  <a:schemeClr val="accent1"/>
                </a:solidFill>
                <a:latin typeface="Lato"/>
                <a:ea typeface="Lato"/>
                <a:cs typeface="Lato"/>
                <a:sym typeface="Lato"/>
              </a:rPr>
              <a:t>-- everything else</a:t>
            </a:r>
            <a:endParaRPr>
              <a:solidFill>
                <a:schemeClr val="accent1"/>
              </a:solidFill>
              <a:latin typeface="Lato"/>
              <a:ea typeface="Lato"/>
              <a:cs typeface="Lato"/>
              <a:sym typeface="Lato"/>
            </a:endParaRPr>
          </a:p>
        </p:txBody>
      </p:sp>
      <p:sp>
        <p:nvSpPr>
          <p:cNvPr id="172" name="Google Shape;172;p26"/>
          <p:cNvSpPr txBox="1"/>
          <p:nvPr/>
        </p:nvSpPr>
        <p:spPr>
          <a:xfrm>
            <a:off x="828350" y="3901900"/>
            <a:ext cx="5137800" cy="7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a:solidFill>
                  <a:schemeClr val="accent1"/>
                </a:solidFill>
                <a:latin typeface="Lato"/>
                <a:ea typeface="Lato"/>
                <a:cs typeface="Lato"/>
                <a:sym typeface="Lato"/>
              </a:rPr>
              <a:t>However: </a:t>
            </a:r>
            <a:r>
              <a:rPr lang="en">
                <a:solidFill>
                  <a:schemeClr val="accent1"/>
                </a:solidFill>
                <a:latin typeface="Lato"/>
                <a:ea typeface="Lato"/>
                <a:cs typeface="Lato"/>
                <a:sym typeface="Lato"/>
              </a:rPr>
              <a:t> If you look up "SQL data types" on The Internet™ you'll find pages and page of different types</a:t>
            </a:r>
            <a:endParaRPr>
              <a:solidFill>
                <a:schemeClr val="accent1"/>
              </a:solidFill>
              <a:latin typeface="Lato"/>
              <a:ea typeface="Lato"/>
              <a:cs typeface="Lato"/>
              <a:sym typeface="Lato"/>
            </a:endParaRPr>
          </a:p>
        </p:txBody>
      </p:sp>
      <p:pic>
        <p:nvPicPr>
          <p:cNvPr id="173" name="Google Shape;173;p26"/>
          <p:cNvPicPr preferRelativeResize="0"/>
          <p:nvPr/>
        </p:nvPicPr>
        <p:blipFill>
          <a:blip r:embed="rId3">
            <a:alphaModFix/>
          </a:blip>
          <a:stretch>
            <a:fillRect/>
          </a:stretch>
        </p:blipFill>
        <p:spPr>
          <a:xfrm>
            <a:off x="7064675" y="556649"/>
            <a:ext cx="769698" cy="4586850"/>
          </a:xfrm>
          <a:prstGeom prst="rect">
            <a:avLst/>
          </a:prstGeom>
          <a:noFill/>
          <a:ln>
            <a:noFill/>
          </a:ln>
        </p:spPr>
      </p:pic>
      <p:cxnSp>
        <p:nvCxnSpPr>
          <p:cNvPr id="174" name="Google Shape;174;p26"/>
          <p:cNvCxnSpPr/>
          <p:nvPr/>
        </p:nvCxnSpPr>
        <p:spPr>
          <a:xfrm>
            <a:off x="3911100" y="4381875"/>
            <a:ext cx="3150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SQLite uses dynamic typing</a:t>
            </a:r>
            <a:endParaRPr/>
          </a:p>
        </p:txBody>
      </p:sp>
      <p:sp>
        <p:nvSpPr>
          <p:cNvPr id="180" name="Google Shape;180;p27"/>
          <p:cNvSpPr txBox="1"/>
          <p:nvPr>
            <p:ph idx="1" type="body"/>
          </p:nvPr>
        </p:nvSpPr>
        <p:spPr>
          <a:xfrm>
            <a:off x="729450" y="2078875"/>
            <a:ext cx="4766100" cy="9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Declaring variables in </a:t>
            </a:r>
            <a:r>
              <a:rPr b="1" lang="en"/>
              <a:t>JavaScript</a:t>
            </a:r>
            <a:r>
              <a:rPr lang="en"/>
              <a:t>: </a:t>
            </a:r>
            <a:r>
              <a:rPr lang="en">
                <a:latin typeface="Courier New"/>
                <a:ea typeface="Courier New"/>
                <a:cs typeface="Courier New"/>
                <a:sym typeface="Courier New"/>
              </a:rPr>
              <a:t>var</a:t>
            </a:r>
            <a:r>
              <a:rPr lang="en"/>
              <a:t>, </a:t>
            </a:r>
            <a:r>
              <a:rPr lang="en">
                <a:latin typeface="Courier New"/>
                <a:ea typeface="Courier New"/>
                <a:cs typeface="Courier New"/>
                <a:sym typeface="Courier New"/>
              </a:rPr>
              <a:t>let</a:t>
            </a:r>
            <a:r>
              <a:rPr lang="en"/>
              <a:t>, </a:t>
            </a:r>
            <a:r>
              <a:rPr lang="en">
                <a:latin typeface="Courier New"/>
                <a:ea typeface="Courier New"/>
                <a:cs typeface="Courier New"/>
                <a:sym typeface="Courier New"/>
              </a:rPr>
              <a:t>const</a:t>
            </a:r>
            <a:r>
              <a:rPr lang="en"/>
              <a:t>.</a:t>
            </a:r>
            <a:endParaRPr/>
          </a:p>
          <a:p>
            <a:pPr indent="0" lvl="0" marL="0" rtl="0" algn="l">
              <a:spcBef>
                <a:spcPts val="1600"/>
              </a:spcBef>
              <a:spcAft>
                <a:spcPts val="1600"/>
              </a:spcAft>
              <a:buNone/>
            </a:pPr>
            <a:r>
              <a:rPr lang="en"/>
              <a:t>Declaring variables in </a:t>
            </a:r>
            <a:r>
              <a:rPr b="1" lang="en"/>
              <a:t>Java</a:t>
            </a:r>
            <a:r>
              <a:rPr lang="en"/>
              <a:t>: </a:t>
            </a:r>
            <a:r>
              <a:rPr lang="en">
                <a:latin typeface="Courier New"/>
                <a:ea typeface="Courier New"/>
                <a:cs typeface="Courier New"/>
                <a:sym typeface="Courier New"/>
              </a:rPr>
              <a:t>int</a:t>
            </a:r>
            <a:r>
              <a:rPr lang="en"/>
              <a:t>, </a:t>
            </a:r>
            <a:r>
              <a:rPr lang="en">
                <a:latin typeface="Courier New"/>
                <a:ea typeface="Courier New"/>
                <a:cs typeface="Courier New"/>
                <a:sym typeface="Courier New"/>
              </a:rPr>
              <a:t>String</a:t>
            </a:r>
            <a:r>
              <a:rPr lang="en"/>
              <a:t>, </a:t>
            </a:r>
            <a:r>
              <a:rPr lang="en">
                <a:latin typeface="Courier New"/>
                <a:ea typeface="Courier New"/>
                <a:cs typeface="Courier New"/>
                <a:sym typeface="Courier New"/>
              </a:rPr>
              <a:t>double</a:t>
            </a:r>
            <a:r>
              <a:rPr lang="en"/>
              <a:t>, </a:t>
            </a:r>
            <a:r>
              <a:rPr lang="en">
                <a:latin typeface="Courier New"/>
                <a:ea typeface="Courier New"/>
                <a:cs typeface="Courier New"/>
                <a:sym typeface="Courier New"/>
              </a:rPr>
              <a:t>Point</a:t>
            </a:r>
            <a:r>
              <a:rPr lang="en"/>
              <a:t>, etc.</a:t>
            </a:r>
            <a:endParaRPr/>
          </a:p>
        </p:txBody>
      </p:sp>
      <p:grpSp>
        <p:nvGrpSpPr>
          <p:cNvPr id="181" name="Google Shape;181;p27"/>
          <p:cNvGrpSpPr/>
          <p:nvPr/>
        </p:nvGrpSpPr>
        <p:grpSpPr>
          <a:xfrm>
            <a:off x="4698800" y="2096982"/>
            <a:ext cx="2489576" cy="878100"/>
            <a:chOff x="4698800" y="2096982"/>
            <a:chExt cx="2489576" cy="878100"/>
          </a:xfrm>
        </p:grpSpPr>
        <p:cxnSp>
          <p:nvCxnSpPr>
            <p:cNvPr id="182" name="Google Shape;182;p27"/>
            <p:cNvCxnSpPr/>
            <p:nvPr/>
          </p:nvCxnSpPr>
          <p:spPr>
            <a:xfrm rot="10800000">
              <a:off x="4698800" y="2281482"/>
              <a:ext cx="1430400" cy="0"/>
            </a:xfrm>
            <a:prstGeom prst="straightConnector1">
              <a:avLst/>
            </a:prstGeom>
            <a:noFill/>
            <a:ln cap="flat" cmpd="sng" w="38100">
              <a:solidFill>
                <a:schemeClr val="dk2"/>
              </a:solidFill>
              <a:prstDash val="solid"/>
              <a:round/>
              <a:headEnd len="med" w="med" type="none"/>
              <a:tailEnd len="med" w="med" type="triangle"/>
            </a:ln>
          </p:spPr>
        </p:cxnSp>
        <p:cxnSp>
          <p:nvCxnSpPr>
            <p:cNvPr id="183" name="Google Shape;183;p27"/>
            <p:cNvCxnSpPr/>
            <p:nvPr/>
          </p:nvCxnSpPr>
          <p:spPr>
            <a:xfrm rot="10800000">
              <a:off x="5457975" y="2723875"/>
              <a:ext cx="651600" cy="0"/>
            </a:xfrm>
            <a:prstGeom prst="straightConnector1">
              <a:avLst/>
            </a:prstGeom>
            <a:noFill/>
            <a:ln cap="flat" cmpd="sng" w="38100">
              <a:solidFill>
                <a:schemeClr val="dk2"/>
              </a:solidFill>
              <a:prstDash val="solid"/>
              <a:round/>
              <a:headEnd len="med" w="med" type="none"/>
              <a:tailEnd len="med" w="med" type="triangle"/>
            </a:ln>
          </p:spPr>
        </p:cxnSp>
        <p:sp>
          <p:nvSpPr>
            <p:cNvPr id="184" name="Google Shape;184;p27"/>
            <p:cNvSpPr txBox="1"/>
            <p:nvPr/>
          </p:nvSpPr>
          <p:spPr>
            <a:xfrm>
              <a:off x="6111076" y="2096982"/>
              <a:ext cx="1077300" cy="8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1"/>
                  </a:solidFill>
                  <a:latin typeface="Lato"/>
                  <a:ea typeface="Lato"/>
                  <a:cs typeface="Lato"/>
                  <a:sym typeface="Lato"/>
                </a:rPr>
                <a:t>Dynamic</a:t>
              </a:r>
              <a:endParaRPr b="1"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rPr b="1" lang="en" sz="1300">
                  <a:solidFill>
                    <a:schemeClr val="accent1"/>
                  </a:solidFill>
                  <a:latin typeface="Lato"/>
                  <a:ea typeface="Lato"/>
                  <a:cs typeface="Lato"/>
                  <a:sym typeface="Lato"/>
                </a:rPr>
                <a:t>Static</a:t>
              </a:r>
              <a:endParaRPr>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SQLite uses dynamic typing</a:t>
            </a:r>
            <a:endParaRPr/>
          </a:p>
        </p:txBody>
      </p:sp>
      <p:sp>
        <p:nvSpPr>
          <p:cNvPr id="190" name="Google Shape;190;p28"/>
          <p:cNvSpPr txBox="1"/>
          <p:nvPr>
            <p:ph idx="1" type="body"/>
          </p:nvPr>
        </p:nvSpPr>
        <p:spPr>
          <a:xfrm>
            <a:off x="729450" y="2078875"/>
            <a:ext cx="4766100" cy="9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Declaring variables in </a:t>
            </a:r>
            <a:r>
              <a:rPr b="1" lang="en"/>
              <a:t>JavaScript</a:t>
            </a:r>
            <a:r>
              <a:rPr lang="en"/>
              <a:t>: </a:t>
            </a:r>
            <a:r>
              <a:rPr lang="en">
                <a:latin typeface="Courier New"/>
                <a:ea typeface="Courier New"/>
                <a:cs typeface="Courier New"/>
                <a:sym typeface="Courier New"/>
              </a:rPr>
              <a:t>var</a:t>
            </a:r>
            <a:r>
              <a:rPr lang="en"/>
              <a:t>, </a:t>
            </a:r>
            <a:r>
              <a:rPr lang="en">
                <a:latin typeface="Courier New"/>
                <a:ea typeface="Courier New"/>
                <a:cs typeface="Courier New"/>
                <a:sym typeface="Courier New"/>
              </a:rPr>
              <a:t>let</a:t>
            </a:r>
            <a:r>
              <a:rPr lang="en"/>
              <a:t>, </a:t>
            </a:r>
            <a:r>
              <a:rPr lang="en">
                <a:latin typeface="Courier New"/>
                <a:ea typeface="Courier New"/>
                <a:cs typeface="Courier New"/>
                <a:sym typeface="Courier New"/>
              </a:rPr>
              <a:t>const</a:t>
            </a:r>
            <a:r>
              <a:rPr lang="en"/>
              <a:t>.</a:t>
            </a:r>
            <a:endParaRPr/>
          </a:p>
          <a:p>
            <a:pPr indent="0" lvl="0" marL="0" rtl="0" algn="l">
              <a:spcBef>
                <a:spcPts val="1600"/>
              </a:spcBef>
              <a:spcAft>
                <a:spcPts val="1600"/>
              </a:spcAft>
              <a:buNone/>
            </a:pPr>
            <a:r>
              <a:rPr lang="en"/>
              <a:t>Declaring variables in </a:t>
            </a:r>
            <a:r>
              <a:rPr b="1" lang="en"/>
              <a:t>Java</a:t>
            </a:r>
            <a:r>
              <a:rPr lang="en"/>
              <a:t>: </a:t>
            </a:r>
            <a:r>
              <a:rPr lang="en">
                <a:latin typeface="Courier New"/>
                <a:ea typeface="Courier New"/>
                <a:cs typeface="Courier New"/>
                <a:sym typeface="Courier New"/>
              </a:rPr>
              <a:t>int</a:t>
            </a:r>
            <a:r>
              <a:rPr lang="en"/>
              <a:t>, </a:t>
            </a:r>
            <a:r>
              <a:rPr lang="en">
                <a:latin typeface="Courier New"/>
                <a:ea typeface="Courier New"/>
                <a:cs typeface="Courier New"/>
                <a:sym typeface="Courier New"/>
              </a:rPr>
              <a:t>String</a:t>
            </a:r>
            <a:r>
              <a:rPr lang="en"/>
              <a:t>, </a:t>
            </a:r>
            <a:r>
              <a:rPr lang="en">
                <a:latin typeface="Courier New"/>
                <a:ea typeface="Courier New"/>
                <a:cs typeface="Courier New"/>
                <a:sym typeface="Courier New"/>
              </a:rPr>
              <a:t>double</a:t>
            </a:r>
            <a:r>
              <a:rPr lang="en"/>
              <a:t>, </a:t>
            </a:r>
            <a:r>
              <a:rPr lang="en">
                <a:latin typeface="Courier New"/>
                <a:ea typeface="Courier New"/>
                <a:cs typeface="Courier New"/>
                <a:sym typeface="Courier New"/>
              </a:rPr>
              <a:t>Point</a:t>
            </a:r>
            <a:r>
              <a:rPr lang="en"/>
              <a:t>, etc.</a:t>
            </a:r>
            <a:endParaRPr/>
          </a:p>
        </p:txBody>
      </p:sp>
      <p:grpSp>
        <p:nvGrpSpPr>
          <p:cNvPr id="191" name="Google Shape;191;p28"/>
          <p:cNvGrpSpPr/>
          <p:nvPr/>
        </p:nvGrpSpPr>
        <p:grpSpPr>
          <a:xfrm>
            <a:off x="4698800" y="2096982"/>
            <a:ext cx="2489576" cy="878100"/>
            <a:chOff x="4698800" y="2096982"/>
            <a:chExt cx="2489576" cy="878100"/>
          </a:xfrm>
        </p:grpSpPr>
        <p:cxnSp>
          <p:nvCxnSpPr>
            <p:cNvPr id="192" name="Google Shape;192;p28"/>
            <p:cNvCxnSpPr/>
            <p:nvPr/>
          </p:nvCxnSpPr>
          <p:spPr>
            <a:xfrm rot="10800000">
              <a:off x="4698800" y="2281482"/>
              <a:ext cx="1430400" cy="0"/>
            </a:xfrm>
            <a:prstGeom prst="straightConnector1">
              <a:avLst/>
            </a:prstGeom>
            <a:noFill/>
            <a:ln cap="flat" cmpd="sng" w="38100">
              <a:solidFill>
                <a:schemeClr val="dk2"/>
              </a:solidFill>
              <a:prstDash val="solid"/>
              <a:round/>
              <a:headEnd len="med" w="med" type="none"/>
              <a:tailEnd len="med" w="med" type="triangle"/>
            </a:ln>
          </p:spPr>
        </p:cxnSp>
        <p:cxnSp>
          <p:nvCxnSpPr>
            <p:cNvPr id="193" name="Google Shape;193;p28"/>
            <p:cNvCxnSpPr/>
            <p:nvPr/>
          </p:nvCxnSpPr>
          <p:spPr>
            <a:xfrm rot="10800000">
              <a:off x="5457975" y="2723875"/>
              <a:ext cx="651600" cy="0"/>
            </a:xfrm>
            <a:prstGeom prst="straightConnector1">
              <a:avLst/>
            </a:prstGeom>
            <a:noFill/>
            <a:ln cap="flat" cmpd="sng" w="38100">
              <a:solidFill>
                <a:schemeClr val="dk2"/>
              </a:solidFill>
              <a:prstDash val="solid"/>
              <a:round/>
              <a:headEnd len="med" w="med" type="none"/>
              <a:tailEnd len="med" w="med" type="triangle"/>
            </a:ln>
          </p:spPr>
        </p:cxnSp>
        <p:sp>
          <p:nvSpPr>
            <p:cNvPr id="194" name="Google Shape;194;p28"/>
            <p:cNvSpPr txBox="1"/>
            <p:nvPr/>
          </p:nvSpPr>
          <p:spPr>
            <a:xfrm>
              <a:off x="6111076" y="2096982"/>
              <a:ext cx="1077300" cy="8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1"/>
                  </a:solidFill>
                  <a:latin typeface="Lato"/>
                  <a:ea typeface="Lato"/>
                  <a:cs typeface="Lato"/>
                  <a:sym typeface="Lato"/>
                </a:rPr>
                <a:t>Dynamic</a:t>
              </a:r>
              <a:endParaRPr b="1"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rPr b="1" lang="en" sz="1300">
                  <a:solidFill>
                    <a:schemeClr val="accent1"/>
                  </a:solidFill>
                  <a:latin typeface="Lato"/>
                  <a:ea typeface="Lato"/>
                  <a:cs typeface="Lato"/>
                  <a:sym typeface="Lato"/>
                </a:rPr>
                <a:t>Static</a:t>
              </a:r>
              <a:endParaRPr>
                <a:latin typeface="Lato"/>
                <a:ea typeface="Lato"/>
                <a:cs typeface="Lato"/>
                <a:sym typeface="Lato"/>
              </a:endParaRPr>
            </a:p>
          </p:txBody>
        </p:sp>
      </p:grpSp>
      <p:sp>
        <p:nvSpPr>
          <p:cNvPr id="195" name="Google Shape;195;p28"/>
          <p:cNvSpPr txBox="1"/>
          <p:nvPr>
            <p:ph idx="1" type="body"/>
          </p:nvPr>
        </p:nvSpPr>
        <p:spPr>
          <a:xfrm>
            <a:off x="729450" y="3353925"/>
            <a:ext cx="5191500" cy="9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Declaring columns in </a:t>
            </a:r>
            <a:r>
              <a:rPr b="1" lang="en"/>
              <a:t>SQLite</a:t>
            </a:r>
            <a:r>
              <a:rPr lang="en"/>
              <a:t>: </a:t>
            </a:r>
            <a:r>
              <a:rPr lang="en">
                <a:latin typeface="Courier New"/>
                <a:ea typeface="Courier New"/>
                <a:cs typeface="Courier New"/>
                <a:sym typeface="Courier New"/>
              </a:rPr>
              <a:t>INTEGER</a:t>
            </a:r>
            <a:r>
              <a:rPr lang="en"/>
              <a:t>, </a:t>
            </a:r>
            <a:r>
              <a:rPr lang="en">
                <a:latin typeface="Courier New"/>
                <a:ea typeface="Courier New"/>
                <a:cs typeface="Courier New"/>
                <a:sym typeface="Courier New"/>
              </a:rPr>
              <a:t>TEXT</a:t>
            </a:r>
            <a:r>
              <a:rPr lang="en"/>
              <a:t>, </a:t>
            </a:r>
            <a:r>
              <a:rPr lang="en" u="sng">
                <a:solidFill>
                  <a:schemeClr val="hlink"/>
                </a:solidFill>
                <a:hlinkClick action="ppaction://hlinksldjump" r:id="rId3"/>
              </a:rPr>
              <a:t>etc</a:t>
            </a:r>
            <a:r>
              <a:rPr lang="en"/>
              <a:t>.</a:t>
            </a:r>
            <a:endParaRPr/>
          </a:p>
          <a:p>
            <a:pPr indent="0" lvl="0" marL="0" rtl="0" algn="l">
              <a:spcBef>
                <a:spcPts val="1600"/>
              </a:spcBef>
              <a:spcAft>
                <a:spcPts val="1600"/>
              </a:spcAft>
              <a:buNone/>
            </a:pPr>
            <a:r>
              <a:rPr lang="en"/>
              <a:t>Declaring columns in </a:t>
            </a:r>
            <a:r>
              <a:rPr b="1" i="1" lang="en"/>
              <a:t>just about every other SQL (relational) DB: </a:t>
            </a:r>
            <a:r>
              <a:rPr lang="en">
                <a:latin typeface="Courier New"/>
                <a:ea typeface="Courier New"/>
                <a:cs typeface="Courier New"/>
                <a:sym typeface="Courier New"/>
              </a:rPr>
              <a:t>....</a:t>
            </a:r>
            <a:endParaRPr>
              <a:latin typeface="Courier New"/>
              <a:ea typeface="Courier New"/>
              <a:cs typeface="Courier New"/>
              <a:sym typeface="Courier New"/>
            </a:endParaRPr>
          </a:p>
        </p:txBody>
      </p:sp>
      <p:grpSp>
        <p:nvGrpSpPr>
          <p:cNvPr id="196" name="Google Shape;196;p28"/>
          <p:cNvGrpSpPr/>
          <p:nvPr/>
        </p:nvGrpSpPr>
        <p:grpSpPr>
          <a:xfrm>
            <a:off x="4571850" y="3353932"/>
            <a:ext cx="2879876" cy="878100"/>
            <a:chOff x="4308500" y="2096982"/>
            <a:chExt cx="2879876" cy="878100"/>
          </a:xfrm>
        </p:grpSpPr>
        <p:cxnSp>
          <p:nvCxnSpPr>
            <p:cNvPr id="197" name="Google Shape;197;p28"/>
            <p:cNvCxnSpPr/>
            <p:nvPr/>
          </p:nvCxnSpPr>
          <p:spPr>
            <a:xfrm rot="10800000">
              <a:off x="4308500" y="2281482"/>
              <a:ext cx="1820700" cy="0"/>
            </a:xfrm>
            <a:prstGeom prst="straightConnector1">
              <a:avLst/>
            </a:prstGeom>
            <a:noFill/>
            <a:ln cap="flat" cmpd="sng" w="38100">
              <a:solidFill>
                <a:schemeClr val="dk2"/>
              </a:solidFill>
              <a:prstDash val="solid"/>
              <a:round/>
              <a:headEnd len="med" w="med" type="none"/>
              <a:tailEnd len="med" w="med" type="triangle"/>
            </a:ln>
          </p:spPr>
        </p:cxnSp>
        <p:cxnSp>
          <p:nvCxnSpPr>
            <p:cNvPr id="198" name="Google Shape;198;p28"/>
            <p:cNvCxnSpPr/>
            <p:nvPr/>
          </p:nvCxnSpPr>
          <p:spPr>
            <a:xfrm rot="10800000">
              <a:off x="5457975" y="2723875"/>
              <a:ext cx="651600" cy="0"/>
            </a:xfrm>
            <a:prstGeom prst="straightConnector1">
              <a:avLst/>
            </a:prstGeom>
            <a:noFill/>
            <a:ln cap="flat" cmpd="sng" w="38100">
              <a:solidFill>
                <a:schemeClr val="dk2"/>
              </a:solidFill>
              <a:prstDash val="solid"/>
              <a:round/>
              <a:headEnd len="med" w="med" type="none"/>
              <a:tailEnd len="med" w="med" type="triangle"/>
            </a:ln>
          </p:spPr>
        </p:cxnSp>
        <p:sp>
          <p:nvSpPr>
            <p:cNvPr id="199" name="Google Shape;199;p28"/>
            <p:cNvSpPr txBox="1"/>
            <p:nvPr/>
          </p:nvSpPr>
          <p:spPr>
            <a:xfrm>
              <a:off x="6111076" y="2096982"/>
              <a:ext cx="1077300" cy="8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1"/>
                  </a:solidFill>
                  <a:latin typeface="Lato"/>
                  <a:ea typeface="Lato"/>
                  <a:cs typeface="Lato"/>
                  <a:sym typeface="Lato"/>
                </a:rPr>
                <a:t>Dynamic</a:t>
              </a:r>
              <a:endParaRPr b="1"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rPr b="1" lang="en" sz="1300">
                  <a:solidFill>
                    <a:schemeClr val="accent1"/>
                  </a:solidFill>
                  <a:latin typeface="Lato"/>
                  <a:ea typeface="Lato"/>
                  <a:cs typeface="Lato"/>
                  <a:sym typeface="Lato"/>
                </a:rPr>
                <a:t>Static</a:t>
              </a:r>
              <a:endParaRPr>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594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Data Types</a:t>
            </a:r>
            <a:endParaRPr/>
          </a:p>
        </p:txBody>
      </p:sp>
      <p:sp>
        <p:nvSpPr>
          <p:cNvPr id="205" name="Google Shape;205;p29"/>
          <p:cNvSpPr txBox="1"/>
          <p:nvPr>
            <p:ph idx="1" type="body"/>
          </p:nvPr>
        </p:nvSpPr>
        <p:spPr>
          <a:xfrm>
            <a:off x="729450" y="1176200"/>
            <a:ext cx="7688700" cy="4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are commonly used </a:t>
            </a:r>
            <a:r>
              <a:rPr i="1" lang="en"/>
              <a:t>static </a:t>
            </a:r>
            <a:r>
              <a:rPr lang="en"/>
              <a:t>SQL types:</a:t>
            </a:r>
            <a:endParaRPr/>
          </a:p>
        </p:txBody>
      </p:sp>
      <p:graphicFrame>
        <p:nvGraphicFramePr>
          <p:cNvPr id="206" name="Google Shape;206;p29"/>
          <p:cNvGraphicFramePr/>
          <p:nvPr/>
        </p:nvGraphicFramePr>
        <p:xfrm>
          <a:off x="729450" y="1707750"/>
          <a:ext cx="3000000" cy="3000000"/>
        </p:xfrm>
        <a:graphic>
          <a:graphicData uri="http://schemas.openxmlformats.org/drawingml/2006/table">
            <a:tbl>
              <a:tblPr>
                <a:noFill/>
                <a:tableStyleId>{9FC89A3C-6B26-495B-A490-62949A68861E}</a:tableStyleId>
              </a:tblPr>
              <a:tblGrid>
                <a:gridCol w="1484300"/>
                <a:gridCol w="2367125"/>
                <a:gridCol w="4218275"/>
              </a:tblGrid>
              <a:tr h="356675">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Type</a:t>
                      </a:r>
                      <a:endParaRPr b="1" sz="1200">
                        <a:solidFill>
                          <a:srgbClr val="FFFFFF"/>
                        </a:solidFill>
                        <a:latin typeface="Lato"/>
                        <a:ea typeface="Lato"/>
                        <a:cs typeface="Lato"/>
                        <a:sym typeface="Lato"/>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Argument</a:t>
                      </a:r>
                      <a:endParaRPr b="1" sz="1200">
                        <a:solidFill>
                          <a:srgbClr val="FFFFFF"/>
                        </a:solidFill>
                        <a:latin typeface="Lato"/>
                        <a:ea typeface="Lato"/>
                        <a:cs typeface="Lato"/>
                        <a:sym typeface="Lato"/>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Description</a:t>
                      </a:r>
                      <a:endParaRPr b="1" sz="1200">
                        <a:solidFill>
                          <a:srgbClr val="FFFFFF"/>
                        </a:solidFill>
                        <a:latin typeface="Lato"/>
                        <a:ea typeface="Lato"/>
                        <a:cs typeface="Lato"/>
                        <a:sym typeface="Lato"/>
                      </a:endParaRPr>
                    </a:p>
                  </a:txBody>
                  <a:tcPr marT="91425" marB="91425" marR="91425" marL="91425">
                    <a:solidFill>
                      <a:schemeClr val="accent2"/>
                    </a:solidFill>
                  </a:tcPr>
                </a:tc>
              </a:tr>
              <a:tr h="35667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INT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none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An integer number</a:t>
                      </a:r>
                      <a:endParaRPr sz="1200">
                        <a:solidFill>
                          <a:schemeClr val="accent1"/>
                        </a:solidFill>
                        <a:latin typeface="Lato"/>
                        <a:ea typeface="Lato"/>
                        <a:cs typeface="Lato"/>
                        <a:sym typeface="Lato"/>
                      </a:endParaRPr>
                    </a:p>
                  </a:txBody>
                  <a:tcPr marT="91425" marB="91425" marR="91425" marL="91425"/>
                </a:tc>
              </a:tr>
              <a:tr h="5100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VARCHAR(n)</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The string can be at most n characters (max of 65,535).</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A  text string</a:t>
                      </a:r>
                      <a:endParaRPr sz="1200">
                        <a:solidFill>
                          <a:schemeClr val="accent1"/>
                        </a:solidFill>
                        <a:latin typeface="Lato"/>
                        <a:ea typeface="Lato"/>
                        <a:cs typeface="Lato"/>
                        <a:sym typeface="Lato"/>
                      </a:endParaRPr>
                    </a:p>
                  </a:txBody>
                  <a:tcPr marT="91425" marB="91425" marR="91425" marL="91425"/>
                </a:tc>
              </a:tr>
              <a:tr h="35667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TINYINT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none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Stores only very small numbers (definition of "small" varies, but is usually between 0 and 255) </a:t>
                      </a:r>
                      <a:endParaRPr sz="1200">
                        <a:solidFill>
                          <a:schemeClr val="accent1"/>
                        </a:solidFill>
                        <a:latin typeface="Lato"/>
                        <a:ea typeface="Lato"/>
                        <a:cs typeface="Lato"/>
                        <a:sym typeface="Lato"/>
                      </a:endParaRPr>
                    </a:p>
                  </a:txBody>
                  <a:tcPr marT="91425" marB="91425" marR="91425" marL="91425"/>
                </a:tc>
              </a:tr>
              <a:tr h="5100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DATETIME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none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Stores dates and times for precise time information: YYYY-MM-DD HH:MM:SS</a:t>
                      </a:r>
                      <a:endParaRPr sz="1200">
                        <a:solidFill>
                          <a:schemeClr val="accent1"/>
                        </a:solidFill>
                        <a:latin typeface="Lato"/>
                        <a:ea typeface="Lato"/>
                        <a:cs typeface="Lato"/>
                        <a:sym typeface="Lato"/>
                      </a:endParaRPr>
                    </a:p>
                  </a:txBody>
                  <a:tcPr marT="91425" marB="91425" marR="91425" marL="91425"/>
                </a:tc>
              </a:tr>
              <a:tr h="5100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DOUBLE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Optionally (m,d), specifying how many digits in the number.</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A decimal number. Rounds based on the provided precision.</a:t>
                      </a:r>
                      <a:endParaRPr sz="1200">
                        <a:solidFill>
                          <a:schemeClr val="accent1"/>
                        </a:solidFill>
                        <a:latin typeface="Lato"/>
                        <a:ea typeface="Lato"/>
                        <a:cs typeface="Lato"/>
                        <a:sym typeface="Lato"/>
                      </a:endParaRPr>
                    </a:p>
                  </a:txBody>
                  <a:tcPr marT="91425" marB="91425" marR="91425" marL="91425"/>
                </a:tc>
              </a:tr>
              <a:tr h="35667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TEXT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none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A potentially very large text string.</a:t>
                      </a:r>
                      <a:endParaRPr sz="1200">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Conversion to SQLite</a:t>
            </a:r>
            <a:endParaRPr/>
          </a:p>
        </p:txBody>
      </p:sp>
      <p:graphicFrame>
        <p:nvGraphicFramePr>
          <p:cNvPr id="212" name="Google Shape;212;p30"/>
          <p:cNvGraphicFramePr/>
          <p:nvPr/>
        </p:nvGraphicFramePr>
        <p:xfrm>
          <a:off x="729450" y="1504275"/>
          <a:ext cx="3000000" cy="3000000"/>
        </p:xfrm>
        <a:graphic>
          <a:graphicData uri="http://schemas.openxmlformats.org/drawingml/2006/table">
            <a:tbl>
              <a:tblPr>
                <a:noFill/>
                <a:tableStyleId>{9FC89A3C-6B26-495B-A490-62949A68861E}</a:tableStyleId>
              </a:tblPr>
              <a:tblGrid>
                <a:gridCol w="2609250"/>
                <a:gridCol w="2609250"/>
              </a:tblGrid>
              <a:tr h="356675">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Static SQL Type</a:t>
                      </a:r>
                      <a:endParaRPr b="1" sz="1200">
                        <a:solidFill>
                          <a:srgbClr val="FFFFFF"/>
                        </a:solidFill>
                        <a:latin typeface="Lato"/>
                        <a:ea typeface="Lato"/>
                        <a:cs typeface="Lato"/>
                        <a:sym typeface="Lato"/>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SQLite Type</a:t>
                      </a:r>
                      <a:endParaRPr b="1" sz="1200">
                        <a:solidFill>
                          <a:srgbClr val="FFFFFF"/>
                        </a:solidFill>
                        <a:latin typeface="Lato"/>
                        <a:ea typeface="Lato"/>
                        <a:cs typeface="Lato"/>
                        <a:sym typeface="Lato"/>
                      </a:endParaRPr>
                    </a:p>
                  </a:txBody>
                  <a:tcPr marT="91425" marB="91425" marR="91425" marL="91425">
                    <a:solidFill>
                      <a:schemeClr val="accent2"/>
                    </a:solidFill>
                  </a:tcPr>
                </a:tc>
              </a:tr>
              <a:tr h="35667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INT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INTEGER</a:t>
                      </a:r>
                      <a:endParaRPr sz="1200">
                        <a:solidFill>
                          <a:schemeClr val="accent1"/>
                        </a:solidFill>
                        <a:latin typeface="Lato"/>
                        <a:ea typeface="Lato"/>
                        <a:cs typeface="Lato"/>
                        <a:sym typeface="Lato"/>
                      </a:endParaRPr>
                    </a:p>
                  </a:txBody>
                  <a:tcPr marT="91425" marB="91425" marR="91425" marL="91425"/>
                </a:tc>
              </a:tr>
              <a:tr h="5100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VARCHAR(n)</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TEXT</a:t>
                      </a:r>
                      <a:endParaRPr sz="1200">
                        <a:solidFill>
                          <a:schemeClr val="accent1"/>
                        </a:solidFill>
                        <a:latin typeface="Lato"/>
                        <a:ea typeface="Lato"/>
                        <a:cs typeface="Lato"/>
                        <a:sym typeface="Lato"/>
                      </a:endParaRPr>
                    </a:p>
                  </a:txBody>
                  <a:tcPr marT="91425" marB="91425" marR="91425" marL="91425"/>
                </a:tc>
              </a:tr>
              <a:tr h="35667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TINYINT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INTEGER</a:t>
                      </a:r>
                      <a:endParaRPr sz="1200">
                        <a:solidFill>
                          <a:schemeClr val="accent1"/>
                        </a:solidFill>
                        <a:latin typeface="Lato"/>
                        <a:ea typeface="Lato"/>
                        <a:cs typeface="Lato"/>
                        <a:sym typeface="Lato"/>
                      </a:endParaRPr>
                    </a:p>
                  </a:txBody>
                  <a:tcPr marT="91425" marB="91425" marR="91425" marL="91425"/>
                </a:tc>
              </a:tr>
              <a:tr h="5100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DATETIME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NUMERIC</a:t>
                      </a:r>
                      <a:endParaRPr sz="1200">
                        <a:solidFill>
                          <a:schemeClr val="accent1"/>
                        </a:solidFill>
                        <a:latin typeface="Lato"/>
                        <a:ea typeface="Lato"/>
                        <a:cs typeface="Lato"/>
                        <a:sym typeface="Lato"/>
                      </a:endParaRPr>
                    </a:p>
                  </a:txBody>
                  <a:tcPr marT="91425" marB="91425" marR="91425" marL="91425"/>
                </a:tc>
              </a:tr>
              <a:tr h="5100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DOUBLE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REAL</a:t>
                      </a:r>
                      <a:endParaRPr sz="1200">
                        <a:solidFill>
                          <a:schemeClr val="accent1"/>
                        </a:solidFill>
                        <a:latin typeface="Lato"/>
                        <a:ea typeface="Lato"/>
                        <a:cs typeface="Lato"/>
                        <a:sym typeface="Lato"/>
                      </a:endParaRPr>
                    </a:p>
                  </a:txBody>
                  <a:tcPr marT="91425" marB="91425" marR="91425" marL="91425"/>
                </a:tc>
              </a:tr>
              <a:tr h="35667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TEXT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TEXT</a:t>
                      </a:r>
                      <a:endParaRPr sz="1200">
                        <a:solidFill>
                          <a:schemeClr val="accen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Conversion to SQLite</a:t>
            </a:r>
            <a:endParaRPr/>
          </a:p>
        </p:txBody>
      </p:sp>
      <p:graphicFrame>
        <p:nvGraphicFramePr>
          <p:cNvPr id="218" name="Google Shape;218;p31"/>
          <p:cNvGraphicFramePr/>
          <p:nvPr/>
        </p:nvGraphicFramePr>
        <p:xfrm>
          <a:off x="729450" y="1504275"/>
          <a:ext cx="3000000" cy="3000000"/>
        </p:xfrm>
        <a:graphic>
          <a:graphicData uri="http://schemas.openxmlformats.org/drawingml/2006/table">
            <a:tbl>
              <a:tblPr>
                <a:noFill/>
                <a:tableStyleId>{9FC89A3C-6B26-495B-A490-62949A68861E}</a:tableStyleId>
              </a:tblPr>
              <a:tblGrid>
                <a:gridCol w="2609250"/>
                <a:gridCol w="2609250"/>
              </a:tblGrid>
              <a:tr h="356675">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Static SQL Type</a:t>
                      </a:r>
                      <a:endParaRPr b="1" sz="1200">
                        <a:solidFill>
                          <a:srgbClr val="FFFFFF"/>
                        </a:solidFill>
                        <a:latin typeface="Lato"/>
                        <a:ea typeface="Lato"/>
                        <a:cs typeface="Lato"/>
                        <a:sym typeface="Lato"/>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solidFill>
                            <a:srgbClr val="FFFFFF"/>
                          </a:solidFill>
                          <a:latin typeface="Lato"/>
                          <a:ea typeface="Lato"/>
                          <a:cs typeface="Lato"/>
                          <a:sym typeface="Lato"/>
                        </a:rPr>
                        <a:t>SQLite Type</a:t>
                      </a:r>
                      <a:endParaRPr b="1" sz="1200">
                        <a:solidFill>
                          <a:srgbClr val="FFFFFF"/>
                        </a:solidFill>
                        <a:latin typeface="Lato"/>
                        <a:ea typeface="Lato"/>
                        <a:cs typeface="Lato"/>
                        <a:sym typeface="Lato"/>
                      </a:endParaRPr>
                    </a:p>
                  </a:txBody>
                  <a:tcPr marT="91425" marB="91425" marR="91425" marL="91425">
                    <a:solidFill>
                      <a:schemeClr val="accent2"/>
                    </a:solidFill>
                  </a:tcPr>
                </a:tc>
              </a:tr>
              <a:tr h="35667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INT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INTEGER</a:t>
                      </a:r>
                      <a:endParaRPr sz="1200">
                        <a:solidFill>
                          <a:schemeClr val="accent1"/>
                        </a:solidFill>
                        <a:latin typeface="Lato"/>
                        <a:ea typeface="Lato"/>
                        <a:cs typeface="Lato"/>
                        <a:sym typeface="Lato"/>
                      </a:endParaRPr>
                    </a:p>
                  </a:txBody>
                  <a:tcPr marT="91425" marB="91425" marR="91425" marL="91425"/>
                </a:tc>
              </a:tr>
              <a:tr h="5100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VARCHAR(n)</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TEXT</a:t>
                      </a:r>
                      <a:endParaRPr sz="1200">
                        <a:solidFill>
                          <a:schemeClr val="accent1"/>
                        </a:solidFill>
                        <a:latin typeface="Lato"/>
                        <a:ea typeface="Lato"/>
                        <a:cs typeface="Lato"/>
                        <a:sym typeface="Lato"/>
                      </a:endParaRPr>
                    </a:p>
                  </a:txBody>
                  <a:tcPr marT="91425" marB="91425" marR="91425" marL="91425"/>
                </a:tc>
              </a:tr>
              <a:tr h="35667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TINYINT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INTEGER</a:t>
                      </a:r>
                      <a:endParaRPr sz="1200">
                        <a:solidFill>
                          <a:schemeClr val="accent1"/>
                        </a:solidFill>
                        <a:latin typeface="Lato"/>
                        <a:ea typeface="Lato"/>
                        <a:cs typeface="Lato"/>
                        <a:sym typeface="Lato"/>
                      </a:endParaRPr>
                    </a:p>
                  </a:txBody>
                  <a:tcPr marT="91425" marB="91425" marR="91425" marL="91425"/>
                </a:tc>
              </a:tr>
              <a:tr h="5100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DATETIME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200" u="sng">
                          <a:solidFill>
                            <a:schemeClr val="accent1"/>
                          </a:solidFill>
                          <a:latin typeface="Lato"/>
                          <a:ea typeface="Lato"/>
                          <a:cs typeface="Lato"/>
                          <a:sym typeface="Lato"/>
                        </a:rPr>
                        <a:t>NUMERIC</a:t>
                      </a:r>
                      <a:endParaRPr b="1" sz="1200" u="sng">
                        <a:solidFill>
                          <a:schemeClr val="accent1"/>
                        </a:solidFill>
                        <a:latin typeface="Lato"/>
                        <a:ea typeface="Lato"/>
                        <a:cs typeface="Lato"/>
                        <a:sym typeface="Lato"/>
                      </a:endParaRPr>
                    </a:p>
                  </a:txBody>
                  <a:tcPr marT="91425" marB="91425" marR="91425" marL="91425"/>
                </a:tc>
              </a:tr>
              <a:tr h="51002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DOUBLE</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REAL</a:t>
                      </a:r>
                      <a:endParaRPr sz="1200">
                        <a:solidFill>
                          <a:schemeClr val="accent1"/>
                        </a:solidFill>
                        <a:latin typeface="Lato"/>
                        <a:ea typeface="Lato"/>
                        <a:cs typeface="Lato"/>
                        <a:sym typeface="Lato"/>
                      </a:endParaRPr>
                    </a:p>
                  </a:txBody>
                  <a:tcPr marT="91425" marB="91425" marR="91425" marL="91425"/>
                </a:tc>
              </a:tr>
              <a:tr h="356675">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TEXT</a:t>
                      </a:r>
                      <a:endParaRPr sz="12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TEXT</a:t>
                      </a:r>
                      <a:endParaRPr sz="1200">
                        <a:solidFill>
                          <a:schemeClr val="accent1"/>
                        </a:solidFill>
                        <a:latin typeface="Lato"/>
                        <a:ea typeface="Lato"/>
                        <a:cs typeface="Lato"/>
                        <a:sym typeface="Lato"/>
                      </a:endParaRPr>
                    </a:p>
                  </a:txBody>
                  <a:tcPr marT="91425" marB="91425" marR="91425" marL="91425"/>
                </a:tc>
              </a:tr>
            </a:tbl>
          </a:graphicData>
        </a:graphic>
      </p:graphicFrame>
      <p:sp>
        <p:nvSpPr>
          <p:cNvPr id="219" name="Google Shape;219;p31"/>
          <p:cNvSpPr txBox="1"/>
          <p:nvPr/>
        </p:nvSpPr>
        <p:spPr>
          <a:xfrm>
            <a:off x="6074875" y="1504275"/>
            <a:ext cx="2897100" cy="29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SQLite has this special value classification for things you might want to have handled specially.</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These include: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Dates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Booleans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"Strings"</a:t>
            </a:r>
            <a:endParaRPr sz="1300">
              <a:solidFill>
                <a:schemeClr val="accent1"/>
              </a:solidFill>
              <a:latin typeface="Lato"/>
              <a:ea typeface="Lato"/>
              <a:cs typeface="Lato"/>
              <a:sym typeface="Lato"/>
            </a:endParaRPr>
          </a:p>
        </p:txBody>
      </p:sp>
      <p:cxnSp>
        <p:nvCxnSpPr>
          <p:cNvPr id="220" name="Google Shape;220;p31"/>
          <p:cNvCxnSpPr/>
          <p:nvPr/>
        </p:nvCxnSpPr>
        <p:spPr>
          <a:xfrm flipH="1">
            <a:off x="4237025" y="1810700"/>
            <a:ext cx="1828800" cy="14214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are we going...</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a:solidFill>
                  <a:srgbClr val="000000"/>
                </a:solidFill>
              </a:rPr>
              <a:t>Web page structure and appearance with HTML5 and CSS.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Client-side interactivity with JS DOM and events.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Using web services (API's) as a client with JS.</a:t>
            </a:r>
            <a:endParaRPr sz="1400">
              <a:solidFill>
                <a:srgbClr val="000000"/>
              </a:solidFill>
            </a:endParaRPr>
          </a:p>
          <a:p>
            <a:pPr indent="-317500" lvl="0" marL="457200" rtl="0" algn="l">
              <a:spcBef>
                <a:spcPts val="0"/>
              </a:spcBef>
              <a:spcAft>
                <a:spcPts val="0"/>
              </a:spcAft>
              <a:buSzPts val="1400"/>
              <a:buAutoNum type="arabicPeriod"/>
            </a:pPr>
            <a:r>
              <a:rPr b="1" lang="en" sz="1400"/>
              <a:t>Writing JSON-based web services with a server-side language.</a:t>
            </a:r>
            <a:endParaRPr b="1" sz="1400"/>
          </a:p>
          <a:p>
            <a:pPr indent="-317500" lvl="0" marL="457200" rtl="0" algn="l">
              <a:spcBef>
                <a:spcPts val="0"/>
              </a:spcBef>
              <a:spcAft>
                <a:spcPts val="0"/>
              </a:spcAft>
              <a:buClr>
                <a:srgbClr val="B7B7B7"/>
              </a:buClr>
              <a:buSzPts val="1400"/>
              <a:buAutoNum type="arabicPeriod"/>
            </a:pPr>
            <a:r>
              <a:rPr lang="en" sz="1400">
                <a:solidFill>
                  <a:srgbClr val="B7B7B7"/>
                </a:solidFill>
              </a:rPr>
              <a:t>Storing and retrieving information in a database with SQL and server-side programs.</a:t>
            </a:r>
            <a:endParaRPr sz="1400">
              <a:solidFill>
                <a:srgbClr val="B7B7B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CREATE TABLE</a:t>
            </a:r>
            <a:r>
              <a:rPr lang="en"/>
              <a:t>: Syntax</a:t>
            </a:r>
            <a:endParaRPr/>
          </a:p>
        </p:txBody>
      </p:sp>
      <p:sp>
        <p:nvSpPr>
          <p:cNvPr id="226" name="Google Shape;226;p32"/>
          <p:cNvSpPr txBox="1"/>
          <p:nvPr>
            <p:ph idx="1" type="body"/>
          </p:nvPr>
        </p:nvSpPr>
        <p:spPr>
          <a:xfrm>
            <a:off x="729450" y="2523750"/>
            <a:ext cx="3924000" cy="1934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urier New"/>
                <a:ea typeface="Courier New"/>
                <a:cs typeface="Courier New"/>
                <a:sym typeface="Courier New"/>
              </a:rPr>
              <a:t>CREATE TABLE table_name(</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column1 datatype PRIMARY KEY,</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column2 datatype,</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column3 datatype,</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  columnN datatype</a:t>
            </a:r>
            <a:endParaRPr sz="1400">
              <a:latin typeface="Courier New"/>
              <a:ea typeface="Courier New"/>
              <a:cs typeface="Courier New"/>
              <a:sym typeface="Courier New"/>
            </a:endParaRPr>
          </a:p>
          <a:p>
            <a:pPr indent="0" lvl="0" marL="0" rtl="0" algn="l">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0"/>
              </a:spcBef>
              <a:spcAft>
                <a:spcPts val="0"/>
              </a:spcAft>
              <a:buNone/>
            </a:pPr>
            <a:r>
              <a:t/>
            </a:r>
            <a:endParaRPr sz="1400">
              <a:latin typeface="Courier New"/>
              <a:ea typeface="Courier New"/>
              <a:cs typeface="Courier New"/>
              <a:sym typeface="Courier New"/>
            </a:endParaRPr>
          </a:p>
        </p:txBody>
      </p:sp>
      <p:grpSp>
        <p:nvGrpSpPr>
          <p:cNvPr id="227" name="Google Shape;227;p32"/>
          <p:cNvGrpSpPr/>
          <p:nvPr/>
        </p:nvGrpSpPr>
        <p:grpSpPr>
          <a:xfrm>
            <a:off x="2851850" y="1504275"/>
            <a:ext cx="6120125" cy="1601075"/>
            <a:chOff x="2851850" y="1504275"/>
            <a:chExt cx="6120125" cy="1601075"/>
          </a:xfrm>
        </p:grpSpPr>
        <p:sp>
          <p:nvSpPr>
            <p:cNvPr id="228" name="Google Shape;228;p32"/>
            <p:cNvSpPr txBox="1"/>
            <p:nvPr/>
          </p:nvSpPr>
          <p:spPr>
            <a:xfrm>
              <a:off x="6074875" y="1504275"/>
              <a:ext cx="2897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WHAT IS THIS?!?!</a:t>
              </a:r>
              <a:endParaRPr sz="1300">
                <a:solidFill>
                  <a:schemeClr val="accent1"/>
                </a:solidFill>
                <a:latin typeface="Lato"/>
                <a:ea typeface="Lato"/>
                <a:cs typeface="Lato"/>
                <a:sym typeface="Lato"/>
              </a:endParaRPr>
            </a:p>
          </p:txBody>
        </p:sp>
        <p:cxnSp>
          <p:nvCxnSpPr>
            <p:cNvPr id="229" name="Google Shape;229;p32"/>
            <p:cNvCxnSpPr/>
            <p:nvPr/>
          </p:nvCxnSpPr>
          <p:spPr>
            <a:xfrm flipH="1">
              <a:off x="4173725" y="1810700"/>
              <a:ext cx="1892100" cy="1167900"/>
            </a:xfrm>
            <a:prstGeom prst="straightConnector1">
              <a:avLst/>
            </a:prstGeom>
            <a:noFill/>
            <a:ln cap="flat" cmpd="sng" w="38100">
              <a:solidFill>
                <a:schemeClr val="dk2"/>
              </a:solidFill>
              <a:prstDash val="solid"/>
              <a:round/>
              <a:headEnd len="med" w="med" type="none"/>
              <a:tailEnd len="med" w="med" type="triangle"/>
            </a:ln>
          </p:spPr>
        </p:cxnSp>
        <p:cxnSp>
          <p:nvCxnSpPr>
            <p:cNvPr id="230" name="Google Shape;230;p32"/>
            <p:cNvCxnSpPr/>
            <p:nvPr/>
          </p:nvCxnSpPr>
          <p:spPr>
            <a:xfrm>
              <a:off x="2851850" y="3105350"/>
              <a:ext cx="1195200" cy="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Column Constraints</a:t>
            </a:r>
            <a:endParaRPr/>
          </a:p>
        </p:txBody>
      </p:sp>
      <p:sp>
        <p:nvSpPr>
          <p:cNvPr id="236" name="Google Shape;236;p33"/>
          <p:cNvSpPr txBox="1"/>
          <p:nvPr>
            <p:ph idx="1" type="body"/>
          </p:nvPr>
        </p:nvSpPr>
        <p:spPr>
          <a:xfrm>
            <a:off x="729450" y="1853850"/>
            <a:ext cx="7688700" cy="30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following are very common and useful in CREATE TABLE statements.</a:t>
            </a:r>
            <a:endParaRPr sz="1400"/>
          </a:p>
          <a:p>
            <a:pPr indent="0" lvl="0" marL="0" rtl="0" algn="l">
              <a:spcBef>
                <a:spcPts val="0"/>
              </a:spcBef>
              <a:spcAft>
                <a:spcPts val="0"/>
              </a:spcAft>
              <a:buNone/>
            </a:pPr>
            <a:r>
              <a:rPr lang="en" sz="1400"/>
              <a:t>These are called constraints - they "constrain" the types of values you can insert in a column.</a:t>
            </a:r>
            <a:endParaRPr sz="1400"/>
          </a:p>
          <a:p>
            <a:pPr indent="0" lvl="0" marL="0" rtl="0" algn="l">
              <a:spcBef>
                <a:spcPts val="0"/>
              </a:spcBef>
              <a:spcAft>
                <a:spcPts val="0"/>
              </a:spcAft>
              <a:buNone/>
            </a:pPr>
            <a:r>
              <a:rPr lang="en" sz="1400" u="sng">
                <a:solidFill>
                  <a:schemeClr val="hlink"/>
                </a:solidFill>
                <a:hlinkClick r:id="rId3"/>
              </a:rPr>
              <a:t>This reading on constraints </a:t>
            </a:r>
            <a:r>
              <a:rPr lang="en" sz="1400"/>
              <a:t>is an excellent overview for more details.</a:t>
            </a:r>
            <a:endParaRPr sz="1400"/>
          </a:p>
          <a:p>
            <a:pPr indent="-317500" lvl="0" marL="457200" rtl="0" algn="l">
              <a:spcBef>
                <a:spcPts val="0"/>
              </a:spcBef>
              <a:spcAft>
                <a:spcPts val="0"/>
              </a:spcAft>
              <a:buSzPts val="1400"/>
              <a:buChar char="●"/>
            </a:pPr>
            <a:r>
              <a:rPr lang="en" sz="1400"/>
              <a:t>PRIMARY KEY (keyname): Used to specify a column or group of columns uniquely identifies a row in a table.</a:t>
            </a:r>
            <a:endParaRPr sz="1400"/>
          </a:p>
          <a:p>
            <a:pPr indent="-317500" lvl="0" marL="457200" rtl="0" algn="l">
              <a:spcBef>
                <a:spcPts val="0"/>
              </a:spcBef>
              <a:spcAft>
                <a:spcPts val="0"/>
              </a:spcAft>
              <a:buSzPts val="1400"/>
              <a:buChar char="●"/>
            </a:pPr>
            <a:r>
              <a:rPr lang="en" sz="1400"/>
              <a:t>AUTOINCREMENT: Used with the primary key column to automatically generate the "next" value for the key. In SQLite, only available for the primary key.</a:t>
            </a:r>
            <a:endParaRPr sz="1400"/>
          </a:p>
          <a:p>
            <a:pPr indent="-317500" lvl="0" marL="457200" rtl="0" algn="l">
              <a:spcBef>
                <a:spcPts val="0"/>
              </a:spcBef>
              <a:spcAft>
                <a:spcPts val="0"/>
              </a:spcAft>
              <a:buSzPts val="1400"/>
              <a:buChar char="●"/>
            </a:pPr>
            <a:r>
              <a:rPr lang="en" sz="1400"/>
              <a:t>NOT NULL: prevents NULL entries in a column, requires the value to be set in INSERT statements.</a:t>
            </a:r>
            <a:endParaRPr sz="1400"/>
          </a:p>
          <a:p>
            <a:pPr indent="-317500" lvl="0" marL="457200" rtl="0" algn="l">
              <a:spcBef>
                <a:spcPts val="0"/>
              </a:spcBef>
              <a:spcAft>
                <a:spcPts val="0"/>
              </a:spcAft>
              <a:buSzPts val="1400"/>
              <a:buChar char="●"/>
            </a:pPr>
            <a:r>
              <a:rPr lang="en" sz="1400"/>
              <a:t>DEFAULT: specifies default values for a column if not provided in an INSERT statement</a:t>
            </a:r>
            <a:endParaRPr sz="1400"/>
          </a:p>
          <a:p>
            <a:pPr indent="-317500" lvl="0" marL="457200" rtl="0" algn="l">
              <a:spcBef>
                <a:spcPts val="0"/>
              </a:spcBef>
              <a:spcAft>
                <a:spcPts val="0"/>
              </a:spcAft>
              <a:buSzPts val="1400"/>
              <a:buChar char="●"/>
            </a:pPr>
            <a:r>
              <a:rPr lang="en" sz="1400"/>
              <a:t>UNIQUE: requires an attribute to be unique (useful for fields that are not PRIMARY KEY but should still be unique)</a:t>
            </a:r>
            <a:endParaRPr sz="1400"/>
          </a:p>
          <a:p>
            <a:pPr indent="0" lvl="0" marL="0" rtl="0" algn="l">
              <a:spcBef>
                <a:spcPts val="0"/>
              </a:spcBef>
              <a:spcAft>
                <a:spcPts val="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729450" y="575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Extracting the data</a:t>
            </a:r>
            <a:endParaRPr/>
          </a:p>
        </p:txBody>
      </p:sp>
      <p:sp>
        <p:nvSpPr>
          <p:cNvPr id="242" name="Google Shape;242;p34"/>
          <p:cNvSpPr txBox="1"/>
          <p:nvPr>
            <p:ph idx="1" type="body"/>
          </p:nvPr>
        </p:nvSpPr>
        <p:spPr>
          <a:xfrm>
            <a:off x="729450" y="1304875"/>
            <a:ext cx="7688700" cy="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Every table should have a column which is used to uniquely identify each row. This improves efficiency and will prove very useful when using multiple tables.</a:t>
            </a:r>
            <a:endParaRPr sz="1400"/>
          </a:p>
        </p:txBody>
      </p:sp>
      <p:sp>
        <p:nvSpPr>
          <p:cNvPr id="243" name="Google Shape;243;p34"/>
          <p:cNvSpPr txBox="1"/>
          <p:nvPr>
            <p:ph idx="1" type="body"/>
          </p:nvPr>
        </p:nvSpPr>
        <p:spPr>
          <a:xfrm>
            <a:off x="729450" y="1966375"/>
            <a:ext cx="7730100" cy="1515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CREATE TABLE students(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id       INTEGER  PRIMARY KEY AUTOINCREMENT,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     TEXT     NOT NULL,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username TEXT     NOT NULL UNIQUE,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email    TEXT     NOT NULL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44" name="Google Shape;244;p34"/>
          <p:cNvSpPr txBox="1"/>
          <p:nvPr>
            <p:ph idx="1" type="body"/>
          </p:nvPr>
        </p:nvSpPr>
        <p:spPr>
          <a:xfrm>
            <a:off x="727650" y="3481375"/>
            <a:ext cx="7730100" cy="13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Adding </a:t>
            </a:r>
            <a:r>
              <a:rPr lang="en" sz="1400">
                <a:latin typeface="Courier New"/>
                <a:ea typeface="Courier New"/>
                <a:cs typeface="Courier New"/>
                <a:sym typeface="Courier New"/>
              </a:rPr>
              <a:t>PRIMARY KEY</a:t>
            </a:r>
            <a:r>
              <a:rPr lang="en" sz="1400"/>
              <a:t> makes it so that the code will error if that column ever has duplicates. It will use that column to identify each row quickly. This is usually an integer id, but can also be other types. Conventionally named </a:t>
            </a:r>
            <a:r>
              <a:rPr lang="en" sz="1400">
                <a:latin typeface="Courier New"/>
                <a:ea typeface="Courier New"/>
                <a:cs typeface="Courier New"/>
                <a:sym typeface="Courier New"/>
              </a:rPr>
              <a:t>id</a:t>
            </a:r>
            <a:r>
              <a:rPr lang="en" sz="1400"/>
              <a:t>.</a:t>
            </a:r>
            <a:endParaRPr sz="1400"/>
          </a:p>
          <a:p>
            <a:pPr indent="0" lvl="0" marL="0" rtl="0" algn="l">
              <a:spcBef>
                <a:spcPts val="0"/>
              </a:spcBef>
              <a:spcAft>
                <a:spcPts val="0"/>
              </a:spcAft>
              <a:buNone/>
            </a:pPr>
            <a:r>
              <a:rPr lang="en" sz="1400">
                <a:latin typeface="Courier New"/>
                <a:ea typeface="Courier New"/>
                <a:cs typeface="Courier New"/>
                <a:sym typeface="Courier New"/>
              </a:rPr>
              <a:t>AUTOINCREMENT</a:t>
            </a:r>
            <a:r>
              <a:rPr lang="en" sz="1400"/>
              <a:t> will make it so that if you provide no input for that column, it will pick the highest unused value. Perfect for making it so you don't have to worry about what the next id is.</a:t>
            </a:r>
            <a:endParaRPr sz="1400"/>
          </a:p>
          <a:p>
            <a:pPr indent="0" lvl="0" marL="0" rtl="0" algn="l">
              <a:spcBef>
                <a:spcPts val="0"/>
              </a:spcBef>
              <a:spcAft>
                <a:spcPts val="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727800" y="6118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the WPL Queue?</a:t>
            </a:r>
            <a:endParaRPr/>
          </a:p>
        </p:txBody>
      </p:sp>
      <p:sp>
        <p:nvSpPr>
          <p:cNvPr id="250" name="Google Shape;250;p35"/>
          <p:cNvSpPr txBox="1"/>
          <p:nvPr>
            <p:ph idx="1" type="body"/>
          </p:nvPr>
        </p:nvSpPr>
        <p:spPr>
          <a:xfrm>
            <a:off x="727800" y="1355050"/>
            <a:ext cx="7688400" cy="67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We introduced the WPL queue to teach Forms and validation on the client-side. What types of data might we want to store in a database (</a:t>
            </a:r>
            <a:r>
              <a:rPr lang="en" sz="1400">
                <a:latin typeface="Courier New"/>
                <a:ea typeface="Courier New"/>
                <a:cs typeface="Courier New"/>
                <a:sym typeface="Courier New"/>
              </a:rPr>
              <a:t>wpl.db</a:t>
            </a:r>
            <a:r>
              <a:rPr lang="en" sz="1400"/>
              <a:t>) for the WPL Queue?</a:t>
            </a:r>
            <a:endParaRPr sz="1400"/>
          </a:p>
        </p:txBody>
      </p:sp>
      <p:sp>
        <p:nvSpPr>
          <p:cNvPr id="251" name="Google Shape;251;p35"/>
          <p:cNvSpPr txBox="1"/>
          <p:nvPr>
            <p:ph idx="2" type="body"/>
          </p:nvPr>
        </p:nvSpPr>
        <p:spPr>
          <a:xfrm>
            <a:off x="4400700" y="2078875"/>
            <a:ext cx="4136400" cy="25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Text-based</a:t>
            </a:r>
            <a:endParaRPr sz="1400"/>
          </a:p>
          <a:p>
            <a:pPr indent="-317500" lvl="0" marL="457200" rtl="0" algn="l">
              <a:spcBef>
                <a:spcPts val="0"/>
              </a:spcBef>
              <a:spcAft>
                <a:spcPts val="0"/>
              </a:spcAft>
              <a:buSzPts val="1400"/>
              <a:buChar char="●"/>
            </a:pPr>
            <a:r>
              <a:rPr lang="en" sz="1400"/>
              <a:t>The name of the student</a:t>
            </a:r>
            <a:endParaRPr sz="1400"/>
          </a:p>
          <a:p>
            <a:pPr indent="-317500" lvl="0" marL="457200" rtl="0" algn="l">
              <a:spcBef>
                <a:spcPts val="0"/>
              </a:spcBef>
              <a:spcAft>
                <a:spcPts val="0"/>
              </a:spcAft>
              <a:buSzPts val="1400"/>
              <a:buChar char="●"/>
            </a:pPr>
            <a:r>
              <a:rPr lang="en" sz="1400"/>
              <a:t>The email address</a:t>
            </a:r>
            <a:endParaRPr sz="1400"/>
          </a:p>
          <a:p>
            <a:pPr indent="-317500" lvl="0" marL="457200" rtl="0" algn="l">
              <a:spcBef>
                <a:spcPts val="0"/>
              </a:spcBef>
              <a:spcAft>
                <a:spcPts val="0"/>
              </a:spcAft>
              <a:buSzPts val="1400"/>
              <a:buChar char="●"/>
            </a:pPr>
            <a:r>
              <a:rPr lang="en" sz="1400"/>
              <a:t>The question text</a:t>
            </a:r>
            <a:endParaRPr sz="1400"/>
          </a:p>
          <a:p>
            <a:pPr indent="0" lvl="0" marL="0" rtl="0" algn="l">
              <a:spcBef>
                <a:spcPts val="0"/>
              </a:spcBef>
              <a:spcAft>
                <a:spcPts val="0"/>
              </a:spcAft>
              <a:buNone/>
            </a:pPr>
            <a:r>
              <a:rPr lang="en" sz="1400"/>
              <a:t>But what about...</a:t>
            </a:r>
            <a:endParaRPr sz="1400"/>
          </a:p>
          <a:p>
            <a:pPr indent="-317500" lvl="0" marL="457200" rtl="0" algn="l">
              <a:spcBef>
                <a:spcPts val="0"/>
              </a:spcBef>
              <a:spcAft>
                <a:spcPts val="0"/>
              </a:spcAft>
              <a:buSzPts val="1400"/>
              <a:buChar char="●"/>
            </a:pPr>
            <a:r>
              <a:rPr lang="en" sz="1400"/>
              <a:t>The student number (this could also be text)</a:t>
            </a:r>
            <a:endParaRPr sz="1400"/>
          </a:p>
          <a:p>
            <a:pPr indent="-317500" lvl="0" marL="457200" rtl="0" algn="l">
              <a:spcBef>
                <a:spcPts val="0"/>
              </a:spcBef>
              <a:spcAft>
                <a:spcPts val="0"/>
              </a:spcAft>
              <a:buSzPts val="1400"/>
              <a:buChar char="●"/>
            </a:pPr>
            <a:r>
              <a:rPr lang="en" sz="1400"/>
              <a:t>The question length (2 or 10)</a:t>
            </a:r>
            <a:endParaRPr sz="1400"/>
          </a:p>
          <a:p>
            <a:pPr indent="-317500" lvl="0" marL="457200" rtl="0" algn="l">
              <a:spcBef>
                <a:spcPts val="0"/>
              </a:spcBef>
              <a:spcAft>
                <a:spcPts val="0"/>
              </a:spcAft>
              <a:buSzPts val="1400"/>
              <a:buChar char="●"/>
            </a:pPr>
            <a:r>
              <a:rPr lang="en" sz="1400"/>
              <a:t>A unique identifier for each question</a:t>
            </a:r>
            <a:endParaRPr sz="1400"/>
          </a:p>
          <a:p>
            <a:pPr indent="-317500" lvl="0" marL="457200" rtl="0" algn="l">
              <a:spcBef>
                <a:spcPts val="0"/>
              </a:spcBef>
              <a:spcAft>
                <a:spcPts val="0"/>
              </a:spcAft>
              <a:buSzPts val="1400"/>
              <a:buChar char="●"/>
            </a:pPr>
            <a:r>
              <a:rPr lang="en" sz="1400"/>
              <a:t>When the question was submitted</a:t>
            </a:r>
            <a:endParaRPr sz="1400"/>
          </a:p>
          <a:p>
            <a:pPr indent="0" lvl="0" marL="0" rtl="0" algn="l">
              <a:spcBef>
                <a:spcPts val="0"/>
              </a:spcBef>
              <a:spcAft>
                <a:spcPts val="0"/>
              </a:spcAft>
              <a:buNone/>
            </a:pPr>
            <a:r>
              <a:t/>
            </a:r>
            <a:endParaRPr sz="1400"/>
          </a:p>
        </p:txBody>
      </p:sp>
      <p:pic>
        <p:nvPicPr>
          <p:cNvPr id="252" name="Google Shape;252;p35"/>
          <p:cNvPicPr preferRelativeResize="0"/>
          <p:nvPr/>
        </p:nvPicPr>
        <p:blipFill>
          <a:blip r:embed="rId3">
            <a:alphaModFix/>
          </a:blip>
          <a:stretch>
            <a:fillRect/>
          </a:stretch>
        </p:blipFill>
        <p:spPr>
          <a:xfrm>
            <a:off x="653200" y="2078875"/>
            <a:ext cx="3628271" cy="280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CREATE TABLE</a:t>
            </a:r>
            <a:r>
              <a:rPr lang="en"/>
              <a:t>: example</a:t>
            </a:r>
            <a:endParaRPr/>
          </a:p>
        </p:txBody>
      </p:sp>
      <p:sp>
        <p:nvSpPr>
          <p:cNvPr id="258" name="Google Shape;258;p36"/>
          <p:cNvSpPr txBox="1"/>
          <p:nvPr>
            <p:ph idx="1" type="body"/>
          </p:nvPr>
        </p:nvSpPr>
        <p:spPr>
          <a:xfrm>
            <a:off x="729450" y="1853850"/>
            <a:ext cx="7688700" cy="6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What would the </a:t>
            </a:r>
            <a:r>
              <a:rPr lang="en" sz="1500">
                <a:latin typeface="Courier New"/>
                <a:ea typeface="Courier New"/>
                <a:cs typeface="Courier New"/>
                <a:sym typeface="Courier New"/>
              </a:rPr>
              <a:t>CREATE TABLE</a:t>
            </a:r>
            <a:r>
              <a:rPr lang="en" sz="1500"/>
              <a:t> SQL command look like to create a table to hold the </a:t>
            </a:r>
            <a:r>
              <a:rPr i="1" lang="en" sz="1500"/>
              <a:t>queue</a:t>
            </a:r>
            <a:r>
              <a:rPr lang="en" sz="1500"/>
              <a:t> for the WPL example?</a:t>
            </a:r>
            <a:endParaRPr sz="1500"/>
          </a:p>
        </p:txBody>
      </p:sp>
      <p:sp>
        <p:nvSpPr>
          <p:cNvPr id="259" name="Google Shape;259;p36"/>
          <p:cNvSpPr txBox="1"/>
          <p:nvPr>
            <p:ph idx="1" type="body"/>
          </p:nvPr>
        </p:nvSpPr>
        <p:spPr>
          <a:xfrm>
            <a:off x="729450" y="2523750"/>
            <a:ext cx="7875000" cy="2217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CREATE TABLE queue(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id             INTEGER PRIMARY KEY AUTOINCREMENT,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           TEXT,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email          TEXT,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student_id     INTEGER,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length         INTEGER,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question       TEXT,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creation_time  DATETIME DEFAULT CURRENT_TIMESTAMP</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7800" y="20365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Databases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Database?</a:t>
            </a:r>
            <a:endParaRPr/>
          </a:p>
        </p:txBody>
      </p:sp>
      <p:sp>
        <p:nvSpPr>
          <p:cNvPr id="103" name="Google Shape;103;p16"/>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collection of related information, similar to JSON (but more tabular)</a:t>
            </a:r>
            <a:endParaRPr sz="1500"/>
          </a:p>
          <a:p>
            <a:pPr indent="0" lvl="0" marL="0" rtl="0" algn="l">
              <a:spcBef>
                <a:spcPts val="0"/>
              </a:spcBef>
              <a:spcAft>
                <a:spcPts val="0"/>
              </a:spcAft>
              <a:buNone/>
            </a:pPr>
            <a:r>
              <a:rPr lang="en" sz="1500"/>
              <a:t>What are some examples of data you could store in a database?</a:t>
            </a:r>
            <a:endParaRPr sz="1500"/>
          </a:p>
          <a:p>
            <a:pPr indent="-323850" lvl="0" marL="457200" rtl="0" algn="l">
              <a:spcBef>
                <a:spcPts val="0"/>
              </a:spcBef>
              <a:spcAft>
                <a:spcPts val="0"/>
              </a:spcAft>
              <a:buSzPts val="1500"/>
              <a:buChar char="●"/>
            </a:pPr>
            <a:r>
              <a:rPr lang="en" sz="1500"/>
              <a:t>Pokedex</a:t>
            </a:r>
            <a:endParaRPr sz="1500"/>
          </a:p>
          <a:p>
            <a:pPr indent="-323850" lvl="0" marL="457200" rtl="0" algn="l">
              <a:spcBef>
                <a:spcPts val="0"/>
              </a:spcBef>
              <a:spcAft>
                <a:spcPts val="0"/>
              </a:spcAft>
              <a:buSzPts val="1500"/>
              <a:buChar char="●"/>
            </a:pPr>
            <a:r>
              <a:rPr lang="en" sz="1500"/>
              <a:t>Book Reviews</a:t>
            </a:r>
            <a:endParaRPr sz="1500"/>
          </a:p>
          <a:p>
            <a:pPr indent="-323850" lvl="0" marL="457200" rtl="0" algn="l">
              <a:spcBef>
                <a:spcPts val="0"/>
              </a:spcBef>
              <a:spcAft>
                <a:spcPts val="0"/>
              </a:spcAft>
              <a:buSzPts val="1500"/>
              <a:buChar char="●"/>
            </a:pPr>
            <a:r>
              <a:rPr lang="en" sz="1500"/>
              <a:t>Store Inventory</a:t>
            </a:r>
            <a:endParaRPr sz="1500"/>
          </a:p>
          <a:p>
            <a:pPr indent="-323850" lvl="0" marL="457200" rtl="0" algn="l">
              <a:spcBef>
                <a:spcPts val="0"/>
              </a:spcBef>
              <a:spcAft>
                <a:spcPts val="0"/>
              </a:spcAft>
              <a:buSzPts val="1500"/>
              <a:buChar char="●"/>
            </a:pPr>
            <a:r>
              <a:rPr lang="en" sz="1500"/>
              <a:t>User Information</a:t>
            </a:r>
            <a:endParaRPr sz="1500"/>
          </a:p>
          <a:p>
            <a:pPr indent="-323850" lvl="0" marL="457200" rtl="0" algn="l">
              <a:spcBef>
                <a:spcPts val="0"/>
              </a:spcBef>
              <a:spcAft>
                <a:spcPts val="0"/>
              </a:spcAft>
              <a:buSzPts val="1500"/>
              <a:buChar char="●"/>
            </a:pPr>
            <a:r>
              <a:rPr lang="en" sz="1500"/>
              <a:t>Movies/Games</a:t>
            </a:r>
            <a:endParaRPr sz="1500"/>
          </a:p>
          <a:p>
            <a:pPr indent="-323850" lvl="0" marL="457200" rtl="0" algn="l">
              <a:spcBef>
                <a:spcPts val="0"/>
              </a:spcBef>
              <a:spcAft>
                <a:spcPts val="0"/>
              </a:spcAft>
              <a:buSzPts val="1500"/>
              <a:buChar char="●"/>
            </a:pPr>
            <a:r>
              <a:rPr lang="en" sz="1500"/>
              <a:t>Cafe Menu</a:t>
            </a:r>
            <a:endParaRPr sz="1500"/>
          </a:p>
          <a:p>
            <a:pPr indent="-323850" lvl="0" marL="457200" rtl="0" algn="l">
              <a:spcBef>
                <a:spcPts val="0"/>
              </a:spcBef>
              <a:spcAft>
                <a:spcPts val="0"/>
              </a:spcAft>
              <a:buSzPts val="1500"/>
              <a:buChar char="●"/>
            </a:pPr>
            <a:r>
              <a:rPr lang="en" sz="1500"/>
              <a:t>...</a:t>
            </a:r>
            <a:endParaRPr sz="1500"/>
          </a:p>
          <a:p>
            <a:pPr indent="0" lvl="0" marL="0" rtl="0" algn="l">
              <a:spcBef>
                <a:spcPts val="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Learn Databases in this Class?</a:t>
            </a:r>
            <a:endParaRPr/>
          </a:p>
        </p:txBody>
      </p:sp>
      <p:sp>
        <p:nvSpPr>
          <p:cNvPr id="109" name="Google Shape;109;p17"/>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Databases give us a great improvement in the way we can build, process, and retrieve large datasets. Most software companies will have a large group dedicated to database management.</a:t>
            </a:r>
            <a:endParaRPr sz="1500"/>
          </a:p>
          <a:p>
            <a:pPr indent="0" lvl="0" marL="0" rtl="0" algn="l">
              <a:spcBef>
                <a:spcPts val="0"/>
              </a:spcBef>
              <a:spcAft>
                <a:spcPts val="0"/>
              </a:spcAft>
              <a:buNone/>
            </a:pPr>
            <a:r>
              <a:rPr lang="en" sz="1500"/>
              <a:t>Advantages of a database:</a:t>
            </a:r>
            <a:endParaRPr sz="1500"/>
          </a:p>
          <a:p>
            <a:pPr indent="-323850" lvl="0" marL="457200" rtl="0" algn="l">
              <a:spcBef>
                <a:spcPts val="0"/>
              </a:spcBef>
              <a:spcAft>
                <a:spcPts val="0"/>
              </a:spcAft>
              <a:buSzPts val="1500"/>
              <a:buChar char="●"/>
            </a:pPr>
            <a:r>
              <a:rPr b="1" lang="en" sz="1500"/>
              <a:t>Powerful</a:t>
            </a:r>
            <a:r>
              <a:rPr lang="en" sz="1500"/>
              <a:t>: Can search it, filter data, combine data from multiple sources.</a:t>
            </a:r>
            <a:endParaRPr sz="1500"/>
          </a:p>
          <a:p>
            <a:pPr indent="-323850" lvl="0" marL="457200" rtl="0" algn="l">
              <a:spcBef>
                <a:spcPts val="0"/>
              </a:spcBef>
              <a:spcAft>
                <a:spcPts val="0"/>
              </a:spcAft>
              <a:buSzPts val="1500"/>
              <a:buChar char="●"/>
            </a:pPr>
            <a:r>
              <a:rPr b="1" lang="en" sz="1500"/>
              <a:t>Fast</a:t>
            </a:r>
            <a:r>
              <a:rPr lang="en" sz="1500"/>
              <a:t>: Can search/filter a database very quickly compared to a file/JSON.</a:t>
            </a:r>
            <a:endParaRPr sz="1500"/>
          </a:p>
          <a:p>
            <a:pPr indent="-323850" lvl="0" marL="457200" rtl="0" algn="l">
              <a:spcBef>
                <a:spcPts val="0"/>
              </a:spcBef>
              <a:spcAft>
                <a:spcPts val="0"/>
              </a:spcAft>
              <a:buSzPts val="1500"/>
              <a:buChar char="●"/>
            </a:pPr>
            <a:r>
              <a:rPr b="1" lang="en" sz="1500"/>
              <a:t>Big</a:t>
            </a:r>
            <a:r>
              <a:rPr lang="en" sz="1500"/>
              <a:t>: Scale well up to very large data sizes.</a:t>
            </a:r>
            <a:endParaRPr sz="1500"/>
          </a:p>
          <a:p>
            <a:pPr indent="-323850" lvl="0" marL="457200" rtl="0" algn="l">
              <a:spcBef>
                <a:spcPts val="0"/>
              </a:spcBef>
              <a:spcAft>
                <a:spcPts val="0"/>
              </a:spcAft>
              <a:buSzPts val="1500"/>
              <a:buChar char="●"/>
            </a:pPr>
            <a:r>
              <a:rPr b="1" lang="en" sz="1500"/>
              <a:t>Safe</a:t>
            </a:r>
            <a:r>
              <a:rPr lang="en" sz="1500"/>
              <a:t>: Built-in mechanisms for failure recovery (e.g. transactions).</a:t>
            </a:r>
            <a:endParaRPr sz="1500"/>
          </a:p>
          <a:p>
            <a:pPr indent="-323850" lvl="0" marL="457200" rtl="0" algn="l">
              <a:spcBef>
                <a:spcPts val="0"/>
              </a:spcBef>
              <a:spcAft>
                <a:spcPts val="0"/>
              </a:spcAft>
              <a:buSzPts val="1500"/>
              <a:buChar char="●"/>
            </a:pPr>
            <a:r>
              <a:rPr b="1" lang="en" sz="1500"/>
              <a:t>Multi-user</a:t>
            </a:r>
            <a:r>
              <a:rPr lang="en" sz="1500"/>
              <a:t>: Concurrency feature let many users view/edit data at the same time.</a:t>
            </a:r>
            <a:endParaRPr sz="1500"/>
          </a:p>
          <a:p>
            <a:pPr indent="-323850" lvl="0" marL="457200" rtl="0" algn="l">
              <a:spcBef>
                <a:spcPts val="0"/>
              </a:spcBef>
              <a:spcAft>
                <a:spcPts val="0"/>
              </a:spcAft>
              <a:buSzPts val="1500"/>
              <a:buChar char="●"/>
            </a:pPr>
            <a:r>
              <a:rPr b="1" lang="en" sz="1500"/>
              <a:t>Abstract</a:t>
            </a:r>
            <a:r>
              <a:rPr lang="en" sz="1500"/>
              <a:t>: Provides layer of abstraction between stored data and app(s) - many database programs understand the same commands.</a:t>
            </a:r>
            <a:endParaRPr sz="1500"/>
          </a:p>
          <a:p>
            <a:pPr indent="0" lvl="0" marL="0" rtl="0" algn="l">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Software</a:t>
            </a:r>
            <a:endParaRPr/>
          </a:p>
        </p:txBody>
      </p:sp>
      <p:sp>
        <p:nvSpPr>
          <p:cNvPr id="115" name="Google Shape;115;p18"/>
          <p:cNvSpPr txBox="1"/>
          <p:nvPr>
            <p:ph idx="1" type="body"/>
          </p:nvPr>
        </p:nvSpPr>
        <p:spPr>
          <a:xfrm>
            <a:off x="729450" y="1853850"/>
            <a:ext cx="7688700" cy="30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Oracle</a:t>
            </a:r>
            <a:endParaRPr sz="1500"/>
          </a:p>
          <a:p>
            <a:pPr indent="0" lvl="0" marL="0" rtl="0" algn="l">
              <a:spcBef>
                <a:spcPts val="0"/>
              </a:spcBef>
              <a:spcAft>
                <a:spcPts val="0"/>
              </a:spcAft>
              <a:buNone/>
            </a:pPr>
            <a:r>
              <a:rPr lang="en" sz="1500" u="sng">
                <a:solidFill>
                  <a:schemeClr val="hlink"/>
                </a:solidFill>
                <a:hlinkClick r:id="rId4"/>
              </a:rPr>
              <a:t>Microsoft SQL Server</a:t>
            </a:r>
            <a:r>
              <a:rPr lang="en" sz="1500"/>
              <a:t> (powerful) and </a:t>
            </a:r>
            <a:r>
              <a:rPr lang="en" sz="1500" u="sng">
                <a:solidFill>
                  <a:schemeClr val="hlink"/>
                </a:solidFill>
                <a:hlinkClick r:id="rId5"/>
              </a:rPr>
              <a:t>Microsoft Access</a:t>
            </a:r>
            <a:r>
              <a:rPr lang="en" sz="1500"/>
              <a:t> (simple)</a:t>
            </a:r>
            <a:endParaRPr sz="1500"/>
          </a:p>
          <a:p>
            <a:pPr indent="0" lvl="0" marL="0" rtl="0" algn="l">
              <a:spcBef>
                <a:spcPts val="0"/>
              </a:spcBef>
              <a:spcAft>
                <a:spcPts val="0"/>
              </a:spcAft>
              <a:buNone/>
            </a:pPr>
            <a:r>
              <a:rPr lang="en" sz="1500" u="sng">
                <a:solidFill>
                  <a:schemeClr val="hlink"/>
                </a:solidFill>
                <a:hlinkClick r:id="rId6"/>
              </a:rPr>
              <a:t>PostgreSQL</a:t>
            </a:r>
            <a:r>
              <a:rPr lang="en" sz="1500"/>
              <a:t> (powerful/complex free open-source database system)</a:t>
            </a:r>
            <a:endParaRPr sz="1500"/>
          </a:p>
          <a:p>
            <a:pPr indent="0" lvl="0" marL="0" rtl="0" algn="l">
              <a:spcBef>
                <a:spcPts val="0"/>
              </a:spcBef>
              <a:spcAft>
                <a:spcPts val="0"/>
              </a:spcAft>
              <a:buNone/>
            </a:pPr>
            <a:r>
              <a:rPr lang="en" sz="1500" u="sng">
                <a:solidFill>
                  <a:schemeClr val="hlink"/>
                </a:solidFill>
                <a:hlinkClick r:id="rId7"/>
              </a:rPr>
              <a:t>SQLite</a:t>
            </a:r>
            <a:r>
              <a:rPr lang="en" sz="1500"/>
              <a:t> (transportable, lightweight free open-source database system)</a:t>
            </a:r>
            <a:endParaRPr sz="1500"/>
          </a:p>
          <a:p>
            <a:pPr indent="0" lvl="0" marL="0" rtl="0" algn="l">
              <a:spcBef>
                <a:spcPts val="0"/>
              </a:spcBef>
              <a:spcAft>
                <a:spcPts val="0"/>
              </a:spcAft>
              <a:buNone/>
            </a:pPr>
            <a:r>
              <a:rPr lang="en" sz="1500" u="sng">
                <a:solidFill>
                  <a:schemeClr val="hlink"/>
                </a:solidFill>
                <a:hlinkClick r:id="rId8"/>
              </a:rPr>
              <a:t>MySQL</a:t>
            </a:r>
            <a:r>
              <a:rPr lang="en" sz="1500"/>
              <a:t> (simple free open-source database system)</a:t>
            </a:r>
            <a:endParaRPr sz="1500"/>
          </a:p>
          <a:p>
            <a:pPr indent="0" lvl="0" marL="0" rtl="0" algn="l">
              <a:spcBef>
                <a:spcPts val="0"/>
              </a:spcBef>
              <a:spcAft>
                <a:spcPts val="0"/>
              </a:spcAft>
              <a:buNone/>
            </a:pPr>
            <a:r>
              <a:rPr lang="en" sz="1500"/>
              <a:t>Types of databases not covered in our course:</a:t>
            </a:r>
            <a:endParaRPr sz="1500"/>
          </a:p>
          <a:p>
            <a:pPr indent="-323850" lvl="0" marL="457200" rtl="0" algn="l">
              <a:spcBef>
                <a:spcPts val="0"/>
              </a:spcBef>
              <a:spcAft>
                <a:spcPts val="0"/>
              </a:spcAft>
              <a:buSzPts val="1500"/>
              <a:buChar char="●"/>
            </a:pPr>
            <a:r>
              <a:rPr lang="en" sz="1500"/>
              <a:t>NoSQL</a:t>
            </a:r>
            <a:endParaRPr sz="1500"/>
          </a:p>
          <a:p>
            <a:pPr indent="-323850" lvl="0" marL="457200" rtl="0" algn="l">
              <a:spcBef>
                <a:spcPts val="0"/>
              </a:spcBef>
              <a:spcAft>
                <a:spcPts val="0"/>
              </a:spcAft>
              <a:buSzPts val="1500"/>
              <a:buChar char="●"/>
            </a:pPr>
            <a:r>
              <a:rPr lang="en" sz="1500"/>
              <a:t>Key/Value</a:t>
            </a:r>
            <a:endParaRPr sz="1500"/>
          </a:p>
          <a:p>
            <a:pPr indent="-323850" lvl="0" marL="457200" rtl="0" algn="l">
              <a:spcBef>
                <a:spcPts val="0"/>
              </a:spcBef>
              <a:spcAft>
                <a:spcPts val="0"/>
              </a:spcAft>
              <a:buSzPts val="1500"/>
              <a:buChar char="●"/>
            </a:pPr>
            <a:r>
              <a:rPr lang="en" sz="1500"/>
              <a:t>Blob/Document</a:t>
            </a:r>
            <a:endParaRPr sz="1500"/>
          </a:p>
          <a:p>
            <a:pPr indent="-323850" lvl="0" marL="457200" rtl="0" algn="l">
              <a:spcBef>
                <a:spcPts val="0"/>
              </a:spcBef>
              <a:spcAft>
                <a:spcPts val="0"/>
              </a:spcAft>
              <a:buSzPts val="1500"/>
              <a:buChar char="●"/>
            </a:pPr>
            <a:r>
              <a:rPr lang="en" sz="1500"/>
              <a:t>GraphQL</a:t>
            </a:r>
            <a:endParaRPr sz="1500"/>
          </a:p>
          <a:p>
            <a:pPr indent="-323850" lvl="0" marL="457200" rtl="0" algn="l">
              <a:spcBef>
                <a:spcPts val="0"/>
              </a:spcBef>
              <a:spcAft>
                <a:spcPts val="0"/>
              </a:spcAft>
              <a:buSzPts val="1500"/>
              <a:buChar char="●"/>
            </a:pPr>
            <a:r>
              <a:rPr lang="en" sz="1500"/>
              <a:t>HBase, distributed databases</a:t>
            </a:r>
            <a:endParaRPr sz="1500"/>
          </a:p>
          <a:p>
            <a:pPr indent="0" lvl="0" marL="0" rtl="0" algn="l">
              <a:spcBef>
                <a:spcPts val="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Database vs. Others</a:t>
            </a:r>
            <a:endParaRPr/>
          </a:p>
        </p:txBody>
      </p:sp>
      <p:sp>
        <p:nvSpPr>
          <p:cNvPr id="121" name="Google Shape;121;p19"/>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Many different ways to store data (see previous slide)</a:t>
            </a:r>
            <a:endParaRPr sz="1500"/>
          </a:p>
          <a:p>
            <a:pPr indent="0" lvl="0" marL="0" rtl="0" algn="l">
              <a:spcBef>
                <a:spcPts val="0"/>
              </a:spcBef>
              <a:spcAft>
                <a:spcPts val="0"/>
              </a:spcAft>
              <a:buNone/>
            </a:pPr>
            <a:r>
              <a:rPr lang="en" sz="1500"/>
              <a:t>Relational databases define tabular data (data stored in tables), with operations that allow you to relate them to each other.</a:t>
            </a:r>
            <a:endParaRPr sz="1500"/>
          </a:p>
          <a:p>
            <a:pPr indent="0" lvl="0" marL="0" rtl="0" algn="l">
              <a:spcBef>
                <a:spcPts val="0"/>
              </a:spcBef>
              <a:spcAft>
                <a:spcPts val="0"/>
              </a:spcAft>
              <a:buNone/>
            </a:pPr>
            <a:r>
              <a:rPr lang="en" sz="1500"/>
              <a:t>Modern RDBMSs (</a:t>
            </a:r>
            <a:r>
              <a:rPr b="1" lang="en" sz="1500"/>
              <a:t>R</a:t>
            </a:r>
            <a:r>
              <a:rPr lang="en" sz="1500"/>
              <a:t>elational </a:t>
            </a:r>
            <a:r>
              <a:rPr b="1" lang="en" sz="1500"/>
              <a:t>D</a:t>
            </a:r>
            <a:r>
              <a:rPr lang="en" sz="1500"/>
              <a:t>ataBase </a:t>
            </a:r>
            <a:r>
              <a:rPr b="1" lang="en" sz="1500"/>
              <a:t>M</a:t>
            </a:r>
            <a:r>
              <a:rPr lang="en" sz="1500"/>
              <a:t>anagement</a:t>
            </a:r>
            <a:r>
              <a:rPr b="1" lang="en" sz="1500"/>
              <a:t> S</a:t>
            </a:r>
            <a:r>
              <a:rPr lang="en" sz="1500"/>
              <a:t>ystem) are transactional.</a:t>
            </a:r>
            <a:endParaRPr sz="1500"/>
          </a:p>
          <a:p>
            <a:pPr indent="0" lvl="0" marL="0" rtl="0" algn="l">
              <a:spcBef>
                <a:spcPts val="0"/>
              </a:spcBef>
              <a:spcAft>
                <a:spcPts val="0"/>
              </a:spcAft>
              <a:buNone/>
            </a:pPr>
            <a:r>
              <a:rPr lang="en" sz="1500"/>
              <a:t>This allows the database to ensure that certain expectations about your data are met.</a:t>
            </a:r>
            <a:endParaRPr sz="1500"/>
          </a:p>
          <a:p>
            <a:pPr indent="0" lvl="0" marL="0" rtl="0" algn="l">
              <a:spcBef>
                <a:spcPts val="0"/>
              </a:spcBef>
              <a:spcAft>
                <a:spcPts val="0"/>
              </a:spcAft>
              <a:buNone/>
            </a:pPr>
            <a:r>
              <a:rPr lang="en" sz="1500"/>
              <a:t>Each transaction is made up of 1+ commands</a:t>
            </a:r>
            <a:endParaRPr sz="1500"/>
          </a:p>
          <a:p>
            <a:pPr indent="0" lvl="0" marL="0" rtl="0" algn="l">
              <a:spcBef>
                <a:spcPts val="0"/>
              </a:spcBef>
              <a:spcAft>
                <a:spcPts val="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7650" y="586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Relational Database</a:t>
            </a:r>
            <a:endParaRPr/>
          </a:p>
        </p:txBody>
      </p:sp>
      <p:sp>
        <p:nvSpPr>
          <p:cNvPr id="127" name="Google Shape;127;p20"/>
          <p:cNvSpPr txBox="1"/>
          <p:nvPr>
            <p:ph idx="1" type="body"/>
          </p:nvPr>
        </p:nvSpPr>
        <p:spPr>
          <a:xfrm>
            <a:off x="727650" y="1171025"/>
            <a:ext cx="7688700" cy="14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Relational Database</a:t>
            </a:r>
            <a:r>
              <a:rPr lang="en" sz="1500"/>
              <a:t>: A method of structuring data as tables associated by shared attributes</a:t>
            </a:r>
            <a:endParaRPr sz="1500"/>
          </a:p>
          <a:p>
            <a:pPr indent="0" lvl="0" marL="0" rtl="0" algn="l">
              <a:spcBef>
                <a:spcPts val="0"/>
              </a:spcBef>
              <a:spcAft>
                <a:spcPts val="0"/>
              </a:spcAft>
              <a:buNone/>
            </a:pPr>
            <a:r>
              <a:rPr lang="en" sz="1500"/>
              <a:t>A table row corresponds to a unit of data called a </a:t>
            </a:r>
            <a:r>
              <a:rPr b="1" lang="en" sz="1500"/>
              <a:t>record</a:t>
            </a:r>
            <a:r>
              <a:rPr lang="en" sz="1500"/>
              <a:t>; a column corresponds to an attribute of that record</a:t>
            </a:r>
            <a:endParaRPr sz="1500"/>
          </a:p>
          <a:p>
            <a:pPr indent="0" lvl="0" marL="0" rtl="0" algn="l">
              <a:spcBef>
                <a:spcPts val="0"/>
              </a:spcBef>
              <a:spcAft>
                <a:spcPts val="0"/>
              </a:spcAft>
              <a:buNone/>
            </a:pPr>
            <a:r>
              <a:rPr lang="en" sz="1500"/>
              <a:t>In Excel-speak:</a:t>
            </a:r>
            <a:endParaRPr sz="1500"/>
          </a:p>
          <a:p>
            <a:pPr indent="0" lvl="0" marL="0" rtl="0" algn="l">
              <a:spcBef>
                <a:spcPts val="0"/>
              </a:spcBef>
              <a:spcAft>
                <a:spcPts val="0"/>
              </a:spcAft>
              <a:buNone/>
            </a:pPr>
            <a:r>
              <a:t/>
            </a:r>
            <a:endParaRPr sz="1500"/>
          </a:p>
        </p:txBody>
      </p:sp>
      <p:sp>
        <p:nvSpPr>
          <p:cNvPr id="128" name="Google Shape;128;p20"/>
          <p:cNvSpPr txBox="1"/>
          <p:nvPr>
            <p:ph idx="1" type="body"/>
          </p:nvPr>
        </p:nvSpPr>
        <p:spPr>
          <a:xfrm>
            <a:off x="727650" y="3832250"/>
            <a:ext cx="7688700" cy="11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the above image, the cells highlighted blue are the first "column" and the cells highlighted green are of the first "row" (or "record", or "tuple")</a:t>
            </a:r>
            <a:endParaRPr sz="1500"/>
          </a:p>
          <a:p>
            <a:pPr indent="0" lvl="0" marL="0" rtl="0" algn="l">
              <a:spcBef>
                <a:spcPts val="0"/>
              </a:spcBef>
              <a:spcAft>
                <a:spcPts val="0"/>
              </a:spcAft>
              <a:buNone/>
            </a:pPr>
            <a:r>
              <a:rPr lang="en" sz="1500"/>
              <a:t>Tables can be visualized just like an Excel sheet, just with different terminology, and more programmatic capabilities.</a:t>
            </a:r>
            <a:endParaRPr sz="1500"/>
          </a:p>
        </p:txBody>
      </p:sp>
      <p:pic>
        <p:nvPicPr>
          <p:cNvPr id="129" name="Google Shape;129;p20"/>
          <p:cNvPicPr preferRelativeResize="0"/>
          <p:nvPr/>
        </p:nvPicPr>
        <p:blipFill>
          <a:blip r:embed="rId4">
            <a:alphaModFix/>
          </a:blip>
          <a:stretch>
            <a:fillRect/>
          </a:stretch>
        </p:blipFill>
        <p:spPr>
          <a:xfrm>
            <a:off x="1375369" y="2571750"/>
            <a:ext cx="6393256" cy="1260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7650" y="1429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Database</a:t>
            </a:r>
            <a:endParaRPr/>
          </a:p>
        </p:txBody>
      </p:sp>
      <p:pic>
        <p:nvPicPr>
          <p:cNvPr id="135" name="Google Shape;135;p21"/>
          <p:cNvPicPr preferRelativeResize="0"/>
          <p:nvPr/>
        </p:nvPicPr>
        <p:blipFill>
          <a:blip r:embed="rId3">
            <a:alphaModFix/>
          </a:blip>
          <a:stretch>
            <a:fillRect/>
          </a:stretch>
        </p:blipFill>
        <p:spPr>
          <a:xfrm>
            <a:off x="152400" y="2024175"/>
            <a:ext cx="8839201" cy="149528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