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</p:sldIdLst>
  <p:sldSz cy="5143500" cx="9144000"/>
  <p:notesSz cx="6858000" cy="9144000"/>
  <p:embeddedFontLst>
    <p:embeddedFont>
      <p:font typeface="Raleway"/>
      <p:regular r:id="rId39"/>
      <p:bold r:id="rId40"/>
      <p:italic r:id="rId41"/>
      <p:boldItalic r:id="rId42"/>
    </p:embeddedFont>
    <p:embeddedFont>
      <p:font typeface="Lato"/>
      <p:regular r:id="rId43"/>
      <p:bold r:id="rId44"/>
      <p:italic r:id="rId45"/>
      <p:boldItalic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8D67046-6F31-4E1E-8AE7-6F995D4ADD78}">
  <a:tblStyle styleId="{78D67046-6F31-4E1E-8AE7-6F995D4ADD7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aleway-bold.fntdata"/><Relationship Id="rId20" Type="http://schemas.openxmlformats.org/officeDocument/2006/relationships/slide" Target="slides/slide14.xml"/><Relationship Id="rId42" Type="http://schemas.openxmlformats.org/officeDocument/2006/relationships/font" Target="fonts/Raleway-boldItalic.fntdata"/><Relationship Id="rId41" Type="http://schemas.openxmlformats.org/officeDocument/2006/relationships/font" Target="fonts/Raleway-italic.fntdata"/><Relationship Id="rId22" Type="http://schemas.openxmlformats.org/officeDocument/2006/relationships/slide" Target="slides/slide16.xml"/><Relationship Id="rId44" Type="http://schemas.openxmlformats.org/officeDocument/2006/relationships/font" Target="fonts/Lato-bold.fntdata"/><Relationship Id="rId21" Type="http://schemas.openxmlformats.org/officeDocument/2006/relationships/slide" Target="slides/slide15.xml"/><Relationship Id="rId43" Type="http://schemas.openxmlformats.org/officeDocument/2006/relationships/font" Target="fonts/Lato-regular.fntdata"/><Relationship Id="rId24" Type="http://schemas.openxmlformats.org/officeDocument/2006/relationships/slide" Target="slides/slide18.xml"/><Relationship Id="rId46" Type="http://schemas.openxmlformats.org/officeDocument/2006/relationships/font" Target="fonts/Lato-boldItalic.fntdata"/><Relationship Id="rId23" Type="http://schemas.openxmlformats.org/officeDocument/2006/relationships/slide" Target="slides/slide17.xml"/><Relationship Id="rId45" Type="http://schemas.openxmlformats.org/officeDocument/2006/relationships/font" Target="fonts/La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font" Target="fonts/Raleway-regular.fntdata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97c5ed1cc2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97c5ed1cc2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97c5ed1cc2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97c5ed1cc2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97c5ed1cc2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97c5ed1cc2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97c5ed1cc2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97c5ed1cc2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97c5ed1cc2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97c5ed1cc2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97c5ed1cc2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97c5ed1cc2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97c5ed1cc2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97c5ed1cc2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97c5ed1cc2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97c5ed1cc2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97c5ed1cc2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97c5ed1cc2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97c5ed1cc2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97c5ed1cc2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94e517707e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94e517707e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97c5ed1cc2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97c5ed1cc2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97c5ed1cc2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97c5ed1cc2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97c5ed1cc2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97c5ed1cc2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97c5ed1cc2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97c5ed1cc2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97c5ed1cc2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97c5ed1cc2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97c5ed1cc2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97c5ed1cc2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97c5ed1cc2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97c5ed1cc2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97c5ed1cc2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97c5ed1cc2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97c5ed1cc2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97c5ed1cc2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97c5ed1cc2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97c5ed1cc2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a8c4c7884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a8c4c7884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97c5ed1cc2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97c5ed1cc2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97c5ed1cc2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97c5ed1cc2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97c5ed1cc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97c5ed1cc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97c5ed1cc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97c5ed1cc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97c5ed1cc2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97c5ed1cc2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97c5ed1cc2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97c5ed1cc2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97c5ed1cc2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97c5ed1cc2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97c5ed1cc2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97c5ed1cc2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97c5ed1cc2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97c5ed1cc2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expressjs.com/en/4x/api.html#req.params" TargetMode="External"/><Relationship Id="rId4" Type="http://schemas.openxmlformats.org/officeDocument/2006/relationships/hyperlink" Target="https://expressjs.com/en/4x/api.html#req.query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expressjs.com/en/4x/api.html#res.write" TargetMode="External"/><Relationship Id="rId4" Type="http://schemas.openxmlformats.org/officeDocument/2006/relationships/hyperlink" Target="https://expressjs.com/en/4x/api.html#res.end" TargetMode="External"/><Relationship Id="rId10" Type="http://schemas.openxmlformats.org/officeDocument/2006/relationships/hyperlink" Target="https://expressjs.com/en/4x/api.html#res.sendStatus" TargetMode="External"/><Relationship Id="rId9" Type="http://schemas.openxmlformats.org/officeDocument/2006/relationships/hyperlink" Target="https://expressjs.com/en/4x/api.html#res.status" TargetMode="External"/><Relationship Id="rId5" Type="http://schemas.openxmlformats.org/officeDocument/2006/relationships/hyperlink" Target="https://expressjs.com/en/4x/api.html#res.send" TargetMode="External"/><Relationship Id="rId6" Type="http://schemas.openxmlformats.org/officeDocument/2006/relationships/hyperlink" Target="https://expressjs.com/en/4x/api.html#res.json" TargetMode="External"/><Relationship Id="rId7" Type="http://schemas.openxmlformats.org/officeDocument/2006/relationships/hyperlink" Target="https://expressjs.com/en/4x/api.html#res.set" TargetMode="External"/><Relationship Id="rId8" Type="http://schemas.openxmlformats.org/officeDocument/2006/relationships/hyperlink" Target="https://expressjs.com/en/4x/api.html#res.type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php.net/docs.php" TargetMode="External"/><Relationship Id="rId4" Type="http://schemas.openxmlformats.org/officeDocument/2006/relationships/hyperlink" Target="https://www.tutorialspoint.com/jsp/" TargetMode="External"/><Relationship Id="rId10" Type="http://schemas.openxmlformats.org/officeDocument/2006/relationships/image" Target="../media/image5.png"/><Relationship Id="rId9" Type="http://schemas.openxmlformats.org/officeDocument/2006/relationships/hyperlink" Target="https://nodejs.org/en/" TargetMode="External"/><Relationship Id="rId5" Type="http://schemas.openxmlformats.org/officeDocument/2006/relationships/hyperlink" Target="http://rubyonrails.org/" TargetMode="External"/><Relationship Id="rId6" Type="http://schemas.openxmlformats.org/officeDocument/2006/relationships/hyperlink" Target="https://www.asp.net/" TargetMode="External"/><Relationship Id="rId7" Type="http://schemas.openxmlformats.org/officeDocument/2006/relationships/hyperlink" Target="https://www.python.org/" TargetMode="External"/><Relationship Id="rId8" Type="http://schemas.openxmlformats.org/officeDocument/2006/relationships/hyperlink" Target="https://www.perl.org/about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 to Node.js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Client-Side JS?</a:t>
            </a:r>
            <a:endParaRPr/>
          </a:p>
        </p:txBody>
      </p:sp>
      <p:sp>
        <p:nvSpPr>
          <p:cNvPr id="142" name="Google Shape;142;p22"/>
          <p:cNvSpPr txBox="1"/>
          <p:nvPr>
            <p:ph idx="1" type="body"/>
          </p:nvPr>
        </p:nvSpPr>
        <p:spPr>
          <a:xfrm>
            <a:off x="729450" y="1962675"/>
            <a:ext cx="7688700" cy="24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So far, we have used JS on the browser (client) to add interactivity to our web pages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"Under the hood", your browser requests the JS (and other files) from a URL resource, loads the text file of the JS, and interprets it realtime in order to define how the web page behaves.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In Chrome, it does this using the V8 JavaScript engine, which is an open-source JS interpreter made by Google. Other browsers have different JS engines (e.g. Firefox uses SpiderMonkey).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Besides the standard JS language features, you also have access to the DOM when running JS on the browser - this includes the 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window</a:t>
            </a:r>
            <a:r>
              <a:rPr lang="en" sz="1400"/>
              <a:t> and 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document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/>
          <p:nvPr>
            <p:ph type="title"/>
          </p:nvPr>
        </p:nvSpPr>
        <p:spPr>
          <a:xfrm>
            <a:off x="727650" y="5982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 vs. Server-side JS</a:t>
            </a:r>
            <a:endParaRPr/>
          </a:p>
        </p:txBody>
      </p:sp>
      <p:pic>
        <p:nvPicPr>
          <p:cNvPr id="148" name="Google Shape;14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8600" y="1396825"/>
            <a:ext cx="6826801" cy="3559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Node.js: Server-side JS</a:t>
            </a:r>
            <a:endParaRPr/>
          </a:p>
        </p:txBody>
      </p:sp>
      <p:sp>
        <p:nvSpPr>
          <p:cNvPr id="154" name="Google Shape;154;p24"/>
          <p:cNvSpPr txBox="1"/>
          <p:nvPr>
            <p:ph idx="1" type="body"/>
          </p:nvPr>
        </p:nvSpPr>
        <p:spPr>
          <a:xfrm>
            <a:off x="729450" y="1900725"/>
            <a:ext cx="7688700" cy="28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Node.js uses the same open-source V8 JavaScript engine as Chrome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Node.js is a runtime environment for running JS programs using the same core language features, but outside of the browser.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When using Node, you do not have access to the browser objects/functions (e.g. document, window, addEventListener).</a:t>
            </a:r>
            <a:endParaRPr b="1"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Instead, you have access to functionality for managing HTTP requests, file i/o, and database interaction.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This functionality is key to building REST APIs!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Getting started with Node.js</a:t>
            </a:r>
            <a:endParaRPr/>
          </a:p>
        </p:txBody>
      </p:sp>
      <p:sp>
        <p:nvSpPr>
          <p:cNvPr id="160" name="Google Shape;160;p2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When you have Node installed (this week's section), you can run it immediately in the command line.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Start an interactive REPL with </a:t>
            </a: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node</a:t>
            </a:r>
            <a:r>
              <a:rPr lang="en" sz="1500"/>
              <a:t> (no arguments). This REPL is much like the Chrome browser's JS console tab.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Execute a JS program in the current directory with </a:t>
            </a: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node file.js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6"/>
          <p:cNvSpPr txBox="1"/>
          <p:nvPr>
            <p:ph type="title"/>
          </p:nvPr>
        </p:nvSpPr>
        <p:spPr>
          <a:xfrm>
            <a:off x="727650" y="5905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Starting a Node.js Project</a:t>
            </a:r>
            <a:endParaRPr/>
          </a:p>
        </p:txBody>
      </p:sp>
      <p:sp>
        <p:nvSpPr>
          <p:cNvPr id="166" name="Google Shape;166;p26"/>
          <p:cNvSpPr txBox="1"/>
          <p:nvPr>
            <p:ph idx="1" type="body"/>
          </p:nvPr>
        </p:nvSpPr>
        <p:spPr>
          <a:xfrm>
            <a:off x="727650" y="1304225"/>
            <a:ext cx="8109000" cy="341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There are a few steps to starting a Node.js application, but luckily most projects will follow the same structure.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When using Node.js, you will mostly be using the command line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Start a new project directory (e.g. 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node-practice</a:t>
            </a:r>
            <a:r>
              <a:rPr lang="en" sz="1400"/>
              <a:t>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Inside the directory, run 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npm init</a:t>
            </a:r>
            <a:r>
              <a:rPr lang="en" sz="1400"/>
              <a:t> to initialize a 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package.json</a:t>
            </a:r>
            <a:r>
              <a:rPr lang="en" sz="1400"/>
              <a:t> configuration file (you can keep pressing Enter to use defaults)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Install any modules with 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npm install &lt;package-name&gt;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Write your Node.js file! (e.g. 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app.js</a:t>
            </a:r>
            <a:r>
              <a:rPr lang="en" sz="1400"/>
              <a:t>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Include any front-end files in a 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1400"/>
              <a:t> directory within the project.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Along the way, a tool called 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npm</a:t>
            </a:r>
            <a:r>
              <a:rPr lang="en" sz="1400"/>
              <a:t> will help install and manage packages that are useful in your Node app.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7"/>
          <p:cNvSpPr txBox="1"/>
          <p:nvPr>
            <p:ph type="title"/>
          </p:nvPr>
        </p:nvSpPr>
        <p:spPr>
          <a:xfrm>
            <a:off x="729450" y="21568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Starting a Node.js Project</a:t>
            </a:r>
            <a:endParaRPr/>
          </a:p>
        </p:txBody>
      </p:sp>
      <p:sp>
        <p:nvSpPr>
          <p:cNvPr id="172" name="Google Shape;172;p27"/>
          <p:cNvSpPr txBox="1"/>
          <p:nvPr>
            <p:ph idx="1" type="body"/>
          </p:nvPr>
        </p:nvSpPr>
        <p:spPr>
          <a:xfrm>
            <a:off x="729450" y="2692050"/>
            <a:ext cx="7688700" cy="4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700"/>
              <a:t>Run </a:t>
            </a: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npm init</a:t>
            </a:r>
            <a:r>
              <a:rPr lang="en" sz="1700"/>
              <a:t> to create </a:t>
            </a: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package.json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8"/>
          <p:cNvSpPr txBox="1"/>
          <p:nvPr>
            <p:ph type="title"/>
          </p:nvPr>
        </p:nvSpPr>
        <p:spPr>
          <a:xfrm>
            <a:off x="729450" y="21568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Starting a Node.js Project</a:t>
            </a:r>
            <a:endParaRPr/>
          </a:p>
        </p:txBody>
      </p:sp>
      <p:sp>
        <p:nvSpPr>
          <p:cNvPr id="178" name="Google Shape;178;p28"/>
          <p:cNvSpPr txBox="1"/>
          <p:nvPr>
            <p:ph idx="1" type="body"/>
          </p:nvPr>
        </p:nvSpPr>
        <p:spPr>
          <a:xfrm>
            <a:off x="729450" y="2692050"/>
            <a:ext cx="7688700" cy="4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700"/>
              <a:t>Run </a:t>
            </a: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npm install express </a:t>
            </a:r>
            <a:r>
              <a:rPr lang="en" sz="1700"/>
              <a:t>to install the Express.js package</a:t>
            </a:r>
            <a:endParaRPr sz="17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9"/>
          <p:cNvSpPr txBox="1"/>
          <p:nvPr>
            <p:ph type="title"/>
          </p:nvPr>
        </p:nvSpPr>
        <p:spPr>
          <a:xfrm>
            <a:off x="727650" y="12404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Starting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app.js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4" name="Google Shape;184;p29"/>
          <p:cNvSpPr txBox="1"/>
          <p:nvPr>
            <p:ph idx="1" type="body"/>
          </p:nvPr>
        </p:nvSpPr>
        <p:spPr>
          <a:xfrm>
            <a:off x="727650" y="1715225"/>
            <a:ext cx="7688700" cy="4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500"/>
              <a:t>Build your basic app:</a:t>
            </a:r>
            <a:endParaRPr sz="1500"/>
          </a:p>
        </p:txBody>
      </p:sp>
      <p:sp>
        <p:nvSpPr>
          <p:cNvPr id="185" name="Google Shape;185;p29"/>
          <p:cNvSpPr txBox="1"/>
          <p:nvPr/>
        </p:nvSpPr>
        <p:spPr>
          <a:xfrm>
            <a:off x="727650" y="2126525"/>
            <a:ext cx="7590000" cy="2415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"use strict";</a:t>
            </a:r>
            <a:endParaRPr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const express = require('express');</a:t>
            </a:r>
            <a:endParaRPr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const app = express();</a:t>
            </a:r>
            <a:endParaRPr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app.get('/posts', function (req, res) {</a:t>
            </a:r>
            <a:endParaRPr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res.type("text").send("Hello World");</a:t>
            </a:r>
            <a:endParaRPr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endParaRPr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app.listen(8080);</a:t>
            </a:r>
            <a:endParaRPr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0"/>
          <p:cNvSpPr txBox="1"/>
          <p:nvPr>
            <p:ph type="title"/>
          </p:nvPr>
        </p:nvSpPr>
        <p:spPr>
          <a:xfrm>
            <a:off x="727650" y="12404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Node.js Modules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1" name="Google Shape;191;p30"/>
          <p:cNvSpPr txBox="1"/>
          <p:nvPr>
            <p:ph idx="1" type="body"/>
          </p:nvPr>
        </p:nvSpPr>
        <p:spPr>
          <a:xfrm>
            <a:off x="727650" y="1715225"/>
            <a:ext cx="7688700" cy="251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When you run a </a:t>
            </a: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.js</a:t>
            </a:r>
            <a:r>
              <a:rPr lang="en" sz="1500"/>
              <a:t> file using Node.js, you have access to default functions in JS (e.g. </a:t>
            </a: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console.log</a:t>
            </a:r>
            <a:r>
              <a:rPr lang="en" sz="1500"/>
              <a:t>)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In order to get functionality like file i/o or handling network requests, you need to import that functionality from modules - this is similar to the </a:t>
            </a: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500"/>
              <a:t> keyword you have used in Java or Python.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In Node.js, you do this by using the</a:t>
            </a: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 require() </a:t>
            </a:r>
            <a:r>
              <a:rPr lang="en" sz="1500"/>
              <a:t>function, passing the string name of the module you want to import.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For example, the module we'll use to respond to HTTP requests in Node.js is called </a:t>
            </a: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express</a:t>
            </a:r>
            <a:r>
              <a:rPr lang="en" sz="1500"/>
              <a:t>. You can import it like this: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192" name="Google Shape;192;p30"/>
          <p:cNvSpPr txBox="1"/>
          <p:nvPr/>
        </p:nvSpPr>
        <p:spPr>
          <a:xfrm>
            <a:off x="727650" y="4228025"/>
            <a:ext cx="7590000" cy="411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const express = require("express");</a:t>
            </a:r>
            <a:endParaRPr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1"/>
          <p:cNvSpPr txBox="1"/>
          <p:nvPr>
            <p:ph type="title"/>
          </p:nvPr>
        </p:nvSpPr>
        <p:spPr>
          <a:xfrm>
            <a:off x="727650" y="12404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Quick reminder on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/>
              <a:t> Keyword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8" name="Google Shape;198;p31"/>
          <p:cNvSpPr txBox="1"/>
          <p:nvPr>
            <p:ph idx="1" type="body"/>
          </p:nvPr>
        </p:nvSpPr>
        <p:spPr>
          <a:xfrm>
            <a:off x="727650" y="1715225"/>
            <a:ext cx="7688700" cy="12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Using </a:t>
            </a: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1500"/>
              <a:t> to declare a variable inside of JS just means that you can never change what that variable references. We've used this to represent "program constants" indicated by ALL_UPPERCASE naming conventions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For example, the following code would not work: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199" name="Google Shape;199;p31"/>
          <p:cNvSpPr txBox="1"/>
          <p:nvPr/>
        </p:nvSpPr>
        <p:spPr>
          <a:xfrm>
            <a:off x="727650" y="2903425"/>
            <a:ext cx="7590000" cy="612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const specialNumber = 1;</a:t>
            </a:r>
            <a:endParaRPr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specialNumber = 2; // TypeError: Assignment to constant variable.</a:t>
            </a:r>
            <a:endParaRPr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0" name="Google Shape;200;p31"/>
          <p:cNvSpPr txBox="1"/>
          <p:nvPr>
            <p:ph idx="1" type="body"/>
          </p:nvPr>
        </p:nvSpPr>
        <p:spPr>
          <a:xfrm>
            <a:off x="727650" y="3577525"/>
            <a:ext cx="7688700" cy="12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When we store modules in Node programs, it is conventional to use </a:t>
            </a: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1500"/>
              <a:t> instead of </a:t>
            </a: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1500"/>
              <a:t> to avoid accidentally overwriting the module.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Unlike the program constants we define with </a:t>
            </a: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1500"/>
              <a:t> (e.g. </a:t>
            </a: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BASE_URL</a:t>
            </a:r>
            <a:r>
              <a:rPr lang="en" sz="1500"/>
              <a:t>), we use camelCase naming instead of ALL_CAPS.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Today’s Agenda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Introduction to Node.js!!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2"/>
          <p:cNvSpPr txBox="1"/>
          <p:nvPr>
            <p:ph type="title"/>
          </p:nvPr>
        </p:nvSpPr>
        <p:spPr>
          <a:xfrm>
            <a:off x="727650" y="12404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app.listen()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6" name="Google Shape;206;p32"/>
          <p:cNvSpPr txBox="1"/>
          <p:nvPr>
            <p:ph idx="1" type="body"/>
          </p:nvPr>
        </p:nvSpPr>
        <p:spPr>
          <a:xfrm>
            <a:off x="727650" y="1775675"/>
            <a:ext cx="7688700" cy="15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To start the localhost server to run your Express app, you need to specify a port to listen to.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The express app object has a function </a:t>
            </a: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app.listen </a:t>
            </a:r>
            <a:r>
              <a:rPr lang="en" sz="1500"/>
              <a:t>which takes a port number and optional callback function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At the bottom of your</a:t>
            </a: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 app.js</a:t>
            </a:r>
            <a:r>
              <a:rPr lang="en" sz="1500"/>
              <a:t>, add the following code - (</a:t>
            </a: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process.env.PORT</a:t>
            </a:r>
            <a:r>
              <a:rPr lang="en" sz="1500"/>
              <a:t> is needed to use the default port when hosted on an actual server)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207" name="Google Shape;207;p32"/>
          <p:cNvSpPr txBox="1"/>
          <p:nvPr/>
        </p:nvSpPr>
        <p:spPr>
          <a:xfrm>
            <a:off x="777000" y="3282975"/>
            <a:ext cx="7590000" cy="1063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// Allows us to change the port easily by setting an environment</a:t>
            </a:r>
            <a:endParaRPr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// variable, so your app works with our grading software</a:t>
            </a:r>
            <a:endParaRPr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const PORT = process.env.PORT || 8000; </a:t>
            </a:r>
            <a:endParaRPr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app.listen(PORT);</a:t>
            </a:r>
            <a:endParaRPr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3"/>
          <p:cNvSpPr txBox="1"/>
          <p:nvPr>
            <p:ph type="title"/>
          </p:nvPr>
        </p:nvSpPr>
        <p:spPr>
          <a:xfrm>
            <a:off x="729450" y="18520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Routing in Express</a:t>
            </a:r>
            <a:endParaRPr/>
          </a:p>
        </p:txBody>
      </p:sp>
      <p:sp>
        <p:nvSpPr>
          <p:cNvPr id="213" name="Google Shape;213;p33"/>
          <p:cNvSpPr txBox="1"/>
          <p:nvPr>
            <p:ph idx="1" type="body"/>
          </p:nvPr>
        </p:nvSpPr>
        <p:spPr>
          <a:xfrm>
            <a:off x="729450" y="2457350"/>
            <a:ext cx="7688700" cy="10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Routes are used to define endpoints in your web service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Express supports different HTTP requests - we will learn GET and POST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Express will try to match routes in the order they are defined in your code</a:t>
            </a:r>
            <a:endParaRPr sz="15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4"/>
          <p:cNvSpPr txBox="1"/>
          <p:nvPr>
            <p:ph type="title"/>
          </p:nvPr>
        </p:nvSpPr>
        <p:spPr>
          <a:xfrm>
            <a:off x="727650" y="5820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Adding Routes in Express.js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9" name="Google Shape;219;p34"/>
          <p:cNvSpPr txBox="1"/>
          <p:nvPr>
            <p:ph idx="1" type="body"/>
          </p:nvPr>
        </p:nvSpPr>
        <p:spPr>
          <a:xfrm>
            <a:off x="777000" y="2255950"/>
            <a:ext cx="8222400" cy="26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app.get</a:t>
            </a:r>
            <a:r>
              <a:rPr lang="en" sz="1200"/>
              <a:t> allows us to create a GET endpoint. It takes two arguments: The endpoint URL path, and a callback function for modifying/sending the response.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req</a:t>
            </a:r>
            <a:r>
              <a:rPr lang="en" sz="1200"/>
              <a:t> is the request object, and holds items like the request parameters.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res</a:t>
            </a:r>
            <a:r>
              <a:rPr lang="en" sz="1200"/>
              <a:t> is the response object, and has methods to send data to the client.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res.set(...)</a:t>
            </a:r>
            <a:r>
              <a:rPr lang="en" sz="1200"/>
              <a:t> sets header data, like "content-type". Always set either "text/plain" or "application/json" with your response.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res.send(response) </a:t>
            </a:r>
            <a:r>
              <a:rPr lang="en" sz="1200"/>
              <a:t>returns the response as HTML text to the client.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res.json(response)</a:t>
            </a:r>
            <a:r>
              <a:rPr lang="en" sz="1200"/>
              <a:t> Does the same, but with a JSON object.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When adding a route to the path, you will retrieve information from the request, and send back a response using res (e.g. setting the status code, content-type, etc.)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If the visited endpoint has no matching route in your Express app, the response will be a 404 (resource not found)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20" name="Google Shape;220;p34"/>
          <p:cNvSpPr txBox="1"/>
          <p:nvPr/>
        </p:nvSpPr>
        <p:spPr>
          <a:xfrm>
            <a:off x="777000" y="1346425"/>
            <a:ext cx="7590000" cy="844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app.get(path, (req, res) =&gt; {</a:t>
            </a:r>
            <a:endParaRPr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...</a:t>
            </a:r>
            <a:endParaRPr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endParaRPr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5"/>
          <p:cNvSpPr txBox="1"/>
          <p:nvPr>
            <p:ph type="title"/>
          </p:nvPr>
        </p:nvSpPr>
        <p:spPr>
          <a:xfrm>
            <a:off x="727650" y="15510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Useful Request Properties/Methods</a:t>
            </a:r>
            <a:endParaRPr/>
          </a:p>
        </p:txBody>
      </p:sp>
      <p:graphicFrame>
        <p:nvGraphicFramePr>
          <p:cNvPr id="226" name="Google Shape;226;p35"/>
          <p:cNvGraphicFramePr/>
          <p:nvPr/>
        </p:nvGraphicFramePr>
        <p:xfrm>
          <a:off x="844050" y="2186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{78D67046-6F31-4E1E-8AE7-6F995D4ADD78}</a:tableStyleId>
              </a:tblPr>
              <a:tblGrid>
                <a:gridCol w="2310600"/>
                <a:gridCol w="5378100"/>
              </a:tblGrid>
              <a:tr h="392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Name</a:t>
                      </a:r>
                      <a:endParaRPr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Description</a:t>
                      </a:r>
                      <a:endParaRPr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solidFill>
                      <a:schemeClr val="accent2"/>
                    </a:solidFill>
                  </a:tcPr>
                </a:tc>
              </a:tr>
              <a:tr h="392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>
                          <a:solidFill>
                            <a:schemeClr val="hlink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  <a:hlinkClick r:id="rId3"/>
                        </a:rPr>
                        <a:t>req.params</a:t>
                      </a:r>
                      <a:endParaRPr>
                        <a:solidFill>
                          <a:schemeClr val="accent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Endpoint “path” parameters from the request</a:t>
                      </a:r>
                      <a:endParaRPr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392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>
                          <a:solidFill>
                            <a:schemeClr val="hlink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  <a:hlinkClick r:id="rId4"/>
                        </a:rPr>
                        <a:t>req.query</a:t>
                      </a:r>
                      <a:endParaRPr>
                        <a:solidFill>
                          <a:schemeClr val="accent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Query parameters from the request</a:t>
                      </a:r>
                      <a:endParaRPr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6"/>
          <p:cNvSpPr txBox="1"/>
          <p:nvPr>
            <p:ph type="title"/>
          </p:nvPr>
        </p:nvSpPr>
        <p:spPr>
          <a:xfrm>
            <a:off x="774125" y="6214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Useful Response Properties/Methods</a:t>
            </a:r>
            <a:endParaRPr/>
          </a:p>
        </p:txBody>
      </p:sp>
      <p:graphicFrame>
        <p:nvGraphicFramePr>
          <p:cNvPr id="232" name="Google Shape;232;p36"/>
          <p:cNvGraphicFramePr/>
          <p:nvPr/>
        </p:nvGraphicFramePr>
        <p:xfrm>
          <a:off x="774125" y="1327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{78D67046-6F31-4E1E-8AE7-6F995D4ADD78}</a:tableStyleId>
              </a:tblPr>
              <a:tblGrid>
                <a:gridCol w="1776150"/>
                <a:gridCol w="6313700"/>
              </a:tblGrid>
              <a:tr h="392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Name</a:t>
                      </a:r>
                      <a:endParaRPr sz="1300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Description</a:t>
                      </a:r>
                      <a:endParaRPr sz="1300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solidFill>
                      <a:schemeClr val="accent2"/>
                    </a:solidFill>
                  </a:tcPr>
                </a:tc>
              </a:tr>
              <a:tr h="392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u="sng">
                          <a:solidFill>
                            <a:schemeClr val="hlink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  <a:hlinkClick r:id="rId3"/>
                        </a:rPr>
                        <a:t>res.write(data)</a:t>
                      </a:r>
                      <a:endParaRPr sz="1300">
                        <a:solidFill>
                          <a:schemeClr val="accent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Writes data in the response without ending the communication</a:t>
                      </a:r>
                      <a:endParaRPr sz="1300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392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u="sng">
                          <a:solidFill>
                            <a:schemeClr val="hlink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  <a:hlinkClick r:id="rId4"/>
                        </a:rPr>
                        <a:t>res.end()</a:t>
                      </a:r>
                      <a:endParaRPr sz="1300">
                        <a:solidFill>
                          <a:schemeClr val="accent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Ends the process</a:t>
                      </a:r>
                      <a:endParaRPr sz="1300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u="sng">
                          <a:solidFill>
                            <a:schemeClr val="hlink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  <a:hlinkClick r:id="rId5"/>
                        </a:rPr>
                        <a:t>res.send()</a:t>
                      </a:r>
                      <a:endParaRPr sz="13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Sends information back (default text with HTML content type)</a:t>
                      </a:r>
                      <a:endParaRPr sz="1300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u="sng">
                          <a:solidFill>
                            <a:schemeClr val="hlink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  <a:hlinkClick r:id="rId6"/>
                        </a:rPr>
                        <a:t>res.json()</a:t>
                      </a:r>
                      <a:endParaRPr sz="13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Sends information back as JSON content type</a:t>
                      </a:r>
                      <a:endParaRPr sz="1300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u="sng">
                          <a:solidFill>
                            <a:schemeClr val="hlink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  <a:hlinkClick r:id="rId7"/>
                        </a:rPr>
                        <a:t>res.set()</a:t>
                      </a:r>
                      <a:endParaRPr sz="13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Sets header information, such as "Content-type"</a:t>
                      </a:r>
                      <a:endParaRPr sz="1300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392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u="sng">
                          <a:solidFill>
                            <a:schemeClr val="hlink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  <a:hlinkClick r:id="rId8"/>
                        </a:rPr>
                        <a:t>res.type()</a:t>
                      </a:r>
                      <a:endParaRPr sz="13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 convenience function to set content type (use "text" for "text/plain", use "json" for "application/json")</a:t>
                      </a:r>
                      <a:endParaRPr sz="1300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u="sng">
                          <a:solidFill>
                            <a:schemeClr val="hlink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  <a:hlinkClick r:id="rId9"/>
                        </a:rPr>
                        <a:t>res.status()</a:t>
                      </a:r>
                      <a:endParaRPr sz="13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Sets the response status code</a:t>
                      </a:r>
                      <a:endParaRPr sz="1300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392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u="sng">
                          <a:solidFill>
                            <a:schemeClr val="hlink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  <a:hlinkClick r:id="rId10"/>
                        </a:rPr>
                        <a:t>res.sendStatus()</a:t>
                      </a:r>
                      <a:endParaRPr sz="13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Sets the response status code with the default status text</a:t>
                      </a:r>
                      <a:endParaRPr sz="1300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7"/>
          <p:cNvSpPr txBox="1"/>
          <p:nvPr>
            <p:ph type="title"/>
          </p:nvPr>
        </p:nvSpPr>
        <p:spPr>
          <a:xfrm>
            <a:off x="727650" y="5912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Setting the Content Type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8" name="Google Shape;238;p37"/>
          <p:cNvSpPr txBox="1"/>
          <p:nvPr>
            <p:ph idx="1" type="body"/>
          </p:nvPr>
        </p:nvSpPr>
        <p:spPr>
          <a:xfrm>
            <a:off x="727650" y="1199350"/>
            <a:ext cx="7688700" cy="15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default, the content type of a response is HTML - we will only be sending plain text or JSON responses though in our web services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change the content type, you can use the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res.set </a:t>
            </a:r>
            <a:r>
              <a:rPr lang="en"/>
              <a:t>function, which is used to set response header information (e.g. content type).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alternatively uses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res.type("text")</a:t>
            </a:r>
            <a:r>
              <a:rPr lang="en"/>
              <a:t> and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res.type("json")</a:t>
            </a:r>
            <a:r>
              <a:rPr lang="en"/>
              <a:t> which are equivalent to setting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text/plain</a:t>
            </a:r>
            <a:r>
              <a:rPr lang="en"/>
              <a:t> and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application/json</a:t>
            </a:r>
            <a:r>
              <a:rPr lang="en"/>
              <a:t> Content-Type headers, respectively.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37"/>
          <p:cNvSpPr txBox="1"/>
          <p:nvPr/>
        </p:nvSpPr>
        <p:spPr>
          <a:xfrm>
            <a:off x="727650" y="2702350"/>
            <a:ext cx="7688700" cy="1051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app.get('/hello', function (req, res) {</a:t>
            </a:r>
            <a:endParaRPr sz="1200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// res.set("Content-Type", "text/plain");</a:t>
            </a:r>
            <a:endParaRPr sz="1200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res.type("text"); // same as above</a:t>
            </a:r>
            <a:endParaRPr sz="1200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res.send('Hello World!');</a:t>
            </a:r>
            <a:endParaRPr sz="1200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endParaRPr sz="1200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0" name="Google Shape;240;p37"/>
          <p:cNvSpPr txBox="1"/>
          <p:nvPr/>
        </p:nvSpPr>
        <p:spPr>
          <a:xfrm>
            <a:off x="727650" y="3825250"/>
            <a:ext cx="7688700" cy="1223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app.get('/hello', function (req, res) {</a:t>
            </a:r>
            <a:endParaRPr sz="1200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// res.set("Content-Type", "application/json");</a:t>
            </a:r>
            <a:endParaRPr sz="1200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res.json({ "msg" : "Hello world!" });</a:t>
            </a:r>
            <a:endParaRPr sz="1200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// can also do res.json({ "msg" : "Hello world!"});</a:t>
            </a:r>
            <a:endParaRPr sz="1200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// which also sets the content type to application/json</a:t>
            </a:r>
            <a:endParaRPr sz="1200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endParaRPr sz="1200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Adding our first “root” route</a:t>
            </a:r>
            <a:endParaRPr/>
          </a:p>
        </p:txBody>
      </p:sp>
      <p:sp>
        <p:nvSpPr>
          <p:cNvPr id="246" name="Google Shape;246;p38"/>
          <p:cNvSpPr txBox="1"/>
          <p:nvPr>
            <p:ph idx="1" type="body"/>
          </p:nvPr>
        </p:nvSpPr>
        <p:spPr>
          <a:xfrm>
            <a:off x="727650" y="1864175"/>
            <a:ext cx="8118300" cy="6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When you add a route in your Express app (here, we use '/' for the most basic "root" route), you can use 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res.send</a:t>
            </a:r>
            <a:r>
              <a:rPr lang="en" sz="1400"/>
              <a:t> to send a response to the client (browser) and view using the port (here, 8000 on localhost)</a:t>
            </a:r>
            <a:endParaRPr sz="1400"/>
          </a:p>
        </p:txBody>
      </p:sp>
      <p:pic>
        <p:nvPicPr>
          <p:cNvPr id="247" name="Google Shape;24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3252" y="2510675"/>
            <a:ext cx="4437473" cy="24176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Adding another route</a:t>
            </a:r>
            <a:endParaRPr/>
          </a:p>
        </p:txBody>
      </p:sp>
      <p:sp>
        <p:nvSpPr>
          <p:cNvPr id="253" name="Google Shape;253;p39"/>
          <p:cNvSpPr txBox="1"/>
          <p:nvPr>
            <p:ph idx="1" type="body"/>
          </p:nvPr>
        </p:nvSpPr>
        <p:spPr>
          <a:xfrm>
            <a:off x="727650" y="1864175"/>
            <a:ext cx="8118300" cy="6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500"/>
              <a:t>You can add more routes in your file, and Express will use the first one matching the request path</a:t>
            </a:r>
            <a:endParaRPr sz="1500"/>
          </a:p>
        </p:txBody>
      </p:sp>
      <p:pic>
        <p:nvPicPr>
          <p:cNvPr id="254" name="Google Shape;254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5150" y="2441650"/>
            <a:ext cx="4733701" cy="2579051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0"/>
          <p:cNvSpPr txBox="1"/>
          <p:nvPr>
            <p:ph type="title"/>
          </p:nvPr>
        </p:nvSpPr>
        <p:spPr>
          <a:xfrm>
            <a:off x="727650" y="12469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Request Parameters: Path Parameters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0" name="Google Shape;260;p40"/>
          <p:cNvSpPr txBox="1"/>
          <p:nvPr>
            <p:ph idx="1" type="body"/>
          </p:nvPr>
        </p:nvSpPr>
        <p:spPr>
          <a:xfrm>
            <a:off x="727650" y="1743025"/>
            <a:ext cx="7688700" cy="68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Act as wildcards in routes, letting a user pass in "variables" to an endpoint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Define a route parameter with 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:param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261" name="Google Shape;261;p40"/>
          <p:cNvSpPr txBox="1"/>
          <p:nvPr/>
        </p:nvSpPr>
        <p:spPr>
          <a:xfrm>
            <a:off x="727650" y="2432725"/>
            <a:ext cx="7688700" cy="834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Route path: /states/:state/cities/:city</a:t>
            </a:r>
            <a:endParaRPr sz="1300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Request URL: http://localhost:8000/states/wa/cities/Seattle</a:t>
            </a:r>
            <a:endParaRPr sz="1300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req.params: { "state": "wa", "city": "Seattle" }</a:t>
            </a:r>
            <a:endParaRPr sz="1300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2" name="Google Shape;262;p40"/>
          <p:cNvSpPr txBox="1"/>
          <p:nvPr>
            <p:ph idx="1" type="body"/>
          </p:nvPr>
        </p:nvSpPr>
        <p:spPr>
          <a:xfrm>
            <a:off x="727650" y="3267025"/>
            <a:ext cx="7688700" cy="35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These are attached to the request object and can be accessed with 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req.params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3" name="Google Shape;263;p40"/>
          <p:cNvSpPr txBox="1"/>
          <p:nvPr/>
        </p:nvSpPr>
        <p:spPr>
          <a:xfrm>
            <a:off x="727650" y="3617725"/>
            <a:ext cx="7688700" cy="1108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app.get("/states/:state/cities/:city", function (req, res) {</a:t>
            </a:r>
            <a:endParaRPr sz="1300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res.type("text");</a:t>
            </a:r>
            <a:endParaRPr sz="1300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res.send("You sent a request for " + req.params.city + ", " + req.params.state);</a:t>
            </a:r>
            <a:endParaRPr sz="1300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endParaRPr sz="1300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Adding route parameters: Example</a:t>
            </a:r>
            <a:endParaRPr/>
          </a:p>
        </p:txBody>
      </p:sp>
      <p:pic>
        <p:nvPicPr>
          <p:cNvPr id="269" name="Google Shape;269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2738" y="1853850"/>
            <a:ext cx="5478523" cy="2984851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Modules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729450" y="20026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en" sz="1400">
                <a:solidFill>
                  <a:srgbClr val="000000"/>
                </a:solidFill>
              </a:rPr>
              <a:t>Web page structure and appearance with HTML5 and CSS.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en" sz="1400">
                <a:solidFill>
                  <a:srgbClr val="000000"/>
                </a:solidFill>
              </a:rPr>
              <a:t>Client-side interactivity with JS DOM and events.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en" sz="1400">
                <a:solidFill>
                  <a:srgbClr val="000000"/>
                </a:solidFill>
              </a:rPr>
              <a:t>Using web services (API's) as a client with JS.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rabicPeriod"/>
            </a:pPr>
            <a:r>
              <a:rPr b="1" i="1" lang="en" sz="1400">
                <a:solidFill>
                  <a:srgbClr val="434343"/>
                </a:solidFill>
              </a:rPr>
              <a:t>Writing JSON-based web services with a server-side language.</a:t>
            </a:r>
            <a:endParaRPr b="1" i="1" sz="1400">
              <a:solidFill>
                <a:srgbClr val="434343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400"/>
              <a:buAutoNum type="arabicPeriod"/>
            </a:pPr>
            <a:r>
              <a:rPr lang="en" sz="1400">
                <a:solidFill>
                  <a:srgbClr val="B7B7B7"/>
                </a:solidFill>
              </a:rPr>
              <a:t>Storing and retrieving information in a database with MySQL and server-side programs.</a:t>
            </a:r>
            <a:endParaRPr sz="1400">
              <a:solidFill>
                <a:srgbClr val="B7B7B7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2"/>
          <p:cNvSpPr txBox="1"/>
          <p:nvPr>
            <p:ph type="title"/>
          </p:nvPr>
        </p:nvSpPr>
        <p:spPr>
          <a:xfrm>
            <a:off x="727650" y="5827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Request Parameters: Path Parameters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5" name="Google Shape;275;p42"/>
          <p:cNvSpPr txBox="1"/>
          <p:nvPr>
            <p:ph idx="1" type="body"/>
          </p:nvPr>
        </p:nvSpPr>
        <p:spPr>
          <a:xfrm>
            <a:off x="727650" y="1351300"/>
            <a:ext cx="7688700" cy="68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You can also use query parameters in Express using the </a:t>
            </a: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req.query</a:t>
            </a:r>
            <a:r>
              <a:rPr lang="en" sz="1500"/>
              <a:t> object, though they are more useful for optional parameters.</a:t>
            </a:r>
            <a:endParaRPr sz="1500"/>
          </a:p>
        </p:txBody>
      </p:sp>
      <p:sp>
        <p:nvSpPr>
          <p:cNvPr id="276" name="Google Shape;276;p42"/>
          <p:cNvSpPr txBox="1"/>
          <p:nvPr/>
        </p:nvSpPr>
        <p:spPr>
          <a:xfrm>
            <a:off x="727650" y="1996713"/>
            <a:ext cx="7688700" cy="742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Route path: /cityInfo</a:t>
            </a:r>
            <a:endParaRPr sz="1300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Request URL: http://localhost:8000/cityInfo?state=wa&amp;city=Seattle</a:t>
            </a:r>
            <a:endParaRPr sz="1300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req.query: { "state": "wa", "city": "Seattle" }</a:t>
            </a:r>
            <a:endParaRPr sz="1300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7" name="Google Shape;277;p42"/>
          <p:cNvSpPr txBox="1"/>
          <p:nvPr>
            <p:ph idx="1" type="body"/>
          </p:nvPr>
        </p:nvSpPr>
        <p:spPr>
          <a:xfrm>
            <a:off x="727650" y="3847425"/>
            <a:ext cx="7688700" cy="9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Unlike path parameters, these are not included in the path string (which are matched using Express routes) and we can't be certain that the accessed query key exists.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If the route requires the parameter but is missing, you should send an error to the client in the response.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278" name="Google Shape;278;p42"/>
          <p:cNvSpPr txBox="1"/>
          <p:nvPr/>
        </p:nvSpPr>
        <p:spPr>
          <a:xfrm>
            <a:off x="727650" y="2738925"/>
            <a:ext cx="7688700" cy="1108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app.get("/cityInfo", function (req, res) {</a:t>
            </a:r>
            <a:endParaRPr sz="1300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let state = req.query.state; // wa</a:t>
            </a:r>
            <a:endParaRPr sz="1300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let city = req.query.city;   // Seattle</a:t>
            </a:r>
            <a:endParaRPr sz="1300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// do something with variables in the response</a:t>
            </a:r>
            <a:endParaRPr sz="1300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endParaRPr sz="1300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3"/>
          <p:cNvSpPr txBox="1"/>
          <p:nvPr>
            <p:ph type="title"/>
          </p:nvPr>
        </p:nvSpPr>
        <p:spPr>
          <a:xfrm>
            <a:off x="727650" y="5827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Setting Errors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4" name="Google Shape;284;p43"/>
          <p:cNvSpPr txBox="1"/>
          <p:nvPr>
            <p:ph idx="1" type="body"/>
          </p:nvPr>
        </p:nvSpPr>
        <p:spPr>
          <a:xfrm>
            <a:off x="727650" y="1263050"/>
            <a:ext cx="7688700" cy="12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The Response object has a </a:t>
            </a: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status</a:t>
            </a:r>
            <a:r>
              <a:rPr lang="en" sz="1500"/>
              <a:t> function which takes a status code as an argument.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The 400 status code is what we'll use to send back an error indicating to the client that they made an invalid request.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A helpful message should always be sent with the error.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285" name="Google Shape;285;p43"/>
          <p:cNvSpPr txBox="1"/>
          <p:nvPr/>
        </p:nvSpPr>
        <p:spPr>
          <a:xfrm>
            <a:off x="727650" y="2483450"/>
            <a:ext cx="7688700" cy="2139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app.get("/cityInfo", function (req, res) {</a:t>
            </a:r>
            <a:endParaRPr sz="1300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let state = req.query.state;</a:t>
            </a:r>
            <a:endParaRPr sz="1300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let city = req.query.city;</a:t>
            </a:r>
            <a:endParaRPr sz="1300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if (!(state &amp;&amp; city)) {</a:t>
            </a:r>
            <a:endParaRPr sz="1300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  res.status(400).send("Error: Missing required city and state query parameters.");</a:t>
            </a:r>
            <a:endParaRPr sz="1300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} else {</a:t>
            </a:r>
            <a:endParaRPr sz="1300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  res.send("You sent a request for " + city + ", " + state);</a:t>
            </a:r>
            <a:endParaRPr sz="1300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300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endParaRPr sz="1300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 of Building an Express App</a:t>
            </a:r>
            <a:endParaRPr/>
          </a:p>
        </p:txBody>
      </p:sp>
      <p:sp>
        <p:nvSpPr>
          <p:cNvPr id="291" name="Google Shape;291;p44"/>
          <p:cNvSpPr txBox="1"/>
          <p:nvPr>
            <p:ph idx="1" type="body"/>
          </p:nvPr>
        </p:nvSpPr>
        <p:spPr>
          <a:xfrm>
            <a:off x="729450" y="185385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Create a file (e.g. </a:t>
            </a: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app.js</a:t>
            </a:r>
            <a:r>
              <a:rPr lang="en" sz="1500"/>
              <a:t>)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Add required modules at the top (at minimum, </a:t>
            </a: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require('express')</a:t>
            </a:r>
            <a:r>
              <a:rPr lang="en" sz="1500"/>
              <a:t>)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Create an app instance: </a:t>
            </a: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const app = express();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At the end of the file, listen to a port (e.g. 8000)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Add routes! </a:t>
            </a: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'/'</a:t>
            </a:r>
            <a:r>
              <a:rPr lang="en" sz="1500"/>
              <a:t> stands for the basic root route, which can be visited in your browser at </a:t>
            </a: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localhost:8000/</a:t>
            </a:r>
            <a:r>
              <a:rPr lang="en" sz="1500"/>
              <a:t> when your app is running.</a:t>
            </a:r>
            <a:endParaRPr sz="1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Review: Web Service</a:t>
            </a:r>
            <a:endParaRPr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729450" y="199365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Web service: software functionality that can be invoked through the internet using common protocols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It's like a remote function(s) you can call. Done by contacting a program on a web server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Web services can be written in a variety of languages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Many web services accept parameters and produce results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Clients contact the server through the browser using XML over HTTP and/or AJAX Fetch code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The service's output might be HTML but could be text, XML, JSON, or other content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729450" y="1318650"/>
            <a:ext cx="79059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So How Does a Web Service Respond to Requests</a:t>
            </a:r>
            <a:endParaRPr sz="2500"/>
          </a:p>
        </p:txBody>
      </p:sp>
      <p:pic>
        <p:nvPicPr>
          <p:cNvPr id="110" name="Google Shape;11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5163" y="1936550"/>
            <a:ext cx="5353663" cy="29848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Why Do We Need a Server to Handle Web Service Requests?</a:t>
            </a:r>
            <a:endParaRPr sz="2400"/>
          </a:p>
        </p:txBody>
      </p:sp>
      <p:sp>
        <p:nvSpPr>
          <p:cNvPr id="116" name="Google Shape;116;p18"/>
          <p:cNvSpPr txBox="1"/>
          <p:nvPr>
            <p:ph idx="1" type="body"/>
          </p:nvPr>
        </p:nvSpPr>
        <p:spPr>
          <a:xfrm>
            <a:off x="729450" y="2179575"/>
            <a:ext cx="4017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Servers are dedicated computers for processing data efficiently and delegating requests sent from many clients (often at once).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These tasks are not possible (or appropriate) in the client's browser.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117" name="Google Shape;11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4450" y="2179563"/>
            <a:ext cx="3736350" cy="1770927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729450" y="21568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our own API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(New) Server-Side Language: JS (Node)</a:t>
            </a:r>
            <a:endParaRPr/>
          </a:p>
        </p:txBody>
      </p:sp>
      <p:sp>
        <p:nvSpPr>
          <p:cNvPr id="128" name="Google Shape;128;p20"/>
          <p:cNvSpPr txBox="1"/>
          <p:nvPr>
            <p:ph idx="1" type="body"/>
          </p:nvPr>
        </p:nvSpPr>
        <p:spPr>
          <a:xfrm>
            <a:off x="729450" y="2078875"/>
            <a:ext cx="43038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Open-source with an active developer community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Flourishing package ecosystem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Designed for efficient, asynchronous server-side programming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t/>
            </a:r>
            <a:endParaRPr sz="1500"/>
          </a:p>
        </p:txBody>
      </p:sp>
      <p:pic>
        <p:nvPicPr>
          <p:cNvPr id="129" name="Google Shape;12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9450" y="2008500"/>
            <a:ext cx="3805952" cy="2331481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Languages for Server-Side Programming</a:t>
            </a:r>
            <a:endParaRPr/>
          </a:p>
        </p:txBody>
      </p:sp>
      <p:sp>
        <p:nvSpPr>
          <p:cNvPr id="135" name="Google Shape;135;p21"/>
          <p:cNvSpPr txBox="1"/>
          <p:nvPr>
            <p:ph idx="1" type="body"/>
          </p:nvPr>
        </p:nvSpPr>
        <p:spPr>
          <a:xfrm>
            <a:off x="727650" y="3349250"/>
            <a:ext cx="7688700" cy="125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Server-side programs are written using programming languages/frameworks such as </a:t>
            </a:r>
            <a:r>
              <a:rPr lang="en" sz="1500" u="sng">
                <a:solidFill>
                  <a:schemeClr val="hlink"/>
                </a:solidFill>
                <a:hlinkClick r:id="rId3"/>
              </a:rPr>
              <a:t>PHP</a:t>
            </a:r>
            <a:r>
              <a:rPr lang="en" sz="1500"/>
              <a:t>, </a:t>
            </a:r>
            <a:r>
              <a:rPr lang="en" sz="1500" u="sng">
                <a:solidFill>
                  <a:schemeClr val="hlink"/>
                </a:solidFill>
                <a:hlinkClick r:id="rId4"/>
              </a:rPr>
              <a:t>Java/JSP</a:t>
            </a:r>
            <a:r>
              <a:rPr lang="en" sz="1500"/>
              <a:t>, </a:t>
            </a:r>
            <a:r>
              <a:rPr lang="en" sz="1500" u="sng">
                <a:solidFill>
                  <a:schemeClr val="hlink"/>
                </a:solidFill>
                <a:hlinkClick r:id="rId5"/>
              </a:rPr>
              <a:t>Ruby on Rails</a:t>
            </a:r>
            <a:r>
              <a:rPr lang="en" sz="1500"/>
              <a:t>, </a:t>
            </a:r>
            <a:r>
              <a:rPr lang="en" sz="1500" u="sng">
                <a:solidFill>
                  <a:schemeClr val="hlink"/>
                </a:solidFill>
                <a:hlinkClick r:id="rId6"/>
              </a:rPr>
              <a:t>ASP.NET</a:t>
            </a:r>
            <a:r>
              <a:rPr lang="en" sz="1500"/>
              <a:t>, </a:t>
            </a:r>
            <a:r>
              <a:rPr lang="en" sz="1500" u="sng">
                <a:solidFill>
                  <a:schemeClr val="hlink"/>
                </a:solidFill>
                <a:hlinkClick r:id="rId7"/>
              </a:rPr>
              <a:t>Python</a:t>
            </a:r>
            <a:r>
              <a:rPr lang="en" sz="1500"/>
              <a:t>, </a:t>
            </a:r>
            <a:r>
              <a:rPr lang="en" sz="1500" u="sng">
                <a:solidFill>
                  <a:schemeClr val="hlink"/>
                </a:solidFill>
                <a:hlinkClick r:id="rId8"/>
              </a:rPr>
              <a:t>Perl</a:t>
            </a:r>
            <a:r>
              <a:rPr lang="en" sz="1500"/>
              <a:t>, </a:t>
            </a:r>
            <a:r>
              <a:rPr lang="en" sz="1500" u="sng">
                <a:solidFill>
                  <a:schemeClr val="hlink"/>
                </a:solidFill>
                <a:hlinkClick r:id="rId9"/>
              </a:rPr>
              <a:t>JS (Node.js)</a:t>
            </a:r>
            <a:r>
              <a:rPr lang="en" sz="1500"/>
              <a:t>, and many, many more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Web servers contain software to run those programs and send back their output.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136" name="Google Shape;136;p2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573863" y="2006250"/>
            <a:ext cx="5996275" cy="12592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