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650c1438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650c1438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650c1438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650c1438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650c14382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650c14382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9650c1438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650c1438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650c1438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650c1438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9650c1438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9650c1438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9650c1438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9650c1438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650c1438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650c1438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9650c14382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650c14382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650c1438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650c1438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9650c143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9650c143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650c1438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9650c1438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650c1438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650c1438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9650c14382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650c14382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9650c14382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9650c14382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650c1438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650c1438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9650c14382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9650c14382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9650c14382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650c14382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9650c1438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650c1438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650c1438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650c1438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bbecec8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bbecec8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650c143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650c143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650c1438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650c1438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650c1438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650c1438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9650c1438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9650c1438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bbecec89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bbecec8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650c1438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650c1438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eveloper.mozilla.org/en-US/docs/Learn/Getting_started_with_the_web/JavaScript_basics#Variables" TargetMode="External"/><Relationship Id="rId4" Type="http://schemas.openxmlformats.org/officeDocument/2006/relationships/hyperlink" Target="https://developer.mozilla.org/en-US/docs/Web/JavaScript/Guide/Grammar_and_types#Variable_scope" TargetMode="External"/><Relationship Id="rId5" Type="http://schemas.openxmlformats.org/officeDocument/2006/relationships/hyperlink" Target="https://courses.cs.washington.edu/courses/cse154/codequalityguide/_site/javascript/#naming-descriptiv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eveloper.mozilla.org/en-US/docs/Web/JavaScript/Reference/Operators/typeof" TargetMode="External"/><Relationship Id="rId4" Type="http://schemas.openxmlformats.org/officeDocument/2006/relationships/hyperlink" Target="https://stackoverflow.com/questions/7202157/why-does-return-the-string-1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eveloper.mozilla.org/en-US/docs/Web/JavaScript/Reference/Operators/Operator_Precedence" TargetMode="External"/><Relationship Id="rId4" Type="http://schemas.openxmlformats.org/officeDocument/2006/relationships/hyperlink" Target="https://www.codestepbystep.com/problem/view/javascript/basics/numberTyp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eveloper.mozilla.org/en-US/docs/Web/JavaScript/Reference/Global_Objects/String/charAt" TargetMode="External"/><Relationship Id="rId4" Type="http://schemas.openxmlformats.org/officeDocument/2006/relationships/hyperlink" Target="https://developer.mozilla.org/en-US/docs/Web/JavaScript/Reference/Global_Objects/String/charCodeAt" TargetMode="External"/><Relationship Id="rId11" Type="http://schemas.openxmlformats.org/officeDocument/2006/relationships/hyperlink" Target="https://developer.mozilla.org/en-US/docs/Web/JavaScript/Reference/Global_Objects/String/toLowerCase" TargetMode="External"/><Relationship Id="rId10" Type="http://schemas.openxmlformats.org/officeDocument/2006/relationships/hyperlink" Target="https://developer.mozilla.org/en-US/docs/Web/JavaScript/Reference/Global_Objects/String/substring" TargetMode="External"/><Relationship Id="rId12" Type="http://schemas.openxmlformats.org/officeDocument/2006/relationships/hyperlink" Target="https://developer.mozilla.org/en-US/docs/Web/JavaScript/Reference/Global_Objects/String/toUpperCase" TargetMode="External"/><Relationship Id="rId9" Type="http://schemas.openxmlformats.org/officeDocument/2006/relationships/hyperlink" Target="https://developer.mozilla.org/en-US/docs/Web/JavaScript/Reference/Global_Objects/String/split" TargetMode="External"/><Relationship Id="rId5" Type="http://schemas.openxmlformats.org/officeDocument/2006/relationships/hyperlink" Target="https://developer.mozilla.org/en-US/docs/Web/JavaScript/Reference/Global_Objects/String/fromCharCode" TargetMode="External"/><Relationship Id="rId6" Type="http://schemas.openxmlformats.org/officeDocument/2006/relationships/hyperlink" Target="https://developer.mozilla.org/en-US/docs/Web/JavaScript/Reference/Global_Objects/String/indexOf" TargetMode="External"/><Relationship Id="rId7" Type="http://schemas.openxmlformats.org/officeDocument/2006/relationships/hyperlink" Target="https://developer.mozilla.org/en-US/docs/Web/JavaScript/Reference/Global_Objects/String/lastIndexOf" TargetMode="External"/><Relationship Id="rId8" Type="http://schemas.openxmlformats.org/officeDocument/2006/relationships/hyperlink" Target="https://developer.mozilla.org/en-US/docs/Web/JavaScript/Reference/Global_Objects/String/replac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codestepbystep.com/problem/view/javascript/strings/repeat"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odeburst.io/javascript-null-vs-undefined-20f955215a2" TargetMode="External"/><Relationship Id="rId4" Type="http://schemas.openxmlformats.org/officeDocument/2006/relationships/hyperlink" Target="https://codeburst.io/javascript-null-vs-undefined-20f955215a2" TargetMode="External"/><Relationship Id="rId5" Type="http://schemas.openxmlformats.org/officeDocument/2006/relationships/hyperlink" Target="https://codeburst.io/javascript-null-vs-undefined-20f955215a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codestepbystep.com/problem/view/javascript/expressions/expressions3" TargetMode="External"/><Relationship Id="rId4" Type="http://schemas.openxmlformats.org/officeDocument/2006/relationships/hyperlink" Target="https://www.destroyallsoftware.com/talks/wa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n.wikipedia.org/wiki/Separation_of_concerns" TargetMode="External"/><Relationship Id="rId4" Type="http://schemas.openxmlformats.org/officeDocument/2006/relationships/hyperlink" Target="https://repl.it/@afitzg/UnseparateConcerns#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JavaScript</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727650" y="591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 Client-Side Scripting</a:t>
            </a:r>
            <a:endParaRPr/>
          </a:p>
        </p:txBody>
      </p:sp>
      <p:sp>
        <p:nvSpPr>
          <p:cNvPr id="148" name="Google Shape;148;p22"/>
          <p:cNvSpPr txBox="1"/>
          <p:nvPr>
            <p:ph idx="1" type="body"/>
          </p:nvPr>
        </p:nvSpPr>
        <p:spPr>
          <a:xfrm>
            <a:off x="729450" y="3362800"/>
            <a:ext cx="7688700" cy="15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Client-side script: Code that runs on the user's computer and does not need a server to run (just a browser!).</a:t>
            </a:r>
            <a:endParaRPr/>
          </a:p>
          <a:p>
            <a:pPr indent="0" lvl="0" marL="0" rtl="0" algn="l">
              <a:spcBef>
                <a:spcPts val="0"/>
              </a:spcBef>
              <a:spcAft>
                <a:spcPts val="0"/>
              </a:spcAft>
              <a:buNone/>
            </a:pPr>
            <a:r>
              <a:rPr lang="en"/>
              <a:t>Client-side JavaScript is usually run after HTML and CSS have been loaded on the browser (e.g. from a server response).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Often, this JavaScript manipulates the page or responds to user actions through "event handlers".</a:t>
            </a:r>
            <a:endParaRPr/>
          </a:p>
          <a:p>
            <a:pPr indent="0" lvl="0" marL="0" rtl="0" algn="l">
              <a:spcBef>
                <a:spcPts val="0"/>
              </a:spcBef>
              <a:spcAft>
                <a:spcPts val="0"/>
              </a:spcAft>
              <a:buNone/>
            </a:pPr>
            <a:r>
              <a:t/>
            </a:r>
            <a:endParaRPr/>
          </a:p>
        </p:txBody>
      </p:sp>
      <p:pic>
        <p:nvPicPr>
          <p:cNvPr id="149" name="Google Shape;149;p22"/>
          <p:cNvPicPr preferRelativeResize="0"/>
          <p:nvPr/>
        </p:nvPicPr>
        <p:blipFill>
          <a:blip r:embed="rId3">
            <a:alphaModFix/>
          </a:blip>
          <a:stretch>
            <a:fillRect/>
          </a:stretch>
        </p:blipFill>
        <p:spPr>
          <a:xfrm>
            <a:off x="2615138" y="1251999"/>
            <a:ext cx="3913724" cy="2056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Adding Behavior to HTML/CSS</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can use write JavaScript functions to...</a:t>
            </a:r>
            <a:endParaRPr sz="1500"/>
          </a:p>
          <a:p>
            <a:pPr indent="-323850" lvl="0" marL="457200" rtl="0" algn="l">
              <a:spcBef>
                <a:spcPts val="0"/>
              </a:spcBef>
              <a:spcAft>
                <a:spcPts val="0"/>
              </a:spcAft>
              <a:buSzPts val="1500"/>
              <a:buChar char="●"/>
            </a:pPr>
            <a:r>
              <a:rPr lang="en" sz="1500"/>
              <a:t>Insert dynamic text into HTML (ex: username)</a:t>
            </a:r>
            <a:endParaRPr sz="1500"/>
          </a:p>
          <a:p>
            <a:pPr indent="-323850" lvl="0" marL="457200" rtl="0" algn="l">
              <a:spcBef>
                <a:spcPts val="0"/>
              </a:spcBef>
              <a:spcAft>
                <a:spcPts val="0"/>
              </a:spcAft>
              <a:buSzPts val="1500"/>
              <a:buChar char="●"/>
            </a:pPr>
            <a:r>
              <a:rPr lang="en" sz="1500"/>
              <a:t>React to events (ex: page load, user's mouse click)</a:t>
            </a:r>
            <a:endParaRPr sz="1500"/>
          </a:p>
          <a:p>
            <a:pPr indent="-323850" lvl="0" marL="457200" rtl="0" algn="l">
              <a:spcBef>
                <a:spcPts val="0"/>
              </a:spcBef>
              <a:spcAft>
                <a:spcPts val="0"/>
              </a:spcAft>
              <a:buSzPts val="1500"/>
              <a:buChar char="●"/>
            </a:pPr>
            <a:r>
              <a:rPr lang="en" sz="1500"/>
              <a:t>Get information about a user's computer (ex: what browser they are using)</a:t>
            </a:r>
            <a:endParaRPr sz="1500"/>
          </a:p>
          <a:p>
            <a:pPr indent="0" lvl="0" marL="0" rtl="0" algn="l">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Following Along</a:t>
            </a:r>
            <a:endParaRPr/>
          </a:p>
        </p:txBody>
      </p:sp>
      <p:sp>
        <p:nvSpPr>
          <p:cNvPr id="161" name="Google Shape;161;p24"/>
          <p:cNvSpPr txBox="1"/>
          <p:nvPr>
            <p:ph idx="1" type="body"/>
          </p:nvPr>
        </p:nvSpPr>
        <p:spPr>
          <a:xfrm>
            <a:off x="729450" y="1367300"/>
            <a:ext cx="7688700" cy="33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As an interpreted programming language, JS is great to interact with a line at a time (similar to Python, but very different than Java). Where do you start?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easiest way to dive in is with the Chrome browser's Console tab in the same inspector tool you've used to inspect your HTML/CSS.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Until we learn how to interact with the HTML DOM with JS, we recommend experimenting with the following code examples using this console to get comfortable with the basic syntax and behavior.</a:t>
            </a:r>
            <a:endParaRPr sz="1400"/>
          </a:p>
          <a:p>
            <a:pPr indent="0" lvl="0" marL="0" rtl="0" algn="l">
              <a:spcBef>
                <a:spcPts val="0"/>
              </a:spcBef>
              <a:spcAft>
                <a:spcPts val="0"/>
              </a:spcAft>
              <a:buNone/>
            </a:pPr>
            <a:r>
              <a:t/>
            </a:r>
            <a:endParaRPr sz="1400"/>
          </a:p>
        </p:txBody>
      </p:sp>
      <p:pic>
        <p:nvPicPr>
          <p:cNvPr id="162" name="Google Shape;162;p24"/>
          <p:cNvPicPr preferRelativeResize="0"/>
          <p:nvPr/>
        </p:nvPicPr>
        <p:blipFill>
          <a:blip r:embed="rId3">
            <a:alphaModFix/>
          </a:blip>
          <a:stretch>
            <a:fillRect/>
          </a:stretch>
        </p:blipFill>
        <p:spPr>
          <a:xfrm>
            <a:off x="3056637" y="2742425"/>
            <a:ext cx="3030725" cy="13754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727650" y="568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JavaScript Statement: </a:t>
            </a:r>
            <a:r>
              <a:rPr lang="en">
                <a:latin typeface="Courier New"/>
                <a:ea typeface="Courier New"/>
                <a:cs typeface="Courier New"/>
                <a:sym typeface="Courier New"/>
              </a:rPr>
              <a:t>console.log</a:t>
            </a:r>
            <a:endParaRPr>
              <a:latin typeface="Courier New"/>
              <a:ea typeface="Courier New"/>
              <a:cs typeface="Courier New"/>
              <a:sym typeface="Courier New"/>
            </a:endParaRPr>
          </a:p>
        </p:txBody>
      </p:sp>
      <p:sp>
        <p:nvSpPr>
          <p:cNvPr id="168" name="Google Shape;168;p25"/>
          <p:cNvSpPr txBox="1"/>
          <p:nvPr>
            <p:ph idx="1" type="body"/>
          </p:nvPr>
        </p:nvSpPr>
        <p:spPr>
          <a:xfrm>
            <a:off x="727650" y="1436900"/>
            <a:ext cx="7688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Used to output values to the browser console, most often used to debug JS programs. You can think of this as </a:t>
            </a:r>
            <a:r>
              <a:rPr lang="en" sz="1500">
                <a:latin typeface="Courier New"/>
                <a:ea typeface="Courier New"/>
                <a:cs typeface="Courier New"/>
                <a:sym typeface="Courier New"/>
              </a:rPr>
              <a:t>System.out.println</a:t>
            </a:r>
            <a:r>
              <a:rPr lang="en" sz="1500"/>
              <a:t> in Java or </a:t>
            </a:r>
            <a:r>
              <a:rPr lang="en" sz="1500">
                <a:latin typeface="Courier New"/>
                <a:ea typeface="Courier New"/>
                <a:cs typeface="Courier New"/>
                <a:sym typeface="Courier New"/>
              </a:rPr>
              <a:t>print</a:t>
            </a:r>
            <a:r>
              <a:rPr lang="en" sz="1500"/>
              <a:t> in Python.</a:t>
            </a:r>
            <a:endParaRPr sz="1500"/>
          </a:p>
        </p:txBody>
      </p:sp>
      <p:sp>
        <p:nvSpPr>
          <p:cNvPr id="169" name="Google Shape;169;p25"/>
          <p:cNvSpPr txBox="1"/>
          <p:nvPr/>
        </p:nvSpPr>
        <p:spPr>
          <a:xfrm>
            <a:off x="725325" y="2179800"/>
            <a:ext cx="7688700" cy="53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console.log(“message”);</a:t>
            </a:r>
            <a:endParaRPr sz="1500">
              <a:latin typeface="Courier New"/>
              <a:ea typeface="Courier New"/>
              <a:cs typeface="Courier New"/>
              <a:sym typeface="Courier New"/>
            </a:endParaRPr>
          </a:p>
        </p:txBody>
      </p:sp>
      <p:sp>
        <p:nvSpPr>
          <p:cNvPr id="170" name="Google Shape;170;p25"/>
          <p:cNvSpPr txBox="1"/>
          <p:nvPr/>
        </p:nvSpPr>
        <p:spPr>
          <a:xfrm>
            <a:off x="725325" y="2827225"/>
            <a:ext cx="7688700" cy="53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console.log(“The answer is: ” + 42);</a:t>
            </a:r>
            <a:endParaRPr sz="1500">
              <a:latin typeface="Courier New"/>
              <a:ea typeface="Courier New"/>
              <a:cs typeface="Courier New"/>
              <a:sym typeface="Courier New"/>
            </a:endParaRPr>
          </a:p>
        </p:txBody>
      </p:sp>
      <p:pic>
        <p:nvPicPr>
          <p:cNvPr id="171" name="Google Shape;171;p25"/>
          <p:cNvPicPr preferRelativeResize="0"/>
          <p:nvPr/>
        </p:nvPicPr>
        <p:blipFill>
          <a:blip r:embed="rId3">
            <a:alphaModFix/>
          </a:blip>
          <a:stretch>
            <a:fillRect/>
          </a:stretch>
        </p:blipFill>
        <p:spPr>
          <a:xfrm>
            <a:off x="725325" y="3474650"/>
            <a:ext cx="7657251" cy="14762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7650" y="5684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alert</a:t>
            </a:r>
            <a:r>
              <a:rPr lang="en"/>
              <a:t> function</a:t>
            </a:r>
            <a:endParaRPr>
              <a:latin typeface="Courier New"/>
              <a:ea typeface="Courier New"/>
              <a:cs typeface="Courier New"/>
              <a:sym typeface="Courier New"/>
            </a:endParaRPr>
          </a:p>
        </p:txBody>
      </p:sp>
      <p:sp>
        <p:nvSpPr>
          <p:cNvPr id="177" name="Google Shape;177;p26"/>
          <p:cNvSpPr txBox="1"/>
          <p:nvPr>
            <p:ph idx="1" type="body"/>
          </p:nvPr>
        </p:nvSpPr>
        <p:spPr>
          <a:xfrm>
            <a:off x="727650" y="1284500"/>
            <a:ext cx="7688700" cy="797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A JS function that pops up a dialog box with a message - not ideal in practice, but sometimes a recommended debugging tool when first learning JS. </a:t>
            </a:r>
            <a:r>
              <a:rPr b="1" lang="en" sz="1500"/>
              <a:t>Don't include alert statements in any of your assignments.</a:t>
            </a:r>
            <a:endParaRPr b="1" sz="1500"/>
          </a:p>
        </p:txBody>
      </p:sp>
      <p:sp>
        <p:nvSpPr>
          <p:cNvPr id="178" name="Google Shape;178;p26"/>
          <p:cNvSpPr txBox="1"/>
          <p:nvPr/>
        </p:nvSpPr>
        <p:spPr>
          <a:xfrm>
            <a:off x="725325" y="2179800"/>
            <a:ext cx="7688700" cy="53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alert</a:t>
            </a:r>
            <a:r>
              <a:rPr lang="en" sz="1500">
                <a:latin typeface="Courier New"/>
                <a:ea typeface="Courier New"/>
                <a:cs typeface="Courier New"/>
                <a:sym typeface="Courier New"/>
              </a:rPr>
              <a:t>(“message”);</a:t>
            </a:r>
            <a:endParaRPr sz="1500">
              <a:latin typeface="Courier New"/>
              <a:ea typeface="Courier New"/>
              <a:cs typeface="Courier New"/>
              <a:sym typeface="Courier New"/>
            </a:endParaRPr>
          </a:p>
        </p:txBody>
      </p:sp>
      <p:sp>
        <p:nvSpPr>
          <p:cNvPr id="179" name="Google Shape;179;p26"/>
          <p:cNvSpPr txBox="1"/>
          <p:nvPr/>
        </p:nvSpPr>
        <p:spPr>
          <a:xfrm>
            <a:off x="725325" y="2827225"/>
            <a:ext cx="7688700" cy="53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alert("Your browser says hi!");</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p:txBody>
      </p:sp>
      <p:pic>
        <p:nvPicPr>
          <p:cNvPr id="180" name="Google Shape;180;p26"/>
          <p:cNvPicPr preferRelativeResize="0"/>
          <p:nvPr/>
        </p:nvPicPr>
        <p:blipFill>
          <a:blip r:embed="rId3">
            <a:alphaModFix/>
          </a:blip>
          <a:stretch>
            <a:fillRect/>
          </a:stretch>
        </p:blipFill>
        <p:spPr>
          <a:xfrm>
            <a:off x="3543050" y="3235175"/>
            <a:ext cx="5048775" cy="1605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(similar to Java)</a:t>
            </a:r>
            <a:endParaRPr/>
          </a:p>
        </p:txBody>
      </p:sp>
      <p:sp>
        <p:nvSpPr>
          <p:cNvPr id="186" name="Google Shape;186;p27"/>
          <p:cNvSpPr txBox="1"/>
          <p:nvPr>
            <p:ph idx="1" type="body"/>
          </p:nvPr>
        </p:nvSpPr>
        <p:spPr>
          <a:xfrm>
            <a:off x="768125" y="27440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Identical to Java's comment syntax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Recall: 3 comment syntaxes</a:t>
            </a:r>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HTML: &lt;!-- comment --&gt;</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CSS/Java/JS: /* comment */</a:t>
            </a:r>
            <a:endParaRPr>
              <a:latin typeface="Courier New"/>
              <a:ea typeface="Courier New"/>
              <a:cs typeface="Courier New"/>
              <a:sym typeface="Courier New"/>
            </a:endParaRPr>
          </a:p>
          <a:p>
            <a:pPr indent="-311150" lvl="0" marL="457200" rtl="0" algn="l">
              <a:spcBef>
                <a:spcPts val="0"/>
              </a:spcBef>
              <a:spcAft>
                <a:spcPts val="0"/>
              </a:spcAft>
              <a:buSzPts val="1300"/>
              <a:buFont typeface="Courier New"/>
              <a:buChar char="●"/>
            </a:pPr>
            <a:r>
              <a:rPr lang="en">
                <a:latin typeface="Courier New"/>
                <a:ea typeface="Courier New"/>
                <a:cs typeface="Courier New"/>
                <a:sym typeface="Courier New"/>
              </a:rPr>
              <a:t>Java/JS: // comment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 name="Google Shape;187;p27"/>
          <p:cNvSpPr txBox="1"/>
          <p:nvPr/>
        </p:nvSpPr>
        <p:spPr>
          <a:xfrm>
            <a:off x="771725" y="1376550"/>
            <a:ext cx="7688700" cy="132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 single-line comment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multi-line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comment</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Variables</a:t>
            </a:r>
            <a:endParaRPr/>
          </a:p>
        </p:txBody>
      </p:sp>
      <p:sp>
        <p:nvSpPr>
          <p:cNvPr id="193" name="Google Shape;193;p28"/>
          <p:cNvSpPr txBox="1"/>
          <p:nvPr>
            <p:ph idx="1" type="body"/>
          </p:nvPr>
        </p:nvSpPr>
        <p:spPr>
          <a:xfrm>
            <a:off x="771725" y="3177550"/>
            <a:ext cx="7688700" cy="12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Variables are declared with the let keyword (case-sensitive). You may also see </a:t>
            </a:r>
            <a:r>
              <a:rPr lang="en" sz="1400">
                <a:latin typeface="Courier New"/>
                <a:ea typeface="Courier New"/>
                <a:cs typeface="Courier New"/>
                <a:sym typeface="Courier New"/>
              </a:rPr>
              <a:t>var</a:t>
            </a:r>
            <a:r>
              <a:rPr lang="en" sz="1400"/>
              <a:t> used instead of </a:t>
            </a:r>
            <a:r>
              <a:rPr lang="en" sz="1400">
                <a:latin typeface="Courier New"/>
                <a:ea typeface="Courier New"/>
                <a:cs typeface="Courier New"/>
                <a:sym typeface="Courier New"/>
              </a:rPr>
              <a:t>let</a:t>
            </a:r>
            <a:r>
              <a:rPr lang="en" sz="1400"/>
              <a:t> - this is an </a:t>
            </a:r>
            <a:r>
              <a:rPr lang="en" sz="1400" u="sng">
                <a:solidFill>
                  <a:schemeClr val="hlink"/>
                </a:solidFill>
                <a:hlinkClick r:id="rId4"/>
              </a:rPr>
              <a:t>older convention with weaker scope</a:t>
            </a:r>
            <a:r>
              <a:rPr lang="en" sz="1400"/>
              <a:t> - </a:t>
            </a:r>
            <a:r>
              <a:rPr b="1" lang="en" sz="1400"/>
              <a:t>DO NOT USE</a:t>
            </a:r>
            <a:r>
              <a:rPr lang="en" sz="1400"/>
              <a:t> </a:t>
            </a:r>
            <a:r>
              <a:rPr lang="en" sz="1400">
                <a:latin typeface="Courier New"/>
                <a:ea typeface="Courier New"/>
                <a:cs typeface="Courier New"/>
                <a:sym typeface="Courier New"/>
              </a:rPr>
              <a:t>var</a:t>
            </a:r>
            <a:r>
              <a:rPr lang="en" sz="1400"/>
              <a:t> anywhere</a:t>
            </a:r>
            <a:endParaRPr sz="1400"/>
          </a:p>
          <a:p>
            <a:pPr indent="457200" lvl="0" marL="0" rtl="0" algn="l">
              <a:spcBef>
                <a:spcPts val="0"/>
              </a:spcBef>
              <a:spcAft>
                <a:spcPts val="0"/>
              </a:spcAft>
              <a:buNone/>
            </a:pPr>
            <a:r>
              <a:t/>
            </a:r>
            <a:endParaRPr sz="1400"/>
          </a:p>
          <a:p>
            <a:pPr indent="457200" lvl="0" marL="0" rtl="0" algn="l">
              <a:spcBef>
                <a:spcPts val="0"/>
              </a:spcBef>
              <a:spcAft>
                <a:spcPts val="0"/>
              </a:spcAft>
              <a:buNone/>
            </a:pPr>
            <a:r>
              <a:rPr b="1" lang="en" sz="1400"/>
              <a:t>Question</a:t>
            </a:r>
            <a:r>
              <a:rPr lang="en" sz="1400"/>
              <a:t>: What does weaker scope mean? Why is this a "bad" thing?</a:t>
            </a:r>
            <a:br>
              <a:rPr lang="en" sz="1400"/>
            </a:br>
            <a:endParaRPr sz="1400"/>
          </a:p>
          <a:p>
            <a:pPr indent="0" lvl="0" marL="0" rtl="0" algn="l">
              <a:spcBef>
                <a:spcPts val="0"/>
              </a:spcBef>
              <a:spcAft>
                <a:spcPts val="0"/>
              </a:spcAft>
              <a:buNone/>
            </a:pPr>
            <a:r>
              <a:rPr lang="en" sz="1400" u="sng">
                <a:solidFill>
                  <a:schemeClr val="hlink"/>
                </a:solidFill>
                <a:hlinkClick r:id="rId5"/>
              </a:rPr>
              <a:t>CQG</a:t>
            </a:r>
            <a:r>
              <a:rPr lang="en" sz="1400"/>
              <a:t>: Use camelCasing for variable (and function) names</a:t>
            </a:r>
            <a:endParaRPr sz="1400"/>
          </a:p>
        </p:txBody>
      </p:sp>
      <p:sp>
        <p:nvSpPr>
          <p:cNvPr id="194" name="Google Shape;194;p28"/>
          <p:cNvSpPr txBox="1"/>
          <p:nvPr/>
        </p:nvSpPr>
        <p:spPr>
          <a:xfrm>
            <a:off x="771725" y="1376550"/>
            <a:ext cx="7688700" cy="1650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 template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a:t>
            </a:r>
            <a:r>
              <a:rPr lang="en" sz="1300">
                <a:latin typeface="Courier New"/>
                <a:ea typeface="Courier New"/>
                <a:cs typeface="Courier New"/>
                <a:sym typeface="Courier New"/>
              </a:rPr>
              <a:t>et name = expression;</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examples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level = 23;</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accuracyRate = 0.99;</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name = "Pikachu";</a:t>
            </a:r>
            <a:endParaRPr sz="1300">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in JavaScript</a:t>
            </a:r>
            <a:endParaRPr/>
          </a:p>
        </p:txBody>
      </p:sp>
      <p:sp>
        <p:nvSpPr>
          <p:cNvPr id="200" name="Google Shape;200;p29"/>
          <p:cNvSpPr txBox="1"/>
          <p:nvPr>
            <p:ph idx="1" type="body"/>
          </p:nvPr>
        </p:nvSpPr>
        <p:spPr>
          <a:xfrm>
            <a:off x="771725" y="2682525"/>
            <a:ext cx="7688700" cy="16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Types are not specified, but JS does have types ("loosely-typed")</a:t>
            </a:r>
            <a:endParaRPr sz="1400"/>
          </a:p>
          <a:p>
            <a:pPr indent="-317500" lvl="0" marL="457200" rtl="0" algn="l">
              <a:spcBef>
                <a:spcPts val="0"/>
              </a:spcBef>
              <a:spcAft>
                <a:spcPts val="0"/>
              </a:spcAft>
              <a:buSzPts val="1400"/>
              <a:buFont typeface="Courier New"/>
              <a:buChar char="●"/>
            </a:pPr>
            <a:r>
              <a:rPr lang="en" sz="1400">
                <a:latin typeface="Courier New"/>
                <a:ea typeface="Courier New"/>
                <a:cs typeface="Courier New"/>
                <a:sym typeface="Courier New"/>
              </a:rPr>
              <a:t>Number, Boolean, String, Array, Object, Function, Null, Undefined</a:t>
            </a:r>
            <a:endParaRPr sz="1400">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t>Can find out a variable's type by calling </a:t>
            </a:r>
            <a:r>
              <a:rPr lang="en" sz="1400" u="sng">
                <a:solidFill>
                  <a:schemeClr val="hlink"/>
                </a:solidFill>
                <a:hlinkClick r:id="rId3"/>
              </a:rPr>
              <a:t>typeof</a:t>
            </a:r>
            <a:r>
              <a:rPr lang="en" sz="1400"/>
              <a:t>, but usually this is poor practice (why?)</a:t>
            </a:r>
            <a:endParaRPr sz="1400"/>
          </a:p>
          <a:p>
            <a:pPr indent="-317500" lvl="0" marL="457200" rtl="0" algn="l">
              <a:spcBef>
                <a:spcPts val="0"/>
              </a:spcBef>
              <a:spcAft>
                <a:spcPts val="0"/>
              </a:spcAft>
              <a:buSzPts val="1400"/>
              <a:buChar char="●"/>
            </a:pPr>
            <a:r>
              <a:rPr lang="en" sz="1400"/>
              <a:t>Note: Type conversion </a:t>
            </a:r>
            <a:r>
              <a:rPr lang="en" sz="1400" u="sng">
                <a:solidFill>
                  <a:schemeClr val="hlink"/>
                </a:solidFill>
                <a:hlinkClick r:id="rId4"/>
              </a:rPr>
              <a:t>isn't always what you expect...</a:t>
            </a:r>
            <a:endParaRPr sz="1400"/>
          </a:p>
          <a:p>
            <a:pPr indent="0" lvl="0" marL="0" rtl="0" algn="l">
              <a:spcBef>
                <a:spcPts val="0"/>
              </a:spcBef>
              <a:spcAft>
                <a:spcPts val="0"/>
              </a:spcAft>
              <a:buNone/>
            </a:pPr>
            <a:r>
              <a:t/>
            </a:r>
            <a:endParaRPr sz="1400"/>
          </a:p>
        </p:txBody>
      </p:sp>
      <p:sp>
        <p:nvSpPr>
          <p:cNvPr id="201" name="Google Shape;201;p29"/>
          <p:cNvSpPr txBox="1"/>
          <p:nvPr/>
        </p:nvSpPr>
        <p:spPr>
          <a:xfrm>
            <a:off x="771725" y="1376550"/>
            <a:ext cx="7688700" cy="1066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level = 23; // Number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accuracyRate = 0.99; // Number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name = "Pikachu"; // String</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temps = [55, 60, 57.5]; // Array</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Note about Declaring Types in JavaScript</a:t>
            </a:r>
            <a:endParaRPr/>
          </a:p>
        </p:txBody>
      </p:sp>
      <p:sp>
        <p:nvSpPr>
          <p:cNvPr id="207" name="Google Shape;207;p30"/>
          <p:cNvSpPr txBox="1"/>
          <p:nvPr>
            <p:ph idx="1" type="body"/>
          </p:nvPr>
        </p:nvSpPr>
        <p:spPr>
          <a:xfrm>
            <a:off x="771725" y="2535525"/>
            <a:ext cx="76887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a dynamically-typed language like JavaScript, you don't need to specify the type (just use </a:t>
            </a:r>
            <a:r>
              <a:rPr lang="en" sz="1400">
                <a:latin typeface="Courier New"/>
                <a:ea typeface="Courier New"/>
                <a:cs typeface="Courier New"/>
                <a:sym typeface="Courier New"/>
              </a:rPr>
              <a:t>let</a:t>
            </a:r>
            <a:r>
              <a:rPr lang="en" sz="1400"/>
              <a:t> or </a:t>
            </a:r>
            <a:r>
              <a:rPr lang="en" sz="1400">
                <a:latin typeface="Courier New"/>
                <a:ea typeface="Courier New"/>
                <a:cs typeface="Courier New"/>
                <a:sym typeface="Courier New"/>
              </a:rPr>
              <a:t>const</a:t>
            </a:r>
            <a:r>
              <a:rPr lang="en" sz="1400"/>
              <a:t>) and you may change the type the variable refers to later in execution.</a:t>
            </a:r>
            <a:endParaRPr sz="1400"/>
          </a:p>
        </p:txBody>
      </p:sp>
      <p:sp>
        <p:nvSpPr>
          <p:cNvPr id="208" name="Google Shape;208;p30"/>
          <p:cNvSpPr txBox="1"/>
          <p:nvPr/>
        </p:nvSpPr>
        <p:spPr>
          <a:xfrm>
            <a:off x="771725" y="1986150"/>
            <a:ext cx="7688700" cy="433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boolean isValid = "hello!"; // error</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209" name="Google Shape;209;p30"/>
          <p:cNvSpPr txBox="1"/>
          <p:nvPr/>
        </p:nvSpPr>
        <p:spPr>
          <a:xfrm>
            <a:off x="787200" y="1282575"/>
            <a:ext cx="76887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If you've programmed in a statically-typed language like Java, you will recall that when declaring variables, you must specify their type which </a:t>
            </a:r>
            <a:r>
              <a:rPr b="1" lang="en">
                <a:solidFill>
                  <a:schemeClr val="accent1"/>
                </a:solidFill>
                <a:latin typeface="Lato"/>
                <a:ea typeface="Lato"/>
                <a:cs typeface="Lato"/>
                <a:sym typeface="Lato"/>
              </a:rPr>
              <a:t>must</a:t>
            </a:r>
            <a:r>
              <a:rPr lang="en">
                <a:solidFill>
                  <a:schemeClr val="accent1"/>
                </a:solidFill>
                <a:latin typeface="Lato"/>
                <a:ea typeface="Lato"/>
                <a:cs typeface="Lato"/>
                <a:sym typeface="Lato"/>
              </a:rPr>
              <a:t> always stay the same.</a:t>
            </a:r>
            <a:endParaRPr>
              <a:solidFill>
                <a:schemeClr val="accent1"/>
              </a:solidFill>
              <a:latin typeface="Lato"/>
              <a:ea typeface="Lato"/>
              <a:cs typeface="Lato"/>
              <a:sym typeface="Lato"/>
            </a:endParaRPr>
          </a:p>
        </p:txBody>
      </p:sp>
      <p:sp>
        <p:nvSpPr>
          <p:cNvPr id="210" name="Google Shape;210;p30"/>
          <p:cNvSpPr txBox="1"/>
          <p:nvPr/>
        </p:nvSpPr>
        <p:spPr>
          <a:xfrm>
            <a:off x="787200" y="3293625"/>
            <a:ext cx="7688700" cy="79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isValid = true; // no error</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isValid = "hello!";</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isValid = 1;</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211" name="Google Shape;211;p30"/>
          <p:cNvSpPr txBox="1"/>
          <p:nvPr>
            <p:ph idx="1" type="body"/>
          </p:nvPr>
        </p:nvSpPr>
        <p:spPr>
          <a:xfrm>
            <a:off x="771725" y="4172950"/>
            <a:ext cx="7688700" cy="75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a dynamically-typed language like JavaScript, you don't need to specify the type (just use let or const) and you may change the type the variable refers to later in execution.</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Number Type</a:t>
            </a:r>
            <a:endParaRPr/>
          </a:p>
        </p:txBody>
      </p:sp>
      <p:sp>
        <p:nvSpPr>
          <p:cNvPr id="217" name="Google Shape;217;p31"/>
          <p:cNvSpPr txBox="1"/>
          <p:nvPr>
            <p:ph idx="1" type="body"/>
          </p:nvPr>
        </p:nvSpPr>
        <p:spPr>
          <a:xfrm>
            <a:off x="771725" y="2453925"/>
            <a:ext cx="7688700" cy="23478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SzPts val="1400"/>
              <a:buChar char="●"/>
            </a:pPr>
            <a:r>
              <a:rPr lang="en" sz="1400"/>
              <a:t>Integers and real numbers are the same type (no </a:t>
            </a:r>
            <a:r>
              <a:rPr lang="en" sz="1400">
                <a:latin typeface="Courier New"/>
                <a:ea typeface="Courier New"/>
                <a:cs typeface="Courier New"/>
                <a:sym typeface="Courier New"/>
              </a:rPr>
              <a:t>int</a:t>
            </a:r>
            <a:r>
              <a:rPr lang="en" sz="1400"/>
              <a:t> vs. </a:t>
            </a:r>
            <a:r>
              <a:rPr lang="en" sz="1400">
                <a:latin typeface="Courier New"/>
                <a:ea typeface="Courier New"/>
                <a:cs typeface="Courier New"/>
                <a:sym typeface="Courier New"/>
              </a:rPr>
              <a:t>double</a:t>
            </a:r>
            <a:r>
              <a:rPr lang="en" sz="1400"/>
              <a:t>). All numbers in JS are floating point numbers.</a:t>
            </a:r>
            <a:endParaRPr sz="1400"/>
          </a:p>
          <a:p>
            <a:pPr indent="-317500" lvl="0" marL="457200" marR="0" rtl="0" algn="l">
              <a:lnSpc>
                <a:spcPct val="115000"/>
              </a:lnSpc>
              <a:spcBef>
                <a:spcPts val="0"/>
              </a:spcBef>
              <a:spcAft>
                <a:spcPts val="0"/>
              </a:spcAft>
              <a:buSzPts val="1400"/>
              <a:buChar char="●"/>
            </a:pPr>
            <a:r>
              <a:rPr lang="en" sz="1400"/>
              <a:t>Same operators: </a:t>
            </a:r>
            <a:r>
              <a:rPr lang="en" sz="1400">
                <a:latin typeface="Courier New"/>
                <a:ea typeface="Courier New"/>
                <a:cs typeface="Courier New"/>
                <a:sym typeface="Courier New"/>
              </a:rPr>
              <a:t>+ - * / % ++ -- = += -= *= /= %= </a:t>
            </a:r>
            <a:r>
              <a:rPr lang="en" sz="1400"/>
              <a:t>and similar </a:t>
            </a:r>
            <a:r>
              <a:rPr lang="en" sz="1400" u="sng">
                <a:solidFill>
                  <a:schemeClr val="hlink"/>
                </a:solidFill>
                <a:hlinkClick r:id="rId3"/>
              </a:rPr>
              <a:t>precedence</a:t>
            </a:r>
            <a:r>
              <a:rPr lang="en" sz="1400"/>
              <a:t> to Java.</a:t>
            </a:r>
            <a:endParaRPr sz="1400"/>
          </a:p>
          <a:p>
            <a:pPr indent="-317500" lvl="0" marL="457200" marR="0" rtl="0" algn="l">
              <a:lnSpc>
                <a:spcPct val="115000"/>
              </a:lnSpc>
              <a:spcBef>
                <a:spcPts val="0"/>
              </a:spcBef>
              <a:spcAft>
                <a:spcPts val="0"/>
              </a:spcAft>
              <a:buSzPts val="1400"/>
              <a:buChar char="●"/>
            </a:pPr>
            <a:r>
              <a:rPr lang="en" sz="1400"/>
              <a:t>Many operators auto-convert types: </a:t>
            </a:r>
            <a:r>
              <a:rPr lang="en" sz="1400">
                <a:latin typeface="Courier New"/>
                <a:ea typeface="Courier New"/>
                <a:cs typeface="Courier New"/>
                <a:sym typeface="Courier New"/>
              </a:rPr>
              <a:t>"2" * 3</a:t>
            </a:r>
            <a:r>
              <a:rPr lang="en" sz="1400"/>
              <a:t> is </a:t>
            </a:r>
            <a:r>
              <a:rPr lang="en" sz="1400">
                <a:latin typeface="Courier New"/>
                <a:ea typeface="Courier New"/>
                <a:cs typeface="Courier New"/>
                <a:sym typeface="Courier New"/>
              </a:rPr>
              <a:t>6</a:t>
            </a:r>
            <a:endParaRPr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latin typeface="Courier New"/>
                <a:ea typeface="Courier New"/>
                <a:cs typeface="Courier New"/>
                <a:sym typeface="Courier New"/>
              </a:rPr>
              <a:t>NaN</a:t>
            </a:r>
            <a:r>
              <a:rPr lang="en" sz="1400"/>
              <a:t> ("Not a Number") is a return value from operations that have an undefined numerical result (e.g. dividing a String by a Number).</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lang="en" sz="1400" u="sng">
                <a:solidFill>
                  <a:schemeClr val="hlink"/>
                </a:solidFill>
                <a:hlinkClick r:id="rId4"/>
              </a:rPr>
              <a:t>Practice</a:t>
            </a:r>
            <a:r>
              <a:rPr lang="en" sz="1400"/>
              <a:t>!</a:t>
            </a:r>
            <a:endParaRPr sz="1400"/>
          </a:p>
          <a:p>
            <a:pPr indent="0" lvl="0" marL="0" marR="0" rtl="0" algn="l">
              <a:lnSpc>
                <a:spcPct val="115000"/>
              </a:lnSpc>
              <a:spcBef>
                <a:spcPts val="0"/>
              </a:spcBef>
              <a:spcAft>
                <a:spcPts val="0"/>
              </a:spcAft>
              <a:buNone/>
            </a:pPr>
            <a:r>
              <a:t/>
            </a:r>
            <a:endParaRPr sz="1400"/>
          </a:p>
        </p:txBody>
      </p:sp>
      <p:sp>
        <p:nvSpPr>
          <p:cNvPr id="218" name="Google Shape;218;p31"/>
          <p:cNvSpPr txBox="1"/>
          <p:nvPr/>
        </p:nvSpPr>
        <p:spPr>
          <a:xfrm>
            <a:off x="771725" y="1376550"/>
            <a:ext cx="7688700" cy="880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enrollment = 99;</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medianGrade = 2.8;</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credits = 5 + 4 + (2 * 3);</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166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a Web Page Really?</a:t>
            </a:r>
            <a:endParaRPr/>
          </a:p>
        </p:txBody>
      </p:sp>
      <p:pic>
        <p:nvPicPr>
          <p:cNvPr id="93" name="Google Shape;93;p14"/>
          <p:cNvPicPr preferRelativeResize="0"/>
          <p:nvPr/>
        </p:nvPicPr>
        <p:blipFill>
          <a:blip r:embed="rId3">
            <a:alphaModFix/>
          </a:blip>
          <a:stretch>
            <a:fillRect/>
          </a:stretch>
        </p:blipFill>
        <p:spPr>
          <a:xfrm>
            <a:off x="1414161" y="1853850"/>
            <a:ext cx="1447625" cy="2893827"/>
          </a:xfrm>
          <a:prstGeom prst="rect">
            <a:avLst/>
          </a:prstGeom>
          <a:noFill/>
          <a:ln cap="flat" cmpd="sng" w="9525">
            <a:solidFill>
              <a:schemeClr val="dk2"/>
            </a:solidFill>
            <a:prstDash val="solid"/>
            <a:round/>
            <a:headEnd len="sm" w="sm" type="none"/>
            <a:tailEnd len="sm" w="sm" type="none"/>
          </a:ln>
        </p:spPr>
      </p:pic>
      <p:pic>
        <p:nvPicPr>
          <p:cNvPr id="94" name="Google Shape;94;p14"/>
          <p:cNvPicPr preferRelativeResize="0"/>
          <p:nvPr/>
        </p:nvPicPr>
        <p:blipFill>
          <a:blip r:embed="rId4">
            <a:alphaModFix/>
          </a:blip>
          <a:stretch>
            <a:fillRect/>
          </a:stretch>
        </p:blipFill>
        <p:spPr>
          <a:xfrm>
            <a:off x="3072788" y="1853875"/>
            <a:ext cx="1447625" cy="2893777"/>
          </a:xfrm>
          <a:prstGeom prst="rect">
            <a:avLst/>
          </a:prstGeom>
          <a:noFill/>
          <a:ln cap="flat" cmpd="sng" w="9525">
            <a:solidFill>
              <a:schemeClr val="dk2"/>
            </a:solidFill>
            <a:prstDash val="solid"/>
            <a:round/>
            <a:headEnd len="sm" w="sm" type="none"/>
            <a:tailEnd len="sm" w="sm" type="none"/>
          </a:ln>
        </p:spPr>
      </p:pic>
      <p:pic>
        <p:nvPicPr>
          <p:cNvPr id="95" name="Google Shape;95;p14"/>
          <p:cNvPicPr preferRelativeResize="0"/>
          <p:nvPr/>
        </p:nvPicPr>
        <p:blipFill>
          <a:blip r:embed="rId5">
            <a:alphaModFix/>
          </a:blip>
          <a:stretch>
            <a:fillRect/>
          </a:stretch>
        </p:blipFill>
        <p:spPr>
          <a:xfrm>
            <a:off x="4731412" y="1853850"/>
            <a:ext cx="1447625" cy="2893802"/>
          </a:xfrm>
          <a:prstGeom prst="rect">
            <a:avLst/>
          </a:prstGeom>
          <a:noFill/>
          <a:ln cap="flat" cmpd="sng" w="9525">
            <a:solidFill>
              <a:schemeClr val="dk2"/>
            </a:solidFill>
            <a:prstDash val="solid"/>
            <a:round/>
            <a:headEnd len="sm" w="sm" type="none"/>
            <a:tailEnd len="sm" w="sm" type="none"/>
          </a:ln>
        </p:spPr>
      </p:pic>
      <p:pic>
        <p:nvPicPr>
          <p:cNvPr id="96" name="Google Shape;96;p14"/>
          <p:cNvPicPr preferRelativeResize="0"/>
          <p:nvPr/>
        </p:nvPicPr>
        <p:blipFill>
          <a:blip r:embed="rId6">
            <a:alphaModFix/>
          </a:blip>
          <a:stretch>
            <a:fillRect/>
          </a:stretch>
        </p:blipFill>
        <p:spPr>
          <a:xfrm>
            <a:off x="6390037" y="1853863"/>
            <a:ext cx="1343396" cy="2893777"/>
          </a:xfrm>
          <a:prstGeom prst="rect">
            <a:avLst/>
          </a:prstGeom>
          <a:noFill/>
          <a:ln cap="flat" cmpd="sng" w="9525">
            <a:solidFill>
              <a:schemeClr val="dk2"/>
            </a:solidFill>
            <a:prstDash val="solid"/>
            <a:round/>
            <a:headEnd len="sm" w="sm" type="none"/>
            <a:tailEnd len="sm" w="sm" type="none"/>
          </a:ln>
        </p:spPr>
      </p:pic>
      <p:sp>
        <p:nvSpPr>
          <p:cNvPr id="97" name="Google Shape;97;p14"/>
          <p:cNvSpPr txBox="1"/>
          <p:nvPr/>
        </p:nvSpPr>
        <p:spPr>
          <a:xfrm>
            <a:off x="1600200" y="4747675"/>
            <a:ext cx="1075500" cy="2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CONTENT</a:t>
            </a:r>
            <a:endParaRPr>
              <a:latin typeface="Lato"/>
              <a:ea typeface="Lato"/>
              <a:cs typeface="Lato"/>
              <a:sym typeface="Lato"/>
            </a:endParaRPr>
          </a:p>
        </p:txBody>
      </p:sp>
      <p:sp>
        <p:nvSpPr>
          <p:cNvPr id="98" name="Google Shape;98;p14"/>
          <p:cNvSpPr txBox="1"/>
          <p:nvPr/>
        </p:nvSpPr>
        <p:spPr>
          <a:xfrm>
            <a:off x="3165862" y="4747675"/>
            <a:ext cx="1261500" cy="2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STRUCTURE</a:t>
            </a:r>
            <a:endParaRPr>
              <a:latin typeface="Lato"/>
              <a:ea typeface="Lato"/>
              <a:cs typeface="Lato"/>
              <a:sym typeface="Lato"/>
            </a:endParaRPr>
          </a:p>
        </p:txBody>
      </p:sp>
      <p:sp>
        <p:nvSpPr>
          <p:cNvPr id="99" name="Google Shape;99;p14"/>
          <p:cNvSpPr txBox="1"/>
          <p:nvPr/>
        </p:nvSpPr>
        <p:spPr>
          <a:xfrm>
            <a:off x="4824487" y="4747675"/>
            <a:ext cx="1261500" cy="2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STYLE</a:t>
            </a:r>
            <a:endParaRPr>
              <a:latin typeface="Lato"/>
              <a:ea typeface="Lato"/>
              <a:cs typeface="Lato"/>
              <a:sym typeface="Lato"/>
            </a:endParaRPr>
          </a:p>
        </p:txBody>
      </p:sp>
      <p:sp>
        <p:nvSpPr>
          <p:cNvPr id="100" name="Google Shape;100;p14"/>
          <p:cNvSpPr txBox="1"/>
          <p:nvPr/>
        </p:nvSpPr>
        <p:spPr>
          <a:xfrm>
            <a:off x="6430987" y="4747675"/>
            <a:ext cx="1261500" cy="263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BEHAVIOR</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729450" y="1394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type</a:t>
            </a:r>
            <a:endParaRPr/>
          </a:p>
        </p:txBody>
      </p:sp>
      <p:sp>
        <p:nvSpPr>
          <p:cNvPr id="224" name="Google Shape;224;p32"/>
          <p:cNvSpPr txBox="1"/>
          <p:nvPr>
            <p:ph idx="1" type="body"/>
          </p:nvPr>
        </p:nvSpPr>
        <p:spPr>
          <a:xfrm>
            <a:off x="729450" y="3420750"/>
            <a:ext cx="7688700" cy="669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Methods: </a:t>
            </a:r>
            <a:r>
              <a:rPr lang="en" sz="1400" u="sng">
                <a:solidFill>
                  <a:schemeClr val="hlink"/>
                </a:solidFill>
                <a:latin typeface="Courier New"/>
                <a:ea typeface="Courier New"/>
                <a:cs typeface="Courier New"/>
                <a:sym typeface="Courier New"/>
                <a:hlinkClick r:id="rId3"/>
              </a:rPr>
              <a:t>charAt</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4"/>
              </a:rPr>
              <a:t>charCodeAt</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5"/>
              </a:rPr>
              <a:t>fromCharCode</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6"/>
              </a:rPr>
              <a:t>indexOf</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7"/>
              </a:rPr>
              <a:t>lastIndexOf</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8"/>
              </a:rPr>
              <a:t>replace</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9"/>
              </a:rPr>
              <a:t>split</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10"/>
              </a:rPr>
              <a:t>substring</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11"/>
              </a:rPr>
              <a:t>toLowerCase</a:t>
            </a:r>
            <a:r>
              <a:rPr lang="en" sz="1400">
                <a:latin typeface="Courier New"/>
                <a:ea typeface="Courier New"/>
                <a:cs typeface="Courier New"/>
                <a:sym typeface="Courier New"/>
              </a:rPr>
              <a:t>, </a:t>
            </a:r>
            <a:r>
              <a:rPr lang="en" sz="1400" u="sng">
                <a:solidFill>
                  <a:schemeClr val="hlink"/>
                </a:solidFill>
                <a:latin typeface="Courier New"/>
                <a:ea typeface="Courier New"/>
                <a:cs typeface="Courier New"/>
                <a:sym typeface="Courier New"/>
                <a:hlinkClick r:id="rId12"/>
              </a:rPr>
              <a:t>toUpperCase</a:t>
            </a:r>
            <a:endParaRPr sz="1400">
              <a:latin typeface="Courier New"/>
              <a:ea typeface="Courier New"/>
              <a:cs typeface="Courier New"/>
              <a:sym typeface="Courier New"/>
            </a:endParaRPr>
          </a:p>
        </p:txBody>
      </p:sp>
      <p:sp>
        <p:nvSpPr>
          <p:cNvPr id="225" name="Google Shape;225;p32"/>
          <p:cNvSpPr txBox="1"/>
          <p:nvPr/>
        </p:nvSpPr>
        <p:spPr>
          <a:xfrm>
            <a:off x="771725" y="2393250"/>
            <a:ext cx="7688700" cy="102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nickName = "Sparky O'Sparkz";                  // "Sparky O'Sparks"</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fName = nickName.substring(0, s.indexOf(" ")); // "Sparky"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len = nickName.length;                         // 15</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name = 'Pikachu';                              // can use "" or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about Strings</a:t>
            </a:r>
            <a:endParaRPr/>
          </a:p>
        </p:txBody>
      </p:sp>
      <p:sp>
        <p:nvSpPr>
          <p:cNvPr id="231" name="Google Shape;231;p33"/>
          <p:cNvSpPr txBox="1"/>
          <p:nvPr>
            <p:ph idx="1" type="body"/>
          </p:nvPr>
        </p:nvSpPr>
        <p:spPr>
          <a:xfrm>
            <a:off x="729450" y="3418475"/>
            <a:ext cx="7688700" cy="4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access characters of a String s, use s[index] or s.charAt(index):</a:t>
            </a:r>
            <a:endParaRPr sz="1400"/>
          </a:p>
        </p:txBody>
      </p:sp>
      <p:sp>
        <p:nvSpPr>
          <p:cNvPr id="232" name="Google Shape;232;p33"/>
          <p:cNvSpPr txBox="1"/>
          <p:nvPr/>
        </p:nvSpPr>
        <p:spPr>
          <a:xfrm>
            <a:off x="727650" y="2218200"/>
            <a:ext cx="7688700" cy="113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let count = 10;                              // 10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let stringedCount = "" + count;              // "10"</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let puppyCount = count + " puppies, yay!";   // "10 puppies, yay!"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let magicNum = parseInt("42 is the answer"); // 42</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let mystery = parseFloat("Am I a number?");  // NaN   </a:t>
            </a:r>
            <a:endParaRPr sz="1200">
              <a:latin typeface="Courier New"/>
              <a:ea typeface="Courier New"/>
              <a:cs typeface="Courier New"/>
              <a:sym typeface="Courier New"/>
            </a:endParaRPr>
          </a:p>
        </p:txBody>
      </p:sp>
      <p:sp>
        <p:nvSpPr>
          <p:cNvPr id="233" name="Google Shape;233;p33"/>
          <p:cNvSpPr txBox="1"/>
          <p:nvPr/>
        </p:nvSpPr>
        <p:spPr>
          <a:xfrm>
            <a:off x="727650" y="1491400"/>
            <a:ext cx="7688700" cy="5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Escape sequences behave as in Java: </a:t>
            </a:r>
            <a:r>
              <a:rPr lang="en">
                <a:solidFill>
                  <a:schemeClr val="accent1"/>
                </a:solidFill>
                <a:latin typeface="Courier New"/>
                <a:ea typeface="Courier New"/>
                <a:cs typeface="Courier New"/>
                <a:sym typeface="Courier New"/>
              </a:rPr>
              <a:t>\' \" \&amp; \n \t \\</a:t>
            </a:r>
            <a:endParaRPr>
              <a:solidFill>
                <a:schemeClr val="accent1"/>
              </a:solidFill>
              <a:latin typeface="Courier New"/>
              <a:ea typeface="Courier New"/>
              <a:cs typeface="Courier New"/>
              <a:sym typeface="Courier New"/>
            </a:endParaRPr>
          </a:p>
          <a:p>
            <a:pPr indent="0" lvl="0" marL="0" rtl="0" algn="l">
              <a:spcBef>
                <a:spcPts val="0"/>
              </a:spcBef>
              <a:spcAft>
                <a:spcPts val="0"/>
              </a:spcAft>
              <a:buNone/>
            </a:pPr>
            <a:r>
              <a:rPr lang="en">
                <a:solidFill>
                  <a:schemeClr val="accent1"/>
                </a:solidFill>
                <a:latin typeface="Lato"/>
                <a:ea typeface="Lato"/>
                <a:cs typeface="Lato"/>
                <a:sym typeface="Lato"/>
              </a:rPr>
              <a:t>To convert between Numbers and Strings:</a:t>
            </a:r>
            <a:endParaRPr>
              <a:solidFill>
                <a:schemeClr val="accent1"/>
              </a:solidFill>
              <a:latin typeface="Lato"/>
              <a:ea typeface="Lato"/>
              <a:cs typeface="Lato"/>
              <a:sym typeface="Lato"/>
            </a:endParaRPr>
          </a:p>
        </p:txBody>
      </p:sp>
      <p:sp>
        <p:nvSpPr>
          <p:cNvPr id="234" name="Google Shape;234;p33"/>
          <p:cNvSpPr txBox="1"/>
          <p:nvPr/>
        </p:nvSpPr>
        <p:spPr>
          <a:xfrm>
            <a:off x="729450" y="3914700"/>
            <a:ext cx="7688700" cy="79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firstLetter  = puppyCount[0];                            // "1"</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fourthLetter = puppyCount.charAt(3);                     // "p"</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lastLetter   = puppyCount.charAt(puppyCount.length - 1); //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Bugs when Using Strings</a:t>
            </a:r>
            <a:endParaRPr/>
          </a:p>
        </p:txBody>
      </p:sp>
      <p:sp>
        <p:nvSpPr>
          <p:cNvPr id="240" name="Google Shape;24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While Strings in JS are fairly similar to those you'd use in Java, there are a few special cases that you should be aware of.</a:t>
            </a:r>
            <a:endParaRPr sz="1400"/>
          </a:p>
          <a:p>
            <a:pPr indent="-317500" lvl="0" marL="457200" rtl="0" algn="l">
              <a:spcBef>
                <a:spcPts val="1600"/>
              </a:spcBef>
              <a:spcAft>
                <a:spcPts val="0"/>
              </a:spcAft>
              <a:buSzPts val="1400"/>
              <a:buChar char="●"/>
            </a:pPr>
            <a:r>
              <a:rPr lang="en" sz="1400"/>
              <a:t>Remember that </a:t>
            </a:r>
            <a:r>
              <a:rPr lang="en" sz="1400">
                <a:latin typeface="Courier New"/>
                <a:ea typeface="Courier New"/>
                <a:cs typeface="Courier New"/>
                <a:sym typeface="Courier New"/>
              </a:rPr>
              <a:t>length</a:t>
            </a:r>
            <a:r>
              <a:rPr lang="en" sz="1400"/>
              <a:t> is a property (not a method, as it is in Java)</a:t>
            </a:r>
            <a:endParaRPr sz="1400"/>
          </a:p>
          <a:p>
            <a:pPr indent="-317500" lvl="0" marL="457200" rtl="0" algn="l">
              <a:spcBef>
                <a:spcPts val="0"/>
              </a:spcBef>
              <a:spcAft>
                <a:spcPts val="0"/>
              </a:spcAft>
              <a:buSzPts val="1400"/>
              <a:buChar char="●"/>
            </a:pPr>
            <a:r>
              <a:rPr lang="en" sz="1400"/>
              <a:t>Concatenation with </a:t>
            </a:r>
            <a:r>
              <a:rPr lang="en" sz="1400">
                <a:latin typeface="Courier New"/>
                <a:ea typeface="Courier New"/>
                <a:cs typeface="Courier New"/>
                <a:sym typeface="Courier New"/>
              </a:rPr>
              <a:t>+</a:t>
            </a:r>
            <a:r>
              <a:rPr lang="en" sz="1400"/>
              <a:t>: </a:t>
            </a:r>
            <a:r>
              <a:rPr lang="en" sz="1400">
                <a:latin typeface="Courier New"/>
                <a:ea typeface="Courier New"/>
                <a:cs typeface="Courier New"/>
                <a:sym typeface="Courier New"/>
              </a:rPr>
              <a:t>1 + 1</a:t>
            </a:r>
            <a:r>
              <a:rPr lang="en" sz="1400"/>
              <a:t> is </a:t>
            </a:r>
            <a:r>
              <a:rPr lang="en" sz="1400">
                <a:latin typeface="Courier New"/>
                <a:ea typeface="Courier New"/>
                <a:cs typeface="Courier New"/>
                <a:sym typeface="Courier New"/>
              </a:rPr>
              <a:t>2</a:t>
            </a:r>
            <a:r>
              <a:rPr lang="en" sz="1400"/>
              <a:t>, but </a:t>
            </a:r>
            <a:r>
              <a:rPr lang="en" sz="1400">
                <a:latin typeface="Courier New"/>
                <a:ea typeface="Courier New"/>
                <a:cs typeface="Courier New"/>
                <a:sym typeface="Courier New"/>
              </a:rPr>
              <a:t>"1" + 1</a:t>
            </a:r>
            <a:r>
              <a:rPr lang="en" sz="1400"/>
              <a:t> and </a:t>
            </a:r>
            <a:r>
              <a:rPr lang="en" sz="1400">
                <a:latin typeface="Courier New"/>
                <a:ea typeface="Courier New"/>
                <a:cs typeface="Courier New"/>
                <a:sym typeface="Courier New"/>
              </a:rPr>
              <a:t>1 + "1"</a:t>
            </a:r>
            <a:r>
              <a:rPr lang="en" sz="1400"/>
              <a:t> are both "</a:t>
            </a:r>
            <a:r>
              <a:rPr lang="en" sz="1400">
                <a:latin typeface="Courier New"/>
                <a:ea typeface="Courier New"/>
                <a:cs typeface="Courier New"/>
                <a:sym typeface="Courier New"/>
              </a:rPr>
              <a:t>11"</a:t>
            </a:r>
            <a:r>
              <a:rPr lang="en" sz="1400"/>
              <a:t>!</a:t>
            </a:r>
            <a:endParaRPr sz="1400"/>
          </a:p>
          <a:p>
            <a:pPr indent="0" lvl="0" marL="0" rtl="0" algn="l">
              <a:spcBef>
                <a:spcPts val="1600"/>
              </a:spcBef>
              <a:spcAft>
                <a:spcPts val="0"/>
              </a:spcAft>
              <a:buNone/>
            </a:pPr>
            <a:r>
              <a:rPr lang="en" sz="1400"/>
              <a:t>Practice: </a:t>
            </a:r>
            <a:r>
              <a:rPr lang="en" sz="1400" u="sng">
                <a:solidFill>
                  <a:schemeClr val="hlink"/>
                </a:solidFill>
                <a:latin typeface="Courier New"/>
                <a:ea typeface="Courier New"/>
                <a:cs typeface="Courier New"/>
                <a:sym typeface="Courier New"/>
                <a:hlinkClick r:id="rId3"/>
              </a:rPr>
              <a:t>repeat</a:t>
            </a: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Special Values: </a:t>
            </a:r>
            <a:r>
              <a:rPr lang="en">
                <a:latin typeface="Courier New"/>
                <a:ea typeface="Courier New"/>
                <a:cs typeface="Courier New"/>
                <a:sym typeface="Courier New"/>
              </a:rPr>
              <a:t>null</a:t>
            </a:r>
            <a:r>
              <a:rPr lang="en"/>
              <a:t> and </a:t>
            </a:r>
            <a:r>
              <a:rPr lang="en">
                <a:latin typeface="Courier New"/>
                <a:ea typeface="Courier New"/>
                <a:cs typeface="Courier New"/>
                <a:sym typeface="Courier New"/>
              </a:rPr>
              <a:t>undefined</a:t>
            </a:r>
            <a:r>
              <a:rPr lang="en"/>
              <a:t>.</a:t>
            </a:r>
            <a:endParaRPr/>
          </a:p>
        </p:txBody>
      </p:sp>
      <p:sp>
        <p:nvSpPr>
          <p:cNvPr id="246" name="Google Shape;246;p35"/>
          <p:cNvSpPr txBox="1"/>
          <p:nvPr>
            <p:ph idx="1" type="body"/>
          </p:nvPr>
        </p:nvSpPr>
        <p:spPr>
          <a:xfrm>
            <a:off x="771725" y="3394125"/>
            <a:ext cx="7688700" cy="16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ourier New"/>
                <a:ea typeface="Courier New"/>
                <a:cs typeface="Courier New"/>
                <a:sym typeface="Courier New"/>
              </a:rPr>
              <a:t>undefined</a:t>
            </a:r>
            <a:r>
              <a:rPr lang="en" sz="1400"/>
              <a:t>: declared but has not yet been assigned a value</a:t>
            </a:r>
            <a:endParaRPr sz="1400"/>
          </a:p>
          <a:p>
            <a:pPr indent="0" lvl="0" marL="0" rtl="0" algn="l">
              <a:spcBef>
                <a:spcPts val="0"/>
              </a:spcBef>
              <a:spcAft>
                <a:spcPts val="0"/>
              </a:spcAft>
              <a:buNone/>
            </a:pPr>
            <a:r>
              <a:rPr lang="en" sz="1400">
                <a:latin typeface="Courier New"/>
                <a:ea typeface="Courier New"/>
                <a:cs typeface="Courier New"/>
                <a:sym typeface="Courier New"/>
              </a:rPr>
              <a:t>null</a:t>
            </a:r>
            <a:r>
              <a:rPr lang="en" sz="1400"/>
              <a:t>: exists, but was specifically assigned an empty value or </a:t>
            </a:r>
            <a:r>
              <a:rPr lang="en" sz="1400">
                <a:latin typeface="Courier New"/>
                <a:ea typeface="Courier New"/>
                <a:cs typeface="Courier New"/>
                <a:sym typeface="Courier New"/>
              </a:rPr>
              <a:t>null</a:t>
            </a:r>
            <a:r>
              <a:rPr lang="en" sz="1400"/>
              <a:t>. Expresses intentional a lack of identification.</a:t>
            </a:r>
            <a:endParaRPr sz="1400"/>
          </a:p>
          <a:p>
            <a:pPr indent="0" lvl="0" marL="0" rtl="0" algn="l">
              <a:spcBef>
                <a:spcPts val="0"/>
              </a:spcBef>
              <a:spcAft>
                <a:spcPts val="0"/>
              </a:spcAft>
              <a:buNone/>
            </a:pPr>
            <a:r>
              <a:rPr lang="en" sz="1400"/>
              <a:t>A good motivating overview of </a:t>
            </a:r>
            <a:r>
              <a:rPr lang="en" sz="1400" u="sng">
                <a:solidFill>
                  <a:schemeClr val="hlink"/>
                </a:solidFill>
                <a:latin typeface="Courier New"/>
                <a:ea typeface="Courier New"/>
                <a:cs typeface="Courier New"/>
                <a:sym typeface="Courier New"/>
                <a:hlinkClick r:id="rId3"/>
              </a:rPr>
              <a:t>null</a:t>
            </a:r>
            <a:r>
              <a:rPr lang="en" sz="1400" u="sng">
                <a:solidFill>
                  <a:schemeClr val="hlink"/>
                </a:solidFill>
                <a:hlinkClick r:id="rId4"/>
              </a:rPr>
              <a:t> vs. </a:t>
            </a:r>
            <a:r>
              <a:rPr lang="en" sz="1400" u="sng">
                <a:solidFill>
                  <a:schemeClr val="hlink"/>
                </a:solidFill>
                <a:latin typeface="Courier New"/>
                <a:ea typeface="Courier New"/>
                <a:cs typeface="Courier New"/>
                <a:sym typeface="Courier New"/>
                <a:hlinkClick r:id="rId5"/>
              </a:rPr>
              <a:t>undefined</a:t>
            </a:r>
            <a:endParaRPr sz="1400">
              <a:latin typeface="Courier New"/>
              <a:ea typeface="Courier New"/>
              <a:cs typeface="Courier New"/>
              <a:sym typeface="Courier New"/>
            </a:endParaRPr>
          </a:p>
          <a:p>
            <a:pPr indent="0" lvl="0" marL="0" rtl="0" algn="l">
              <a:spcBef>
                <a:spcPts val="0"/>
              </a:spcBef>
              <a:spcAft>
                <a:spcPts val="0"/>
              </a:spcAft>
              <a:buNone/>
            </a:pPr>
            <a:r>
              <a:t/>
            </a:r>
            <a:endParaRPr sz="1400"/>
          </a:p>
          <a:p>
            <a:pPr indent="0" lvl="0" marL="0" rtl="0" algn="l">
              <a:spcBef>
                <a:spcPts val="0"/>
              </a:spcBef>
              <a:spcAft>
                <a:spcPts val="0"/>
              </a:spcAft>
              <a:buNone/>
            </a:pPr>
            <a:r>
              <a:rPr lang="en" sz="1400"/>
              <a:t>Note: This takes some time to get used to, and remember this slide if you get confused later.</a:t>
            </a:r>
            <a:endParaRPr sz="1400"/>
          </a:p>
          <a:p>
            <a:pPr indent="0" lvl="0" marL="0" rtl="0" algn="l">
              <a:spcBef>
                <a:spcPts val="0"/>
              </a:spcBef>
              <a:spcAft>
                <a:spcPts val="0"/>
              </a:spcAft>
              <a:buNone/>
            </a:pPr>
            <a:r>
              <a:t/>
            </a:r>
            <a:endParaRPr sz="1400"/>
          </a:p>
        </p:txBody>
      </p:sp>
      <p:sp>
        <p:nvSpPr>
          <p:cNvPr id="247" name="Google Shape;247;p35"/>
          <p:cNvSpPr txBox="1"/>
          <p:nvPr/>
        </p:nvSpPr>
        <p:spPr>
          <a:xfrm>
            <a:off x="771725" y="1376550"/>
            <a:ext cx="7688700" cy="1914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foo = null;</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bar = 9;</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baz;</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At this point in the code,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foo is null</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bar is 9</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baz is undefined</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253" name="Google Shape;253;p36"/>
          <p:cNvSpPr txBox="1"/>
          <p:nvPr/>
        </p:nvSpPr>
        <p:spPr>
          <a:xfrm>
            <a:off x="771725" y="1981800"/>
            <a:ext cx="7688700" cy="794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name = [];                          // empty array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names = [value, value, ..., value]; // pre-filled</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names[index] = value;                   // store element</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254" name="Google Shape;254;p36"/>
          <p:cNvSpPr txBox="1"/>
          <p:nvPr/>
        </p:nvSpPr>
        <p:spPr>
          <a:xfrm>
            <a:off x="771725" y="2904450"/>
            <a:ext cx="7688700" cy="1317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let types = ["Electric", "Water", "Fire"];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let pokemon = [];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pokemon[0] = "Pikachu";  // ["Pikachu"]</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pokemon[1] = "Squirtle"; // ["Pikachu", "Sqiurtle"]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pokemon[3] = "Magikarp"; // ["Pikachu", "Sqiurtle", undefined, "Magikarp"]</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pokemon[3] = "Gyarados"; // ["Pikachu", "Sqiurtle", undefined, "Gyarados"]</a:t>
            </a:r>
            <a:endParaRPr sz="1300">
              <a:latin typeface="Courier New"/>
              <a:ea typeface="Courier New"/>
              <a:cs typeface="Courier New"/>
              <a:sym typeface="Courier New"/>
            </a:endParaRPr>
          </a:p>
        </p:txBody>
      </p:sp>
      <p:sp>
        <p:nvSpPr>
          <p:cNvPr id="255" name="Google Shape;255;p36"/>
          <p:cNvSpPr txBox="1"/>
          <p:nvPr/>
        </p:nvSpPr>
        <p:spPr>
          <a:xfrm>
            <a:off x="771725" y="4299075"/>
            <a:ext cx="7688700" cy="48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Lato"/>
                <a:ea typeface="Lato"/>
                <a:cs typeface="Lato"/>
                <a:sym typeface="Lato"/>
              </a:rPr>
              <a:t>Two ways to initialize an array</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Courier New"/>
                <a:ea typeface="Courier New"/>
                <a:cs typeface="Courier New"/>
                <a:sym typeface="Courier New"/>
              </a:rPr>
              <a:t>length</a:t>
            </a:r>
            <a:r>
              <a:rPr lang="en">
                <a:solidFill>
                  <a:schemeClr val="accent1"/>
                </a:solidFill>
                <a:latin typeface="Lato"/>
                <a:ea typeface="Lato"/>
                <a:cs typeface="Lato"/>
                <a:sym typeface="Lato"/>
              </a:rPr>
              <a:t> property (grows as needed when elements are added)</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ph type="title"/>
          </p:nvPr>
        </p:nvSpPr>
        <p:spPr>
          <a:xfrm>
            <a:off x="729450" y="587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Notes on Typing</a:t>
            </a:r>
            <a:endParaRPr/>
          </a:p>
        </p:txBody>
      </p:sp>
      <p:sp>
        <p:nvSpPr>
          <p:cNvPr id="261" name="Google Shape;261;p37"/>
          <p:cNvSpPr txBox="1"/>
          <p:nvPr>
            <p:ph idx="1" type="body"/>
          </p:nvPr>
        </p:nvSpPr>
        <p:spPr>
          <a:xfrm>
            <a:off x="729450" y="1355100"/>
            <a:ext cx="8146800" cy="20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write JS programs, you may run into some silent bugs resulting from odd typing behavior in JS. Automatic type conversion, or coercion, is a common, often perplexing, source of JS bugs (even for experienced JS programmers).</a:t>
            </a:r>
            <a:endParaRPr/>
          </a:p>
          <a:p>
            <a:pPr indent="0" lvl="0" marL="0" rtl="0" algn="l">
              <a:spcBef>
                <a:spcPts val="1600"/>
              </a:spcBef>
              <a:spcAft>
                <a:spcPts val="0"/>
              </a:spcAft>
              <a:buNone/>
            </a:pPr>
            <a:r>
              <a:rPr b="1" lang="en"/>
              <a:t>Why is this important to be aware of?</a:t>
            </a:r>
            <a:r>
              <a:rPr lang="en"/>
              <a:t> You'll be writing programs which use variables and conditional logic. Knowing what is considered truthy/false and how types are evaluated (at a high level) can make you a much happier JS developer (</a:t>
            </a:r>
            <a:r>
              <a:rPr lang="en" u="sng">
                <a:solidFill>
                  <a:schemeClr val="hlink"/>
                </a:solidFill>
                <a:hlinkClick r:id="rId3"/>
              </a:rPr>
              <a:t>some practice</a:t>
            </a:r>
            <a:r>
              <a:rPr lang="en"/>
              <a:t>)</a:t>
            </a:r>
            <a:endParaRPr/>
          </a:p>
          <a:p>
            <a:pPr indent="0" lvl="0" marL="0" rtl="0" algn="l">
              <a:spcBef>
                <a:spcPts val="1600"/>
              </a:spcBef>
              <a:spcAft>
                <a:spcPts val="0"/>
              </a:spcAft>
              <a:buNone/>
            </a:pPr>
            <a:r>
              <a:rPr lang="en"/>
              <a:t>Examples of some "not-so-obvious" evaluations:</a:t>
            </a:r>
            <a:endParaRPr/>
          </a:p>
        </p:txBody>
      </p:sp>
      <p:sp>
        <p:nvSpPr>
          <p:cNvPr id="262" name="Google Shape;262;p37"/>
          <p:cNvSpPr txBox="1"/>
          <p:nvPr/>
        </p:nvSpPr>
        <p:spPr>
          <a:xfrm>
            <a:off x="771900" y="3451200"/>
            <a:ext cx="8061900" cy="1178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Courier New"/>
                <a:ea typeface="Courier New"/>
                <a:cs typeface="Courier New"/>
                <a:sym typeface="Courier New"/>
              </a:rPr>
              <a:t>2 &lt; 1 &lt; 2;// true</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0 + "1" + 2;// "012"</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 [];// ""</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"1" / null;// Infinity</a:t>
            </a:r>
            <a:endParaRPr sz="1300">
              <a:latin typeface="Courier New"/>
              <a:ea typeface="Courier New"/>
              <a:cs typeface="Courier New"/>
              <a:sym typeface="Courier New"/>
            </a:endParaRPr>
          </a:p>
          <a:p>
            <a:pPr indent="0" lvl="0" marL="0" rtl="0" algn="l">
              <a:spcBef>
                <a:spcPts val="0"/>
              </a:spcBef>
              <a:spcAft>
                <a:spcPts val="0"/>
              </a:spcAft>
              <a:buNone/>
            </a:pPr>
            <a:r>
              <a:rPr lang="en" sz="1300">
                <a:latin typeface="Courier New"/>
                <a:ea typeface="Courier New"/>
                <a:cs typeface="Courier New"/>
                <a:sym typeface="Courier New"/>
              </a:rPr>
              <a:t>[+!![]]+[[![]+!![]]];// "11"</a:t>
            </a:r>
            <a:endParaRPr sz="1300">
              <a:latin typeface="Courier New"/>
              <a:ea typeface="Courier New"/>
              <a:cs typeface="Courier New"/>
              <a:sym typeface="Courier New"/>
            </a:endParaRPr>
          </a:p>
        </p:txBody>
      </p:sp>
      <p:sp>
        <p:nvSpPr>
          <p:cNvPr id="263" name="Google Shape;263;p37"/>
          <p:cNvSpPr txBox="1"/>
          <p:nvPr/>
        </p:nvSpPr>
        <p:spPr>
          <a:xfrm>
            <a:off x="773650" y="4712250"/>
            <a:ext cx="8102700" cy="2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This is worth 3 minutes of your viewing pleasure</a:t>
            </a:r>
            <a:r>
              <a:rPr lang="en">
                <a:solidFill>
                  <a:schemeClr val="accent1"/>
                </a:solidFill>
                <a:latin typeface="Lato"/>
                <a:ea typeface="Lato"/>
                <a:cs typeface="Lato"/>
                <a:sym typeface="Lato"/>
              </a:rPr>
              <a:t>. (starting at 1:20)</a:t>
            </a:r>
            <a:endParaRPr>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729450" y="556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Functions</a:t>
            </a:r>
            <a:endParaRPr/>
          </a:p>
        </p:txBody>
      </p:sp>
      <p:sp>
        <p:nvSpPr>
          <p:cNvPr id="269" name="Google Shape;269;p38"/>
          <p:cNvSpPr txBox="1"/>
          <p:nvPr>
            <p:ph idx="1" type="body"/>
          </p:nvPr>
        </p:nvSpPr>
        <p:spPr>
          <a:xfrm>
            <a:off x="771725" y="4107475"/>
            <a:ext cx="7688700" cy="75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 above could be the contents of basics.js linked to our HTML page</a:t>
            </a:r>
            <a:endParaRPr sz="1400"/>
          </a:p>
          <a:p>
            <a:pPr indent="0" lvl="0" marL="0" rtl="0" algn="l">
              <a:spcBef>
                <a:spcPts val="0"/>
              </a:spcBef>
              <a:spcAft>
                <a:spcPts val="0"/>
              </a:spcAft>
              <a:buNone/>
            </a:pPr>
            <a:r>
              <a:rPr lang="en" sz="1400"/>
              <a:t>Statements placed into functions can be evaluated in response to user events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270" name="Google Shape;270;p38"/>
          <p:cNvSpPr txBox="1"/>
          <p:nvPr/>
        </p:nvSpPr>
        <p:spPr>
          <a:xfrm>
            <a:off x="771725" y="1384225"/>
            <a:ext cx="7688700" cy="269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urier New"/>
                <a:ea typeface="Courier New"/>
                <a:cs typeface="Courier New"/>
                <a:sym typeface="Courier New"/>
              </a:rPr>
              <a:t>// template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function name(params)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statement;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statement;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statement;</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example</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function myFunction() {</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console.log("Hello!");</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  alert("Your browser says hi!");</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0" lvl="0" marL="0" rtl="0" algn="l">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729450" y="60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Function vs. Java Method</a:t>
            </a:r>
            <a:endParaRPr/>
          </a:p>
        </p:txBody>
      </p:sp>
      <p:sp>
        <p:nvSpPr>
          <p:cNvPr id="276" name="Google Shape;276;p39"/>
          <p:cNvSpPr txBox="1"/>
          <p:nvPr/>
        </p:nvSpPr>
        <p:spPr>
          <a:xfrm>
            <a:off x="771725" y="1458900"/>
            <a:ext cx="76887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function repeat(str, n)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let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for (let i = 1; i &lt; n; i++)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result;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let repeatedStr = repeat("echo...", 3); // "echo...echo...echo..."</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
        <p:nvSpPr>
          <p:cNvPr id="277" name="Google Shape;277;p39"/>
          <p:cNvSpPr txBox="1"/>
          <p:nvPr/>
        </p:nvSpPr>
        <p:spPr>
          <a:xfrm>
            <a:off x="771725" y="3238800"/>
            <a:ext cx="76887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public static String repeat(String str, int n)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String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for (int i = 1; i &lt; n; i++)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result;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String repeatedStr = repeat("echo...", 3); // "echo...echo...echo..."</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729450" y="604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 Function vs. Python Function</a:t>
            </a:r>
            <a:endParaRPr/>
          </a:p>
        </p:txBody>
      </p:sp>
      <p:sp>
        <p:nvSpPr>
          <p:cNvPr id="283" name="Google Shape;283;p40"/>
          <p:cNvSpPr txBox="1"/>
          <p:nvPr/>
        </p:nvSpPr>
        <p:spPr>
          <a:xfrm>
            <a:off x="771725" y="1458900"/>
            <a:ext cx="76887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function repeat(str, n)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let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for (let i = 1; i &lt; n; i++)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result;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let repeatedStr = repeat("echo...", 3); // "echo...echo...echo..."</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
        <p:nvSpPr>
          <p:cNvPr id="284" name="Google Shape;284;p40"/>
          <p:cNvSpPr txBox="1"/>
          <p:nvPr/>
        </p:nvSpPr>
        <p:spPr>
          <a:xfrm>
            <a:off x="771725" y="3238800"/>
            <a:ext cx="7688700" cy="167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Courier New"/>
                <a:ea typeface="Courier New"/>
                <a:cs typeface="Courier New"/>
                <a:sym typeface="Courier New"/>
              </a:rPr>
              <a:t>def repeat(str, n):</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for i in range(1, n):</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result = result + str;</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return result;</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a:t>
            </a:r>
            <a:endParaRPr sz="1100">
              <a:latin typeface="Courier New"/>
              <a:ea typeface="Courier New"/>
              <a:cs typeface="Courier New"/>
              <a:sym typeface="Courier New"/>
            </a:endParaRPr>
          </a:p>
          <a:p>
            <a:pPr indent="0" lvl="0" marL="0" rtl="0" algn="l">
              <a:spcBef>
                <a:spcPts val="0"/>
              </a:spcBef>
              <a:spcAft>
                <a:spcPts val="0"/>
              </a:spcAft>
              <a:buNone/>
            </a:pPr>
            <a:r>
              <a:rPr lang="en" sz="1100">
                <a:latin typeface="Courier New"/>
                <a:ea typeface="Courier New"/>
                <a:cs typeface="Courier New"/>
                <a:sym typeface="Courier New"/>
              </a:rPr>
              <a:t>  repeatedStr = repeat("echo...", 3) // "echo...echo...echo..."</a:t>
            </a:r>
            <a:endParaRPr sz="1100">
              <a:latin typeface="Courier New"/>
              <a:ea typeface="Courier New"/>
              <a:cs typeface="Courier New"/>
              <a:sym typeface="Courier New"/>
            </a:endParaRPr>
          </a:p>
          <a:p>
            <a:pPr indent="0" lvl="0" marL="0" rtl="0" algn="l">
              <a:spcBef>
                <a:spcPts val="0"/>
              </a:spcBef>
              <a:spcAft>
                <a:spcPts val="0"/>
              </a:spcAft>
              <a:buNone/>
            </a:pPr>
            <a:r>
              <a:t/>
            </a:r>
            <a:endParaRPr sz="11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talk about these things separately?</a:t>
            </a:r>
            <a:endParaRPr/>
          </a:p>
        </p:txBody>
      </p:sp>
      <p:sp>
        <p:nvSpPr>
          <p:cNvPr id="106" name="Google Shape;106;p15"/>
          <p:cNvSpPr txBox="1"/>
          <p:nvPr>
            <p:ph idx="1" type="body"/>
          </p:nvPr>
        </p:nvSpPr>
        <p:spPr>
          <a:xfrm>
            <a:off x="729450" y="2078875"/>
            <a:ext cx="7688700" cy="27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hlink"/>
                </a:solidFill>
                <a:hlinkClick r:id="rId3"/>
              </a:rPr>
              <a:t>Separation of Concerns</a:t>
            </a:r>
            <a:endParaRPr/>
          </a:p>
          <a:p>
            <a:pPr indent="-311150" lvl="0" marL="457200" rtl="0" algn="l">
              <a:spcBef>
                <a:spcPts val="1600"/>
              </a:spcBef>
              <a:spcAft>
                <a:spcPts val="0"/>
              </a:spcAft>
              <a:buSzPts val="1300"/>
              <a:buChar char="●"/>
            </a:pPr>
            <a:r>
              <a:rPr lang="en"/>
              <a:t>This is a concept from Software Engineering that every part of a program should address a separate "concern".</a:t>
            </a:r>
            <a:endParaRPr/>
          </a:p>
          <a:p>
            <a:pPr indent="-311150" lvl="0" marL="457200" rtl="0" algn="l">
              <a:spcBef>
                <a:spcPts val="0"/>
              </a:spcBef>
              <a:spcAft>
                <a:spcPts val="0"/>
              </a:spcAft>
              <a:buSzPts val="1300"/>
              <a:buChar char="●"/>
            </a:pPr>
            <a:r>
              <a:rPr lang="en"/>
              <a:t>In web programming, we define those concerns as:</a:t>
            </a:r>
            <a:endParaRPr/>
          </a:p>
          <a:p>
            <a:pPr indent="-298450" lvl="1" marL="914400" rtl="0" algn="l">
              <a:spcBef>
                <a:spcPts val="0"/>
              </a:spcBef>
              <a:spcAft>
                <a:spcPts val="0"/>
              </a:spcAft>
              <a:buSzPts val="1100"/>
              <a:buChar char="○"/>
            </a:pPr>
            <a:r>
              <a:rPr lang="en"/>
              <a:t>Content (words, images)</a:t>
            </a:r>
            <a:endParaRPr/>
          </a:p>
          <a:p>
            <a:pPr indent="-298450" lvl="1" marL="914400" rtl="0" algn="l">
              <a:spcBef>
                <a:spcPts val="0"/>
              </a:spcBef>
              <a:spcAft>
                <a:spcPts val="0"/>
              </a:spcAft>
              <a:buSzPts val="1100"/>
              <a:buChar char="○"/>
            </a:pPr>
            <a:r>
              <a:rPr lang="en"/>
              <a:t>Structure/Meaning (HTML)</a:t>
            </a:r>
            <a:endParaRPr/>
          </a:p>
          <a:p>
            <a:pPr indent="-298450" lvl="1" marL="914400" rtl="0" algn="l">
              <a:spcBef>
                <a:spcPts val="0"/>
              </a:spcBef>
              <a:spcAft>
                <a:spcPts val="0"/>
              </a:spcAft>
              <a:buSzPts val="1100"/>
              <a:buChar char="○"/>
            </a:pPr>
            <a:r>
              <a:rPr lang="en"/>
              <a:t>Style/Appearance (CSS)</a:t>
            </a:r>
            <a:endParaRPr/>
          </a:p>
          <a:p>
            <a:pPr indent="-298450" lvl="1" marL="914400" rtl="0" algn="l">
              <a:spcBef>
                <a:spcPts val="0"/>
              </a:spcBef>
              <a:spcAft>
                <a:spcPts val="0"/>
              </a:spcAft>
              <a:buSzPts val="1100"/>
              <a:buChar char="○"/>
            </a:pPr>
            <a:r>
              <a:rPr lang="en"/>
              <a:t>Behavior</a:t>
            </a:r>
            <a:endParaRPr/>
          </a:p>
          <a:p>
            <a:pPr indent="-311150" lvl="0" marL="457200" rtl="0" algn="l">
              <a:spcBef>
                <a:spcPts val="0"/>
              </a:spcBef>
              <a:spcAft>
                <a:spcPts val="0"/>
              </a:spcAft>
              <a:buSzPts val="1300"/>
              <a:buChar char="●"/>
            </a:pPr>
            <a:r>
              <a:rPr lang="en"/>
              <a:t>What happens if we don't separate them?</a:t>
            </a:r>
            <a:endParaRPr/>
          </a:p>
          <a:p>
            <a:pPr indent="-298450" lvl="1" marL="914400" rtl="0" algn="l">
              <a:spcBef>
                <a:spcPts val="0"/>
              </a:spcBef>
              <a:spcAft>
                <a:spcPts val="0"/>
              </a:spcAft>
              <a:buSzPts val="1100"/>
              <a:buChar char="○"/>
            </a:pPr>
            <a:r>
              <a:rPr lang="en" u="sng">
                <a:solidFill>
                  <a:schemeClr val="hlink"/>
                </a:solidFill>
                <a:hlinkClick r:id="rId4"/>
              </a:rPr>
              <a:t>https://repl.it/@afitzg/UnseparateConcerns#index.html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we’ve learned so far</a:t>
            </a:r>
            <a:endParaRPr/>
          </a:p>
        </p:txBody>
      </p:sp>
      <p:sp>
        <p:nvSpPr>
          <p:cNvPr id="112" name="Google Shape;112;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How to write content for a webpage using </a:t>
            </a:r>
            <a:r>
              <a:rPr lang="en" sz="1400">
                <a:latin typeface="Courier New"/>
                <a:ea typeface="Courier New"/>
                <a:cs typeface="Courier New"/>
                <a:sym typeface="Courier New"/>
              </a:rPr>
              <a:t>HTML5</a:t>
            </a:r>
            <a:endParaRPr sz="1400">
              <a:latin typeface="Courier New"/>
              <a:ea typeface="Courier New"/>
              <a:cs typeface="Courier New"/>
              <a:sym typeface="Courier New"/>
            </a:endParaRPr>
          </a:p>
          <a:p>
            <a:pPr indent="-317500" lvl="0" marL="457200" rtl="0" algn="l">
              <a:spcBef>
                <a:spcPts val="0"/>
              </a:spcBef>
              <a:spcAft>
                <a:spcPts val="0"/>
              </a:spcAft>
              <a:buSzPts val="1400"/>
              <a:buChar char="●"/>
            </a:pPr>
            <a:r>
              <a:rPr lang="en" sz="1400"/>
              <a:t>How to add styles to a webpage using </a:t>
            </a:r>
            <a:r>
              <a:rPr lang="en" sz="1400">
                <a:latin typeface="Courier New"/>
                <a:ea typeface="Courier New"/>
                <a:cs typeface="Courier New"/>
                <a:sym typeface="Courier New"/>
              </a:rPr>
              <a:t>CSS</a:t>
            </a:r>
            <a:r>
              <a:rPr lang="en" sz="1400"/>
              <a:t> and linking a </a:t>
            </a:r>
            <a:r>
              <a:rPr lang="en" sz="1400">
                <a:latin typeface="Courier New"/>
                <a:ea typeface="Courier New"/>
                <a:cs typeface="Courier New"/>
                <a:sym typeface="Courier New"/>
              </a:rPr>
              <a:t>CSS</a:t>
            </a:r>
            <a:r>
              <a:rPr lang="en" sz="1400"/>
              <a:t> file to an </a:t>
            </a:r>
            <a:r>
              <a:rPr lang="en" sz="1400">
                <a:latin typeface="Courier New"/>
                <a:ea typeface="Courier New"/>
                <a:cs typeface="Courier New"/>
                <a:sym typeface="Courier New"/>
              </a:rPr>
              <a:t>HTML</a:t>
            </a:r>
            <a:r>
              <a:rPr lang="en" sz="1400"/>
              <a:t> file</a:t>
            </a:r>
            <a:endParaRPr sz="1400"/>
          </a:p>
          <a:p>
            <a:pPr indent="0" lvl="0" marL="0" rtl="0" algn="l">
              <a:spcBef>
                <a:spcPts val="1600"/>
              </a:spcBef>
              <a:spcAft>
                <a:spcPts val="16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 196W Modules</a:t>
            </a:r>
            <a:endParaRPr/>
          </a:p>
        </p:txBody>
      </p:sp>
      <p:sp>
        <p:nvSpPr>
          <p:cNvPr id="118" name="Google Shape;118;p17"/>
          <p:cNvSpPr txBox="1"/>
          <p:nvPr>
            <p:ph idx="1" type="body"/>
          </p:nvPr>
        </p:nvSpPr>
        <p:spPr>
          <a:xfrm>
            <a:off x="729450" y="20026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AutoNum type="arabicPeriod"/>
            </a:pPr>
            <a:r>
              <a:rPr lang="en" sz="1400">
                <a:solidFill>
                  <a:srgbClr val="000000"/>
                </a:solidFill>
              </a:rPr>
              <a:t>Web page structure and appearance with HTML5 and CSS.</a:t>
            </a:r>
            <a:endParaRPr sz="1400">
              <a:solidFill>
                <a:srgbClr val="000000"/>
              </a:solidFill>
            </a:endParaRPr>
          </a:p>
          <a:p>
            <a:pPr indent="-317500" lvl="0" marL="457200" rtl="0" algn="l">
              <a:spcBef>
                <a:spcPts val="0"/>
              </a:spcBef>
              <a:spcAft>
                <a:spcPts val="0"/>
              </a:spcAft>
              <a:buSzPts val="1400"/>
              <a:buAutoNum type="arabicPeriod"/>
            </a:pPr>
            <a:r>
              <a:rPr b="1" lang="en" sz="1400"/>
              <a:t>Client-side interactivity with JS DOM and events.</a:t>
            </a:r>
            <a:endParaRPr b="1" sz="1400"/>
          </a:p>
          <a:p>
            <a:pPr indent="-317500" lvl="0" marL="457200" rtl="0" algn="l">
              <a:spcBef>
                <a:spcPts val="0"/>
              </a:spcBef>
              <a:spcAft>
                <a:spcPts val="0"/>
              </a:spcAft>
              <a:buClr>
                <a:srgbClr val="B7B7B7"/>
              </a:buClr>
              <a:buSzPts val="1400"/>
              <a:buAutoNum type="arabicPeriod"/>
            </a:pPr>
            <a:r>
              <a:rPr lang="en" sz="1400">
                <a:solidFill>
                  <a:srgbClr val="B7B7B7"/>
                </a:solidFill>
              </a:rPr>
              <a:t>Using web services (API's) as a client with JS.</a:t>
            </a:r>
            <a:endParaRPr sz="1400">
              <a:solidFill>
                <a:srgbClr val="B7B7B7"/>
              </a:solidFill>
            </a:endParaRPr>
          </a:p>
          <a:p>
            <a:pPr indent="-317500" lvl="0" marL="457200" rtl="0" algn="l">
              <a:spcBef>
                <a:spcPts val="0"/>
              </a:spcBef>
              <a:spcAft>
                <a:spcPts val="0"/>
              </a:spcAft>
              <a:buClr>
                <a:srgbClr val="B7B7B7"/>
              </a:buClr>
              <a:buSzPts val="1400"/>
              <a:buAutoNum type="arabicPeriod"/>
            </a:pPr>
            <a:r>
              <a:rPr lang="en" sz="1400">
                <a:solidFill>
                  <a:srgbClr val="B7B7B7"/>
                </a:solidFill>
              </a:rPr>
              <a:t>Writing JSON-based web services with a server-side language.</a:t>
            </a:r>
            <a:endParaRPr sz="1400">
              <a:solidFill>
                <a:srgbClr val="B7B7B7"/>
              </a:solidFill>
            </a:endParaRPr>
          </a:p>
          <a:p>
            <a:pPr indent="-317500" lvl="0" marL="457200" rtl="0" algn="l">
              <a:spcBef>
                <a:spcPts val="0"/>
              </a:spcBef>
              <a:spcAft>
                <a:spcPts val="0"/>
              </a:spcAft>
              <a:buClr>
                <a:srgbClr val="B7B7B7"/>
              </a:buClr>
              <a:buSzPts val="1400"/>
              <a:buAutoNum type="arabicPeriod"/>
            </a:pPr>
            <a:r>
              <a:rPr lang="en" sz="1400">
                <a:solidFill>
                  <a:srgbClr val="B7B7B7"/>
                </a:solidFill>
              </a:rPr>
              <a:t>Storing and retrieving information in a database with SQL and server-side programs.</a:t>
            </a:r>
            <a:endParaRPr sz="1400">
              <a:solidFill>
                <a:srgbClr val="B7B7B7"/>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727800" y="1205750"/>
            <a:ext cx="76884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JavaScript is to Java as ...</a:t>
            </a:r>
            <a:endParaRPr sz="4400"/>
          </a:p>
        </p:txBody>
      </p:sp>
      <p:sp>
        <p:nvSpPr>
          <p:cNvPr id="124" name="Google Shape;124;p18"/>
          <p:cNvSpPr txBox="1"/>
          <p:nvPr>
            <p:ph idx="1" type="body"/>
          </p:nvPr>
        </p:nvSpPr>
        <p:spPr>
          <a:xfrm>
            <a:off x="952100" y="2234200"/>
            <a:ext cx="3880200" cy="15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Grapefruit → Grape</a:t>
            </a:r>
            <a:endParaRPr sz="1800"/>
          </a:p>
          <a:p>
            <a:pPr indent="0" lvl="0" marL="0" rtl="0" algn="l">
              <a:spcBef>
                <a:spcPts val="0"/>
              </a:spcBef>
              <a:spcAft>
                <a:spcPts val="0"/>
              </a:spcAft>
              <a:buNone/>
            </a:pPr>
            <a:r>
              <a:rPr lang="en" sz="1800"/>
              <a:t>Carpet → Car</a:t>
            </a:r>
            <a:endParaRPr sz="1800"/>
          </a:p>
          <a:p>
            <a:pPr indent="0" lvl="0" marL="0" rtl="0" algn="l">
              <a:spcBef>
                <a:spcPts val="0"/>
              </a:spcBef>
              <a:spcAft>
                <a:spcPts val="0"/>
              </a:spcAft>
              <a:buNone/>
            </a:pPr>
            <a:r>
              <a:rPr lang="en" sz="1800"/>
              <a:t>Hamster → Ham</a:t>
            </a:r>
            <a:endParaRPr sz="1800"/>
          </a:p>
          <a:p>
            <a:pPr indent="0" lvl="0" marL="0" rtl="0" algn="l">
              <a:spcBef>
                <a:spcPts val="0"/>
              </a:spcBef>
              <a:spcAft>
                <a:spcPts val="0"/>
              </a:spcAft>
              <a:buNone/>
            </a:pPr>
            <a:r>
              <a:rPr lang="en" sz="1800"/>
              <a:t>Catfish → Cat</a:t>
            </a:r>
            <a:endParaRPr sz="1800"/>
          </a:p>
          <a:p>
            <a:pPr indent="0" lvl="0" marL="0" rtl="0" algn="l">
              <a:spcBef>
                <a:spcPts val="0"/>
              </a:spcBef>
              <a:spcAft>
                <a:spcPts val="0"/>
              </a:spcAft>
              <a:buNone/>
            </a:pPr>
            <a:r>
              <a:rPr lang="en" sz="1800"/>
              <a:t>Horse → Horseradish</a:t>
            </a:r>
            <a:endParaRPr sz="1800"/>
          </a:p>
          <a:p>
            <a:pPr indent="0" lvl="0" marL="0" rtl="0" algn="l">
              <a:spcBef>
                <a:spcPts val="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JavaScript?</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lightweight "scripting" programming language</a:t>
            </a:r>
            <a:endParaRPr sz="1400"/>
          </a:p>
          <a:p>
            <a:pPr indent="-317500" lvl="0" marL="457200" rtl="0" algn="l">
              <a:spcBef>
                <a:spcPts val="0"/>
              </a:spcBef>
              <a:spcAft>
                <a:spcPts val="0"/>
              </a:spcAft>
              <a:buSzPts val="1400"/>
              <a:buChar char="●"/>
            </a:pPr>
            <a:r>
              <a:rPr lang="en" sz="1400"/>
              <a:t>Created in 1995 by Brendan Eich (original prototype created in 10 days and called LiveScript)</a:t>
            </a:r>
            <a:endParaRPr sz="1400"/>
          </a:p>
          <a:p>
            <a:pPr indent="-317500" lvl="0" marL="457200" rtl="0" algn="l">
              <a:spcBef>
                <a:spcPts val="0"/>
              </a:spcBef>
              <a:spcAft>
                <a:spcPts val="0"/>
              </a:spcAft>
              <a:buSzPts val="1400"/>
              <a:buChar char="●"/>
            </a:pPr>
            <a:r>
              <a:rPr lang="en" sz="1400"/>
              <a:t>NOT related to Java other than name and some syntactic similarities...</a:t>
            </a:r>
            <a:endParaRPr sz="1400"/>
          </a:p>
          <a:p>
            <a:pPr indent="-317500" lvl="0" marL="457200" rtl="0" algn="l">
              <a:spcBef>
                <a:spcPts val="0"/>
              </a:spcBef>
              <a:spcAft>
                <a:spcPts val="0"/>
              </a:spcAft>
              <a:buSzPts val="1400"/>
              <a:buChar char="●"/>
            </a:pPr>
            <a:r>
              <a:rPr lang="en" sz="1400"/>
              <a:t>Used to define interactivity for web pages.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JavaScript and not another language?</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a:t>
            </a:r>
            <a:endParaRPr/>
          </a:p>
          <a:p>
            <a:pPr indent="0" lvl="0" marL="0" rtl="0" algn="l">
              <a:spcBef>
                <a:spcPts val="1600"/>
              </a:spcBef>
              <a:spcAft>
                <a:spcPts val="0"/>
              </a:spcAft>
              <a:buNone/>
            </a:pPr>
            <a:r>
              <a:rPr lang="en"/>
              <a:t>The early web browsers supported it as a lightweight and flexible way to add interactivity to pages.</a:t>
            </a:r>
            <a:endParaRPr/>
          </a:p>
          <a:p>
            <a:pPr indent="0" lvl="0" marL="0" rtl="0" algn="l">
              <a:spcBef>
                <a:spcPts val="1600"/>
              </a:spcBef>
              <a:spcAft>
                <a:spcPts val="0"/>
              </a:spcAft>
              <a:buNone/>
            </a:pPr>
            <a:r>
              <a:rPr lang="en"/>
              <a:t>Microsoft created their own version, called JScript, but the open source browsers (notably Firefox and Chrome) put all their effort into JavaScript. </a:t>
            </a:r>
            <a:endParaRPr/>
          </a:p>
          <a:p>
            <a:pPr indent="0" lvl="0" marL="0" rtl="0" algn="l">
              <a:spcBef>
                <a:spcPts val="1600"/>
              </a:spcBef>
              <a:spcAft>
                <a:spcPts val="1600"/>
              </a:spcAft>
              <a:buNone/>
            </a:pPr>
            <a:r>
              <a:rPr lang="en"/>
              <a:t>Now: If you want to run anything other than JavaScript in the browser… it's Very Hard™ (often impossible)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page Behavior with JavaScript</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Now that we know how to add content and styles to a web page, let's explore how to add responsive behavior</a:t>
            </a:r>
            <a:endParaRPr sz="1400"/>
          </a:p>
          <a:p>
            <a:pPr indent="0" lvl="0" marL="0" rtl="0" algn="l">
              <a:spcBef>
                <a:spcPts val="1600"/>
              </a:spcBef>
              <a:spcAft>
                <a:spcPts val="0"/>
              </a:spcAft>
              <a:buNone/>
            </a:pPr>
            <a:r>
              <a:rPr lang="en" sz="1400"/>
              <a:t>W</a:t>
            </a:r>
            <a:r>
              <a:rPr lang="en" sz="1400"/>
              <a:t>e'll use these building blocks to dynamically update what you see on a web page in response to clicks, text input, timers, etc.</a:t>
            </a:r>
            <a:endParaRPr sz="1400"/>
          </a:p>
          <a:p>
            <a:pPr indent="0" lvl="0" marL="0" rtl="0" algn="l">
              <a:spcBef>
                <a:spcPts val="1600"/>
              </a:spcBef>
              <a:spcAft>
                <a:spcPts val="16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