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F355513-39F0-4F75-9908-C176C364E94A}">
  <a:tblStyle styleId="{EF355513-39F0-4F75-9908-C176C364E9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7a4926b96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7a4926b96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7a4926b96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7a4926b96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7a4926b96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a7a4926b96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7a4926b96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7a4926b96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7a4926b96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a7a4926b96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7a4926b96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a7a4926b96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7a4926b96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a7a4926b96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7a4926b96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a7a4926b96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7a4926b96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a7a4926b96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7a4926b96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7a4926b96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7a4926b96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7a4926b96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7a4926b96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7a4926b96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7a4926b96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7a4926b96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7a4926b96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7a4926b96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7a4926b96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7a4926b96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7a4926b96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7a4926b96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7a4926b96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7a4926b96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computer.howstuffworks.com/cookie3.htm" TargetMode="External"/><Relationship Id="rId4" Type="http://schemas.openxmlformats.org/officeDocument/2006/relationships/hyperlink" Target="https://www.targetinternet.com/digital-marketing-guide-to-cookies/" TargetMode="External"/><Relationship Id="rId5" Type="http://schemas.openxmlformats.org/officeDocument/2006/relationships/hyperlink" Target="https://kingcounty.gov/depts/transportation/metro/schedules-maps/071.aspx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cnn.com/privacy0?#turner_cookie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en.wikipedia.org/wiki/General_Data_Protection_Regulation" TargetMode="External"/><Relationship Id="rId4" Type="http://schemas.openxmlformats.org/officeDocument/2006/relationships/hyperlink" Target="https://en.wikipedia.org/wiki/California_Consumer_Privacy_Act" TargetMode="External"/><Relationship Id="rId5" Type="http://schemas.openxmlformats.org/officeDocument/2006/relationships/hyperlink" Target="https://www.youtube.com/watch?v=QWw7Wd2gUJk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mozilla.org/en-US/docs/Web/API/Document/cookie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mozilla.org/en-US/docs/Mozilla/Add-ons/WebExtensions/API/cookies/Cookie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aniuse.com/#search=localstorag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ourses.cs.washington.edu/courses/cse154/20au/lectures/lec16-regex-storage/storage-demo/storage-demo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mozilla.org/en-US/docs/Web/API/Window/localStorag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mozilla.org/en-US/docs/Web/API/Window/sessionStorag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LocalStorage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Cookies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727650" y="19859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 small (max 4kb) amount of information stored within the computer browser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Introduced in 1994 for the Netscape browser to improve shopping experience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Have many uses</a:t>
            </a:r>
            <a:r>
              <a:rPr lang="en" sz="1400"/>
              <a:t>: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Authentication, remembering login information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User tracking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Maintaining user preferences, shopping carts, etc.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5"/>
              </a:rPr>
              <a:t>Demo example</a:t>
            </a:r>
            <a:r>
              <a:rPr lang="en" sz="1400"/>
              <a:t> of language preference cookie (try changing the language and finding the google translate cookie in your Chrome Applications tab - what happens when you refresh the page?).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Cookies: Shared Between Client and Server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729450" y="1853850"/>
            <a:ext cx="7688700" cy="28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Cookies are associated with certain websites. They consist of a key and a value. They also have an expiration date, and will go away when it is reached. If an cookie does not have an expiration date, it is usually a "session cookie", cleared when the browser is closed. (the King County's language cookie is a session cookie).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Cookies let us store information on a user's computer, for things like keeping them logged in even if they close the page. These are sent by the same client to the server in future requests (until they expire).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As a web developer, this is a great feature to have to improve user experience (but you should be clear about your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 Privacy Policy</a:t>
            </a:r>
            <a:r>
              <a:rPr lang="en" sz="1400"/>
              <a:t>).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Cookie Details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Cookies are only data, not program code.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Cookies can be used to track your viewing habits on a particular site.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Do you think this is a good thing? Or a bad thing?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New privacy laws in Europe (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GDPR</a:t>
            </a:r>
            <a:r>
              <a:rPr lang="en" sz="1500"/>
              <a:t>) and California (</a:t>
            </a:r>
            <a:r>
              <a:rPr lang="en" sz="1500" u="sng">
                <a:solidFill>
                  <a:schemeClr val="hlink"/>
                </a:solidFill>
                <a:hlinkClick r:id="rId4"/>
              </a:rPr>
              <a:t>CCPA</a:t>
            </a:r>
            <a:r>
              <a:rPr lang="en" sz="1500"/>
              <a:t>) are making website owners rethink using cookies.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 great 10-minute video </a:t>
            </a:r>
            <a:r>
              <a:rPr lang="en" sz="1500" u="sng">
                <a:solidFill>
                  <a:schemeClr val="hlink"/>
                </a:solidFill>
                <a:hlinkClick r:id="rId5"/>
              </a:rPr>
              <a:t>here</a:t>
            </a:r>
            <a:r>
              <a:rPr lang="en" sz="1500"/>
              <a:t> with a simple overview of how different types of cookies work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of Cookies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729450" y="18852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Cookies are essentially just key -&gt; value pairs with some extra information.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path: which page does this apply to?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domain: the domain (usually the current one you're on)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max-age: how long (in seconds) is this cookie good for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expires: what's the expiration date for this cookie?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secure: HTTPS-only?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samesite: other domains are not allowed to eat this cookie.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729450" y="613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Viewing Cookies</a:t>
            </a:r>
            <a:endParaRPr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729450" y="1312000"/>
            <a:ext cx="7688700" cy="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You can view your cookies for different sites on the Chrome Tools Application Tab. Try it out on different websites!</a:t>
            </a:r>
            <a:endParaRPr sz="1400"/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663" y="1935100"/>
            <a:ext cx="5508275" cy="30508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cookies can be set and retrieved</a:t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729450" y="1939450"/>
            <a:ext cx="7688700" cy="28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Client-Side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JavaScript can set and retrieved using document.cookie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More details here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Server-Side (Node/Express, but also other server-side languages):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When the browser requests a page, the server may send back a cookie(s) with it to store on the client - this can be done in different server-side languages.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Future requests to the server will bring back the cookie until it expires.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If your server has previously sent any cookies to the browser, the browser will send them back on subsequent requests to remind the server who is connecting to it.</a:t>
            </a:r>
            <a:endParaRPr sz="1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read and use a cookie?</a:t>
            </a:r>
            <a:endParaRPr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727650" y="1885225"/>
            <a:ext cx="7688700" cy="26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document.cookie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Returns a long string, looking something like: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"_ga=GA1.2.1860036673.1569205383; dwf_sg_task_completion=False; _gid=GA1.2.1782728754.1588304902; lux_uid=158861962030447448"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This string follows a pattern (RegEx, anyone?), like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key=value; key2=value2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Can be tricky to parse correctly. So...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there's another way</a:t>
            </a:r>
            <a:r>
              <a:rPr lang="en" sz="1500"/>
              <a:t>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Cookie Footnote: Cookies and Expiration Time</a:t>
            </a:r>
            <a:endParaRPr/>
          </a:p>
        </p:txBody>
      </p:sp>
      <p:pic>
        <p:nvPicPr>
          <p:cNvPr id="188" name="Google Shape;18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2006250"/>
            <a:ext cx="7688700" cy="201670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Cookie vs. Browser Storage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729450" y="1853850"/>
            <a:ext cx="7688700" cy="7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Note that storage limits for local/session storage depend on browser and device (Desktop vs. Mobile).</a:t>
            </a:r>
            <a:endParaRPr sz="1500"/>
          </a:p>
        </p:txBody>
      </p:sp>
      <p:graphicFrame>
        <p:nvGraphicFramePr>
          <p:cNvPr id="195" name="Google Shape;195;p30"/>
          <p:cNvGraphicFramePr/>
          <p:nvPr/>
        </p:nvGraphicFramePr>
        <p:xfrm>
          <a:off x="805300" y="247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{EF355513-39F0-4F75-9908-C176C364E94A}</a:tableStyleId>
              </a:tblPr>
              <a:tblGrid>
                <a:gridCol w="2015125"/>
                <a:gridCol w="1829225"/>
                <a:gridCol w="1558100"/>
                <a:gridCol w="2286250"/>
              </a:tblGrid>
              <a:tr h="46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Cookies</a:t>
                      </a:r>
                      <a:endParaRPr b="1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Local Storage</a:t>
                      </a:r>
                      <a:endParaRPr b="1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Session Storage</a:t>
                      </a:r>
                      <a:endParaRPr b="1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46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Size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4kb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~10mb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~5-10m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46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Expires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Manually Set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Never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When browser is closed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46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Storage Location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Browser &amp; Server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Browser Only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Browser only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46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Sent w/ HTTP Requests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Yes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No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No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Client-Side Browser Storage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19007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Cookies are shared by clients and servers, and are fairly small (4kb)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There are Storage technologies built-in to the browser to store data that doesn't need to be stored on the server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What information can you think of that is useful to store only on the client?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Color theme preferences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Saved shopping cart (until an "order" button is clicked to submit a request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Previous searches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...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Browser storage technologies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19239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lang="en" sz="1500"/>
              <a:t> and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sessionStorage</a:t>
            </a:r>
            <a:r>
              <a:rPr lang="en" sz="1500"/>
              <a:t> can be used to store data on the browser.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lang="en" sz="1500"/>
              <a:t> is a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window</a:t>
            </a:r>
            <a:r>
              <a:rPr lang="en" sz="1500"/>
              <a:t> property that allows you to save information across browser sessions (i.e after you close the browser)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sessionStorage</a:t>
            </a:r>
            <a:r>
              <a:rPr lang="en" sz="1500"/>
              <a:t> is a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window</a:t>
            </a:r>
            <a:r>
              <a:rPr lang="en" sz="1500"/>
              <a:t> property that allows you to save information for this session only, and will be cleared when the page is closed.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Name/value pairs (seen in cookies and Storage) are supported by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most every browser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1908450"/>
            <a:ext cx="7688700" cy="3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There are four useful methods for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Storage.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7650" y="4400225"/>
            <a:ext cx="76887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storage-demo.html</a:t>
            </a:r>
            <a:r>
              <a:rPr lang="en" sz="1400"/>
              <a:t> compares the two storage technologies using the code on the following slides. Inspect the Chrome Application Tab to see the difference between different browser windows.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06" name="Google Shape;106;p16"/>
          <p:cNvGraphicFramePr/>
          <p:nvPr/>
        </p:nvGraphicFramePr>
        <p:xfrm>
          <a:off x="836325" y="2330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{EF355513-39F0-4F75-9908-C176C364E94A}</a:tableStyleId>
              </a:tblPr>
              <a:tblGrid>
                <a:gridCol w="3003100"/>
                <a:gridCol w="5065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method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description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setItem(keyName, keyValue)</a:t>
                      </a:r>
                      <a:endParaRPr>
                        <a:solidFill>
                          <a:schemeClr val="accen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Sets the keyName location in storage to be keyValue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getItem(keyName)</a:t>
                      </a:r>
                      <a:endParaRPr>
                        <a:solidFill>
                          <a:schemeClr val="accen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Retrieves the keyValue in storage associated with keyName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removeItem(keyName)</a:t>
                      </a:r>
                      <a:endParaRPr>
                        <a:solidFill>
                          <a:schemeClr val="accen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Removes the keyName location in storage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clear()</a:t>
                      </a:r>
                      <a:endParaRPr>
                        <a:solidFill>
                          <a:schemeClr val="accen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Removes all key/values in the storage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34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localStorage</a:t>
            </a:r>
            <a:r>
              <a:rPr lang="en" sz="2300"/>
              <a:t> example</a:t>
            </a:r>
            <a:endParaRPr sz="2300"/>
          </a:p>
        </p:txBody>
      </p:sp>
      <p:sp>
        <p:nvSpPr>
          <p:cNvPr id="112" name="Google Shape;112;p17"/>
          <p:cNvSpPr txBox="1"/>
          <p:nvPr/>
        </p:nvSpPr>
        <p:spPr>
          <a:xfrm>
            <a:off x="799200" y="1869325"/>
            <a:ext cx="7688700" cy="1222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window.localStorage.setItem("color-mode", "dark");</a:t>
            </a:r>
            <a:endParaRPr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window.localStorage.setItem("language", "en");</a:t>
            </a:r>
            <a:endParaRPr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window.localStorage.setItem("favorite-drink", "coffee");</a:t>
            </a:r>
            <a:endParaRPr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let colorMode = window.localStorage.getItem("color-mode");</a:t>
            </a:r>
            <a:endParaRPr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window.localStorage.removeItem("color-mode");</a:t>
            </a:r>
            <a:endParaRPr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34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sessionStorage</a:t>
            </a:r>
            <a:r>
              <a:rPr lang="en" sz="2300"/>
              <a:t> example</a:t>
            </a:r>
            <a:endParaRPr sz="2300"/>
          </a:p>
        </p:txBody>
      </p:sp>
      <p:sp>
        <p:nvSpPr>
          <p:cNvPr id="118" name="Google Shape;118;p18"/>
          <p:cNvSpPr txBox="1"/>
          <p:nvPr/>
        </p:nvSpPr>
        <p:spPr>
          <a:xfrm>
            <a:off x="799200" y="1869325"/>
            <a:ext cx="7688700" cy="1222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window.sessionStorage.setItem("color-mode", "dark");</a:t>
            </a:r>
            <a:endParaRPr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window.sessionStorage.setItem("language", "en");</a:t>
            </a:r>
            <a:endParaRPr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window.sessionStorage.setItem("favorite-drink", "coffee");</a:t>
            </a:r>
            <a:endParaRPr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let colorMode = window.sessionStorage.getItem("color-mode");</a:t>
            </a:r>
            <a:endParaRPr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window.sessionStorage.removeItem("color-mode");</a:t>
            </a:r>
            <a:endParaRPr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Viewing Storage in the Applications Tab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38" y="1944300"/>
            <a:ext cx="7927969" cy="29848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7650" y="551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Requirement: Values are Strings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7650" y="1326400"/>
            <a:ext cx="7688700" cy="5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But what if you want a key to hold a collection of items (e.g. a dictionary of preferences, or a current cart)?</a:t>
            </a:r>
            <a:endParaRPr sz="1400"/>
          </a:p>
        </p:txBody>
      </p:sp>
      <p:sp>
        <p:nvSpPr>
          <p:cNvPr id="131" name="Google Shape;131;p20"/>
          <p:cNvSpPr txBox="1"/>
          <p:nvPr/>
        </p:nvSpPr>
        <p:spPr>
          <a:xfrm>
            <a:off x="727650" y="1897925"/>
            <a:ext cx="7590000" cy="127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let notes = [{ tag : "Personal", note : "Feed Orange." },</a:t>
            </a:r>
            <a:endParaRPr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{ tag : "Personal", note : "Exercise Juice."}];</a:t>
            </a:r>
            <a:endParaRPr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window.localStorage.setItem("notes", notes);</a:t>
            </a:r>
            <a:endParaRPr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let data = window.localStorage.getItem("notes");</a:t>
            </a:r>
            <a:endParaRPr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// { notes : [Object object] }</a:t>
            </a:r>
            <a:endParaRPr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7650" y="3173725"/>
            <a:ext cx="7688700" cy="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Solution: Save stringified object (possibly an array) and access as parsed JSON</a:t>
            </a:r>
            <a:endParaRPr sz="1400"/>
          </a:p>
        </p:txBody>
      </p:sp>
      <p:sp>
        <p:nvSpPr>
          <p:cNvPr id="133" name="Google Shape;133;p20"/>
          <p:cNvSpPr txBox="1"/>
          <p:nvPr/>
        </p:nvSpPr>
        <p:spPr>
          <a:xfrm>
            <a:off x="727650" y="3585025"/>
            <a:ext cx="7688700" cy="107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window.localStorage.setItem("notes", JSON.stringify(notes));</a:t>
            </a:r>
            <a:endParaRPr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let data = JSON.parse(window.localStorage.getItem("notes"));</a:t>
            </a:r>
            <a:endParaRPr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// { notes : [{ tag : "Personal", note : "Feed Orange." },</a:t>
            </a:r>
            <a:endParaRPr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//            { tag : "Personal", note : "Exercise Juice." }]}</a:t>
            </a:r>
            <a:endParaRPr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and State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HTTP is a stateless protocol; it simply allows a browser to request a single resource from a web server.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Once the resource has been sent to the client, the server does not keep track of any information about what was sent (other than maybe in a log file of the transaction).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But then how can websites like Amazon.com, Google, etc. remember whether you're logged in and your shopping preferences?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How does a client uniquely identify itself to a server, and how does the server provide specific content to each client?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