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9B9713-7F42-4601-83B9-BA28A7A5A68A}">
  <a:tblStyle styleId="{079B9713-7F42-4601-83B9-BA28A7A5A6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7cd3f91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7cd3f91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c1f84f1d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c1f84f1d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7cd3f91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7cd3f91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c1f84f1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c1f84f1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7cd3f918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7cd3f91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c1f84f1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c1f84f1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c1f84f1d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c1f84f1d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71195f7e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71195f7e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c1f84f1d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1f84f1d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c1f84f1d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c1f84f1d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c1f84f1d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c1f84f1d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c1f84f1d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c1f84f1d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c1f84f1d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c1f84f1d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 9 Assignment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to Node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endpoint</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2"/>
          <p:cNvPicPr preferRelativeResize="0"/>
          <p:nvPr/>
        </p:nvPicPr>
        <p:blipFill>
          <a:blip r:embed="rId3">
            <a:alphaModFix/>
          </a:blip>
          <a:stretch>
            <a:fillRect/>
          </a:stretch>
        </p:blipFill>
        <p:spPr>
          <a:xfrm>
            <a:off x="1076325" y="1017725"/>
            <a:ext cx="5953124" cy="353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 Splendid Circles</a:t>
            </a:r>
            <a:endParaRPr/>
          </a:p>
        </p:txBody>
      </p:sp>
      <p:sp>
        <p:nvSpPr>
          <p:cNvPr id="119" name="Google Shape;119;p23"/>
          <p:cNvSpPr txBox="1"/>
          <p:nvPr>
            <p:ph idx="1" type="body"/>
          </p:nvPr>
        </p:nvSpPr>
        <p:spPr>
          <a:xfrm>
            <a:off x="311700" y="1156175"/>
            <a:ext cx="8520600" cy="364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Add a new GET endpoint, </a:t>
            </a:r>
            <a:r>
              <a:rPr lang="en">
                <a:latin typeface="Courier New"/>
                <a:ea typeface="Courier New"/>
                <a:cs typeface="Courier New"/>
                <a:sym typeface="Courier New"/>
              </a:rPr>
              <a:t>/math/circle/:r,</a:t>
            </a:r>
            <a:r>
              <a:rPr lang="en"/>
              <a:t> which takes a radius as a URL parameter. It should then respond in JSON with the area and circumference.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latin typeface="Courier New"/>
                <a:ea typeface="Courier New"/>
                <a:cs typeface="Courier New"/>
                <a:sym typeface="Courier New"/>
              </a:rPr>
              <a:t>{"area": 3.14, "circumference": 6.28}</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The area of a circle is</a:t>
            </a:r>
            <a:r>
              <a:rPr lang="en">
                <a:latin typeface="Courier New"/>
                <a:ea typeface="Courier New"/>
                <a:cs typeface="Courier New"/>
                <a:sym typeface="Courier New"/>
              </a:rPr>
              <a:t> PI * r * r,</a:t>
            </a:r>
            <a:r>
              <a:rPr lang="en"/>
              <a:t> and the circumference is equal to </a:t>
            </a:r>
            <a:r>
              <a:rPr lang="en">
                <a:latin typeface="Courier New"/>
                <a:ea typeface="Courier New"/>
                <a:cs typeface="Courier New"/>
                <a:sym typeface="Courier New"/>
              </a:rPr>
              <a:t>PI * 2r.</a:t>
            </a:r>
            <a:r>
              <a:rPr lang="en"/>
              <a:t> You can access PI with </a:t>
            </a:r>
            <a:r>
              <a:rPr lang="en">
                <a:latin typeface="Courier New"/>
                <a:ea typeface="Courier New"/>
                <a:cs typeface="Courier New"/>
                <a:sym typeface="Courier New"/>
              </a:rPr>
              <a:t>Math.PI.</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app.js -- copy this file and add to it for your exercises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CE9178"/>
                </a:solidFill>
                <a:highlight>
                  <a:srgbClr val="1E1E1E"/>
                </a:highlight>
                <a:latin typeface="Courier New"/>
                <a:ea typeface="Courier New"/>
                <a:cs typeface="Courier New"/>
                <a:sym typeface="Courier New"/>
              </a:rPr>
              <a:t>'use strict'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express</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require</a:t>
            </a:r>
            <a:r>
              <a:rPr lang="en" sz="900">
                <a:solidFill>
                  <a:srgbClr val="D4D4D4"/>
                </a:solidFill>
                <a:highlight>
                  <a:srgbClr val="1E1E1E"/>
                </a:highlight>
                <a:latin typeface="Courier New"/>
                <a:ea typeface="Courier New"/>
                <a:cs typeface="Courier New"/>
                <a:sym typeface="Courier New"/>
              </a:rPr>
              <a:t>(</a:t>
            </a:r>
            <a:r>
              <a:rPr lang="en" sz="900">
                <a:solidFill>
                  <a:srgbClr val="CE9178"/>
                </a:solidFill>
                <a:highlight>
                  <a:srgbClr val="1E1E1E"/>
                </a:highlight>
                <a:latin typeface="Courier New"/>
                <a:ea typeface="Courier New"/>
                <a:cs typeface="Courier New"/>
                <a:sym typeface="Courier New"/>
              </a:rPr>
              <a:t>'express'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 = </a:t>
            </a:r>
            <a:r>
              <a:rPr lang="en" sz="900">
                <a:solidFill>
                  <a:srgbClr val="DCDCAA"/>
                </a:solidFill>
                <a:highlight>
                  <a:srgbClr val="1E1E1E"/>
                </a:highlight>
                <a:latin typeface="Courier New"/>
                <a:ea typeface="Courier New"/>
                <a:cs typeface="Courier New"/>
                <a:sym typeface="Courier New"/>
              </a:rPr>
              <a:t>express</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6A9955"/>
                </a:solidFill>
                <a:highlight>
                  <a:srgbClr val="1E1E1E"/>
                </a:highlight>
                <a:latin typeface="Courier New"/>
                <a:ea typeface="Courier New"/>
                <a:cs typeface="Courier New"/>
                <a:sym typeface="Courier New"/>
              </a:rPr>
              <a:t>// define endpoint for exercise 1 here</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6A9955"/>
                </a:solidFill>
                <a:highlight>
                  <a:srgbClr val="1E1E1E"/>
                </a:highlight>
                <a:latin typeface="Courier New"/>
                <a:ea typeface="Courier New"/>
                <a:cs typeface="Courier New"/>
                <a:sym typeface="Courier New"/>
              </a:rPr>
              <a:t>// define endpoint for exercise 2 here</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569CD6"/>
                </a:solidFill>
                <a:highlight>
                  <a:srgbClr val="1E1E1E"/>
                </a:highlight>
                <a:latin typeface="Courier New"/>
                <a:ea typeface="Courier New"/>
                <a:cs typeface="Courier New"/>
                <a:sym typeface="Courier New"/>
              </a:rPr>
              <a:t>const</a:t>
            </a:r>
            <a:r>
              <a:rPr lang="en" sz="900">
                <a:solidFill>
                  <a:srgbClr val="D4D4D4"/>
                </a:solidFill>
                <a:highlight>
                  <a:srgbClr val="1E1E1E"/>
                </a:highlight>
                <a:latin typeface="Courier New"/>
                <a:ea typeface="Courier New"/>
                <a:cs typeface="Courier New"/>
                <a:sym typeface="Courier New"/>
              </a:rPr>
              <a:t> </a:t>
            </a:r>
            <a:r>
              <a:rPr lang="en" sz="900">
                <a:solidFill>
                  <a:srgbClr val="4FC1FF"/>
                </a:solidFill>
                <a:highlight>
                  <a:srgbClr val="1E1E1E"/>
                </a:highlight>
                <a:latin typeface="Courier New"/>
                <a:ea typeface="Courier New"/>
                <a:cs typeface="Courier New"/>
                <a:sym typeface="Courier New"/>
              </a:rPr>
              <a:t>PORT</a:t>
            </a:r>
            <a:r>
              <a:rPr lang="en" sz="900">
                <a:solidFill>
                  <a:srgbClr val="D4D4D4"/>
                </a:solidFill>
                <a:highlight>
                  <a:srgbClr val="1E1E1E"/>
                </a:highlight>
                <a:latin typeface="Courier New"/>
                <a:ea typeface="Courier New"/>
                <a:cs typeface="Courier New"/>
                <a:sym typeface="Courier New"/>
              </a:rPr>
              <a:t> = </a:t>
            </a:r>
            <a:r>
              <a:rPr lang="en" sz="900">
                <a:solidFill>
                  <a:srgbClr val="9CDCFE"/>
                </a:solidFill>
                <a:highlight>
                  <a:srgbClr val="1E1E1E"/>
                </a:highlight>
                <a:latin typeface="Courier New"/>
                <a:ea typeface="Courier New"/>
                <a:cs typeface="Courier New"/>
                <a:sym typeface="Courier New"/>
              </a:rPr>
              <a:t>process</a:t>
            </a:r>
            <a:r>
              <a:rPr lang="en" sz="900">
                <a:solidFill>
                  <a:srgbClr val="D4D4D4"/>
                </a:solidFill>
                <a:highlight>
                  <a:srgbClr val="1E1E1E"/>
                </a:highlight>
                <a:latin typeface="Courier New"/>
                <a:ea typeface="Courier New"/>
                <a:cs typeface="Courier New"/>
                <a:sym typeface="Courier New"/>
              </a:rPr>
              <a:t>.</a:t>
            </a:r>
            <a:r>
              <a:rPr lang="en" sz="900">
                <a:solidFill>
                  <a:srgbClr val="9CDCFE"/>
                </a:solidFill>
                <a:highlight>
                  <a:srgbClr val="1E1E1E"/>
                </a:highlight>
                <a:latin typeface="Courier New"/>
                <a:ea typeface="Courier New"/>
                <a:cs typeface="Courier New"/>
                <a:sym typeface="Courier New"/>
              </a:rPr>
              <a:t>env</a:t>
            </a:r>
            <a:r>
              <a:rPr lang="en" sz="900">
                <a:solidFill>
                  <a:srgbClr val="D4D4D4"/>
                </a:solidFill>
                <a:highlight>
                  <a:srgbClr val="1E1E1E"/>
                </a:highlight>
                <a:latin typeface="Courier New"/>
                <a:ea typeface="Courier New"/>
                <a:cs typeface="Courier New"/>
                <a:sym typeface="Courier New"/>
              </a:rPr>
              <a:t>.</a:t>
            </a:r>
            <a:r>
              <a:rPr lang="en" sz="900">
                <a:solidFill>
                  <a:srgbClr val="4FC1FF"/>
                </a:solidFill>
                <a:highlight>
                  <a:srgbClr val="1E1E1E"/>
                </a:highlight>
                <a:latin typeface="Courier New"/>
                <a:ea typeface="Courier New"/>
                <a:cs typeface="Courier New"/>
                <a:sym typeface="Courier New"/>
              </a:rPr>
              <a:t>PORT</a:t>
            </a:r>
            <a:r>
              <a:rPr lang="en" sz="900">
                <a:solidFill>
                  <a:srgbClr val="D4D4D4"/>
                </a:solidFill>
                <a:highlight>
                  <a:srgbClr val="1E1E1E"/>
                </a:highlight>
                <a:latin typeface="Courier New"/>
                <a:ea typeface="Courier New"/>
                <a:cs typeface="Courier New"/>
                <a:sym typeface="Courier New"/>
              </a:rPr>
              <a:t> || </a:t>
            </a:r>
            <a:r>
              <a:rPr lang="en" sz="900">
                <a:solidFill>
                  <a:srgbClr val="B5CEA8"/>
                </a:solidFill>
                <a:highlight>
                  <a:srgbClr val="1E1E1E"/>
                </a:highlight>
                <a:latin typeface="Courier New"/>
                <a:ea typeface="Courier New"/>
                <a:cs typeface="Courier New"/>
                <a:sym typeface="Courier New"/>
              </a:rPr>
              <a:t>8000</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900">
                <a:solidFill>
                  <a:srgbClr val="4FC1FF"/>
                </a:solidFill>
                <a:highlight>
                  <a:srgbClr val="1E1E1E"/>
                </a:highlight>
                <a:latin typeface="Courier New"/>
                <a:ea typeface="Courier New"/>
                <a:cs typeface="Courier New"/>
                <a:sym typeface="Courier New"/>
              </a:rPr>
              <a:t>app</a:t>
            </a:r>
            <a:r>
              <a:rPr lang="en" sz="900">
                <a:solidFill>
                  <a:srgbClr val="D4D4D4"/>
                </a:solidFill>
                <a:highlight>
                  <a:srgbClr val="1E1E1E"/>
                </a:highlight>
                <a:latin typeface="Courier New"/>
                <a:ea typeface="Courier New"/>
                <a:cs typeface="Courier New"/>
                <a:sym typeface="Courier New"/>
              </a:rPr>
              <a:t>.</a:t>
            </a:r>
            <a:r>
              <a:rPr lang="en" sz="900">
                <a:solidFill>
                  <a:srgbClr val="DCDCAA"/>
                </a:solidFill>
                <a:highlight>
                  <a:srgbClr val="1E1E1E"/>
                </a:highlight>
                <a:latin typeface="Courier New"/>
                <a:ea typeface="Courier New"/>
                <a:cs typeface="Courier New"/>
                <a:sym typeface="Courier New"/>
              </a:rPr>
              <a:t>listen</a:t>
            </a:r>
            <a:r>
              <a:rPr lang="en" sz="900">
                <a:solidFill>
                  <a:srgbClr val="D4D4D4"/>
                </a:solidFill>
                <a:highlight>
                  <a:srgbClr val="1E1E1E"/>
                </a:highlight>
                <a:latin typeface="Courier New"/>
                <a:ea typeface="Courier New"/>
                <a:cs typeface="Courier New"/>
                <a:sym typeface="Courier New"/>
              </a:rPr>
              <a:t>(</a:t>
            </a:r>
            <a:r>
              <a:rPr lang="en" sz="900">
                <a:solidFill>
                  <a:srgbClr val="4FC1FF"/>
                </a:solidFill>
                <a:highlight>
                  <a:srgbClr val="1E1E1E"/>
                </a:highlight>
                <a:latin typeface="Courier New"/>
                <a:ea typeface="Courier New"/>
                <a:cs typeface="Courier New"/>
                <a:sym typeface="Courier New"/>
              </a:rPr>
              <a:t>PORT</a:t>
            </a:r>
            <a:r>
              <a:rPr lang="en"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 Hello, you!</a:t>
            </a:r>
            <a:endParaRPr/>
          </a:p>
        </p:txBody>
      </p:sp>
      <p:sp>
        <p:nvSpPr>
          <p:cNvPr id="131" name="Google Shape;131;p25"/>
          <p:cNvSpPr txBox="1"/>
          <p:nvPr>
            <p:ph idx="1" type="body"/>
          </p:nvPr>
        </p:nvSpPr>
        <p:spPr>
          <a:xfrm>
            <a:off x="311700" y="1152475"/>
            <a:ext cx="8520600" cy="367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Add a new GET endpoint, </a:t>
            </a:r>
            <a:r>
              <a:rPr lang="en">
                <a:latin typeface="Courier New"/>
                <a:ea typeface="Courier New"/>
                <a:cs typeface="Courier New"/>
                <a:sym typeface="Courier New"/>
              </a:rPr>
              <a:t>/hello/name, </a:t>
            </a:r>
            <a:r>
              <a:rPr lang="en"/>
              <a:t>which takes as query parameters a </a:t>
            </a:r>
            <a:r>
              <a:rPr lang="en">
                <a:latin typeface="Courier New"/>
                <a:ea typeface="Courier New"/>
                <a:cs typeface="Courier New"/>
                <a:sym typeface="Courier New"/>
              </a:rPr>
              <a:t>first</a:t>
            </a:r>
            <a:r>
              <a:rPr lang="en"/>
              <a:t> and </a:t>
            </a:r>
            <a:r>
              <a:rPr lang="en">
                <a:latin typeface="Courier New"/>
                <a:ea typeface="Courier New"/>
                <a:cs typeface="Courier New"/>
                <a:sym typeface="Courier New"/>
              </a:rPr>
              <a:t>last</a:t>
            </a:r>
            <a:r>
              <a:rPr lang="en"/>
              <a:t> parameter. It should then respond in plain text with "Hello </a:t>
            </a:r>
            <a:r>
              <a:rPr i="1" lang="en"/>
              <a:t>firstName lastName</a:t>
            </a:r>
            <a:r>
              <a:rPr lang="en"/>
              <a:t>" replacing </a:t>
            </a:r>
            <a:r>
              <a:rPr i="1" lang="en"/>
              <a:t>firstName</a:t>
            </a:r>
            <a:r>
              <a:rPr lang="en"/>
              <a:t> with the value of </a:t>
            </a:r>
            <a:r>
              <a:rPr lang="en">
                <a:latin typeface="Courier New"/>
                <a:ea typeface="Courier New"/>
                <a:cs typeface="Courier New"/>
                <a:sym typeface="Courier New"/>
              </a:rPr>
              <a:t>first</a:t>
            </a:r>
            <a:r>
              <a:rPr lang="en"/>
              <a:t> and lastName with the value of </a:t>
            </a:r>
            <a:r>
              <a:rPr lang="en">
                <a:latin typeface="Courier New"/>
                <a:ea typeface="Courier New"/>
                <a:cs typeface="Courier New"/>
                <a:sym typeface="Courier New"/>
              </a:rPr>
              <a:t>last</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If they fail to provide the necessary GET parameters, respond with a 400 status code, and the error message "Missing Required GET parameters: first, last". If they provide one, but not the other, your error message should only have the missing parameter listed.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Turn in your app.js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Side</a:t>
            </a:r>
            <a:r>
              <a:rPr lang="en"/>
              <a:t> Programming</a:t>
            </a:r>
            <a:endParaRPr/>
          </a:p>
        </p:txBody>
      </p:sp>
      <p:sp>
        <p:nvSpPr>
          <p:cNvPr id="61" name="Google Shape;61;p14"/>
          <p:cNvSpPr txBox="1"/>
          <p:nvPr>
            <p:ph idx="1" type="body"/>
          </p:nvPr>
        </p:nvSpPr>
        <p:spPr>
          <a:xfrm>
            <a:off x="311700" y="1076275"/>
            <a:ext cx="4937100" cy="37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Previously, we have written code that is served to the user and run in the browser. Javascript listens for user behavior and executes code that manipulates the DOM as a result.</a:t>
            </a:r>
            <a:endParaRPr/>
          </a:p>
          <a:p>
            <a:pPr indent="0" lvl="0" marL="0" rtl="0" algn="l">
              <a:spcBef>
                <a:spcPts val="1600"/>
              </a:spcBef>
              <a:spcAft>
                <a:spcPts val="0"/>
              </a:spcAft>
              <a:buNone/>
            </a:pPr>
            <a:r>
              <a:rPr lang="en"/>
              <a:t>Server side programs are never given to users. They run constantly on the server, waiting for requests the same way JS listens for events. They will then run code and provide a response back to the client.</a:t>
            </a:r>
            <a:endParaRPr/>
          </a:p>
          <a:p>
            <a:pPr indent="0" lvl="0" marL="0" rtl="0" algn="l">
              <a:spcBef>
                <a:spcPts val="16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5051725" y="1610825"/>
            <a:ext cx="3636989" cy="218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Node.js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will be using Node to run Javascript as server side code. Using modules like Express, we will be making forward-facing APIs like the ones you have been using with AJAX fetch.</a:t>
            </a:r>
            <a:endParaRPr/>
          </a:p>
          <a:p>
            <a:pPr indent="0" lvl="0" marL="0" rtl="0" algn="l">
              <a:spcBef>
                <a:spcPts val="1600"/>
              </a:spcBef>
              <a:spcAft>
                <a:spcPts val="0"/>
              </a:spcAft>
              <a:buClr>
                <a:schemeClr val="dk1"/>
              </a:buClr>
              <a:buSzPts val="1100"/>
              <a:buFont typeface="Arial"/>
              <a:buNone/>
            </a:pPr>
            <a:r>
              <a:rPr lang="en"/>
              <a:t>We will define API endpoints, and then provide the code that should be run if someone requests from that endpoint. In doing so, we can read their query parameters and respond with relevant data.</a:t>
            </a:r>
            <a:endParaRPr/>
          </a:p>
          <a:p>
            <a:pPr indent="0" lvl="0" marL="0" rtl="0" algn="l">
              <a:spcBef>
                <a:spcPts val="1600"/>
              </a:spcBef>
              <a:spcAft>
                <a:spcPts val="0"/>
              </a:spcAft>
              <a:buClr>
                <a:schemeClr val="dk1"/>
              </a:buClr>
              <a:buSzPts val="1100"/>
              <a:buFont typeface="Arial"/>
              <a:buNone/>
            </a:pPr>
            <a:r>
              <a:rPr lang="en"/>
              <a:t>It is now absolutely critical that you have Node properly installed.</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app.js structure</a:t>
            </a:r>
            <a:endParaRPr/>
          </a:p>
        </p:txBody>
      </p:sp>
      <p:sp>
        <p:nvSpPr>
          <p:cNvPr id="74" name="Google Shape;74;p16"/>
          <p:cNvSpPr txBox="1"/>
          <p:nvPr>
            <p:ph idx="1" type="body"/>
          </p:nvPr>
        </p:nvSpPr>
        <p:spPr>
          <a:xfrm>
            <a:off x="311700" y="1142175"/>
            <a:ext cx="8520600" cy="3597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'use strict';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const express = require('express');</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const app = express();</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 define all endpoints here</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app.use(express.static('public'));</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const PORT = process.env.PORT || 8000;</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app.listen(PORT);</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Our first endpoint </a:t>
            </a:r>
            <a:endParaRPr sz="1600"/>
          </a:p>
        </p:txBody>
      </p:sp>
      <p:sp>
        <p:nvSpPr>
          <p:cNvPr id="80" name="Google Shape;80;p17"/>
          <p:cNvSpPr txBox="1"/>
          <p:nvPr>
            <p:ph idx="1" type="body"/>
          </p:nvPr>
        </p:nvSpPr>
        <p:spPr>
          <a:xfrm>
            <a:off x="311700" y="766450"/>
            <a:ext cx="8520600" cy="1085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latin typeface="Courier New"/>
                <a:ea typeface="Courier New"/>
                <a:cs typeface="Courier New"/>
                <a:sym typeface="Courier New"/>
              </a:rPr>
              <a:t>app.get('/hello', function (req, res) {</a:t>
            </a:r>
            <a:endParaRPr sz="16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latin typeface="Courier New"/>
                <a:ea typeface="Courier New"/>
                <a:cs typeface="Courier New"/>
                <a:sym typeface="Courier New"/>
              </a:rPr>
              <a:t>  res.type('text');</a:t>
            </a:r>
            <a:endParaRPr sz="16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latin typeface="Courier New"/>
                <a:ea typeface="Courier New"/>
                <a:cs typeface="Courier New"/>
                <a:sym typeface="Courier New"/>
              </a:rPr>
              <a:t>  res.send('Hello World!');</a:t>
            </a:r>
            <a:endParaRPr sz="16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latin typeface="Courier New"/>
              <a:ea typeface="Courier New"/>
              <a:cs typeface="Courier New"/>
              <a:sym typeface="Courier New"/>
            </a:endParaRPr>
          </a:p>
        </p:txBody>
      </p:sp>
      <p:graphicFrame>
        <p:nvGraphicFramePr>
          <p:cNvPr id="81" name="Google Shape;81;p17"/>
          <p:cNvGraphicFramePr/>
          <p:nvPr/>
        </p:nvGraphicFramePr>
        <p:xfrm>
          <a:off x="311700" y="1967600"/>
          <a:ext cx="3000000" cy="3000000"/>
        </p:xfrm>
        <a:graphic>
          <a:graphicData uri="http://schemas.openxmlformats.org/drawingml/2006/table">
            <a:tbl>
              <a:tblPr>
                <a:noFill/>
                <a:tableStyleId>{079B9713-7F42-4601-83B9-BA28A7A5A68A}</a:tableStyleId>
              </a:tblPr>
              <a:tblGrid>
                <a:gridCol w="2136500"/>
                <a:gridCol w="6384100"/>
              </a:tblGrid>
              <a:tr h="378875">
                <a:tc>
                  <a:txBody>
                    <a:bodyPr/>
                    <a:lstStyle/>
                    <a:p>
                      <a:pPr indent="0" lvl="0" marL="0" rtl="0" algn="l">
                        <a:spcBef>
                          <a:spcPts val="0"/>
                        </a:spcBef>
                        <a:spcAft>
                          <a:spcPts val="0"/>
                        </a:spcAft>
                        <a:buNone/>
                      </a:pPr>
                      <a:r>
                        <a:rPr lang="en">
                          <a:latin typeface="Courier New"/>
                          <a:ea typeface="Courier New"/>
                          <a:cs typeface="Courier New"/>
                          <a:sym typeface="Courier New"/>
                        </a:rPr>
                        <a:t>app.get(...)</a:t>
                      </a:r>
                      <a:endParaRPr>
                        <a:latin typeface="Courier New"/>
                        <a:ea typeface="Courier New"/>
                        <a:cs typeface="Courier New"/>
                        <a:sym typeface="Courier New"/>
                      </a:endParaRPr>
                    </a:p>
                  </a:txBody>
                  <a:tcPr marT="91425" marB="91425" marR="91425" marL="91425">
                    <a:solidFill>
                      <a:srgbClr val="C9DAF8"/>
                    </a:solidFill>
                  </a:tcPr>
                </a:tc>
                <a:tc>
                  <a:txBody>
                    <a:bodyPr/>
                    <a:lstStyle/>
                    <a:p>
                      <a:pPr indent="0" lvl="0" marL="0" rtl="0" algn="l">
                        <a:spcBef>
                          <a:spcPts val="0"/>
                        </a:spcBef>
                        <a:spcAft>
                          <a:spcPts val="0"/>
                        </a:spcAft>
                        <a:buNone/>
                      </a:pPr>
                      <a:r>
                        <a:rPr lang="en">
                          <a:solidFill>
                            <a:schemeClr val="dk2"/>
                          </a:solidFill>
                        </a:rPr>
                        <a:t>Method to handle GET requests</a:t>
                      </a:r>
                      <a:endParaRPr>
                        <a:solidFill>
                          <a:schemeClr val="dk2"/>
                        </a:solidFill>
                      </a:endParaRPr>
                    </a:p>
                  </a:txBody>
                  <a:tcPr marT="91425" marB="91425" marR="91425" marL="91425"/>
                </a:tc>
              </a:tr>
              <a:tr h="378875">
                <a:tc>
                  <a:txBody>
                    <a:bodyPr/>
                    <a:lstStyle/>
                    <a:p>
                      <a:pPr indent="0" lvl="0" marL="0" rtl="0" algn="l">
                        <a:spcBef>
                          <a:spcPts val="0"/>
                        </a:spcBef>
                        <a:spcAft>
                          <a:spcPts val="0"/>
                        </a:spcAft>
                        <a:buNone/>
                      </a:pPr>
                      <a:r>
                        <a:rPr lang="en">
                          <a:latin typeface="Courier New"/>
                          <a:ea typeface="Courier New"/>
                          <a:cs typeface="Courier New"/>
                          <a:sym typeface="Courier New"/>
                        </a:rPr>
                        <a:t>app.post(...)</a:t>
                      </a:r>
                      <a:endParaRPr>
                        <a:latin typeface="Courier New"/>
                        <a:ea typeface="Courier New"/>
                        <a:cs typeface="Courier New"/>
                        <a:sym typeface="Courier New"/>
                      </a:endParaRPr>
                    </a:p>
                  </a:txBody>
                  <a:tcPr marT="91425" marB="91425" marR="91425" marL="91425">
                    <a:solidFill>
                      <a:srgbClr val="C9DAF8"/>
                    </a:solidFill>
                  </a:tcPr>
                </a:tc>
                <a:tc>
                  <a:txBody>
                    <a:bodyPr/>
                    <a:lstStyle/>
                    <a:p>
                      <a:pPr indent="0" lvl="0" marL="0" rtl="0" algn="l">
                        <a:spcBef>
                          <a:spcPts val="0"/>
                        </a:spcBef>
                        <a:spcAft>
                          <a:spcPts val="0"/>
                        </a:spcAft>
                        <a:buNone/>
                      </a:pPr>
                      <a:r>
                        <a:rPr lang="en">
                          <a:solidFill>
                            <a:schemeClr val="dk2"/>
                          </a:solidFill>
                        </a:rPr>
                        <a:t>Method to handle POST requests</a:t>
                      </a:r>
                      <a:endParaRPr>
                        <a:solidFill>
                          <a:schemeClr val="dk2"/>
                        </a:solidFill>
                      </a:endParaRPr>
                    </a:p>
                  </a:txBody>
                  <a:tcPr marT="91425" marB="91425" marR="91425" marL="91425"/>
                </a:tc>
              </a:tr>
              <a:tr h="378875">
                <a:tc>
                  <a:txBody>
                    <a:bodyPr/>
                    <a:lstStyle/>
                    <a:p>
                      <a:pPr indent="0" lvl="0" marL="0" rtl="0" algn="l">
                        <a:spcBef>
                          <a:spcPts val="0"/>
                        </a:spcBef>
                        <a:spcAft>
                          <a:spcPts val="0"/>
                        </a:spcAft>
                        <a:buNone/>
                      </a:pPr>
                      <a:r>
                        <a:rPr lang="en">
                          <a:latin typeface="Courier New"/>
                          <a:ea typeface="Courier New"/>
                          <a:cs typeface="Courier New"/>
                          <a:sym typeface="Courier New"/>
                        </a:rPr>
                        <a:t>req</a:t>
                      </a:r>
                      <a:endParaRPr>
                        <a:latin typeface="Courier New"/>
                        <a:ea typeface="Courier New"/>
                        <a:cs typeface="Courier New"/>
                        <a:sym typeface="Courier New"/>
                      </a:endParaRPr>
                    </a:p>
                  </a:txBody>
                  <a:tcPr marT="91425" marB="91425" marR="91425" marL="91425">
                    <a:solidFill>
                      <a:srgbClr val="C9DAF8"/>
                    </a:solidFill>
                  </a:tcPr>
                </a:tc>
                <a:tc>
                  <a:txBody>
                    <a:bodyPr/>
                    <a:lstStyle/>
                    <a:p>
                      <a:pPr indent="0" lvl="0" marL="0" rtl="0" algn="l">
                        <a:spcBef>
                          <a:spcPts val="0"/>
                        </a:spcBef>
                        <a:spcAft>
                          <a:spcPts val="0"/>
                        </a:spcAft>
                        <a:buNone/>
                      </a:pPr>
                      <a:r>
                        <a:rPr lang="en">
                          <a:solidFill>
                            <a:schemeClr val="dk2"/>
                          </a:solidFill>
                        </a:rPr>
                        <a:t>R</a:t>
                      </a:r>
                      <a:r>
                        <a:rPr lang="en">
                          <a:solidFill>
                            <a:schemeClr val="dk2"/>
                          </a:solidFill>
                        </a:rPr>
                        <a:t>equest object, holds items like the request parameters</a:t>
                      </a:r>
                      <a:endParaRPr/>
                    </a:p>
                  </a:txBody>
                  <a:tcPr marT="91425" marB="91425" marR="91425" marL="91425"/>
                </a:tc>
              </a:tr>
              <a:tr h="378875">
                <a:tc>
                  <a:txBody>
                    <a:bodyPr/>
                    <a:lstStyle/>
                    <a:p>
                      <a:pPr indent="0" lvl="0" marL="0" rtl="0" algn="l">
                        <a:spcBef>
                          <a:spcPts val="0"/>
                        </a:spcBef>
                        <a:spcAft>
                          <a:spcPts val="0"/>
                        </a:spcAft>
                        <a:buNone/>
                      </a:pPr>
                      <a:r>
                        <a:rPr lang="en">
                          <a:latin typeface="Courier New"/>
                          <a:ea typeface="Courier New"/>
                          <a:cs typeface="Courier New"/>
                          <a:sym typeface="Courier New"/>
                        </a:rPr>
                        <a:t>res</a:t>
                      </a:r>
                      <a:endParaRPr>
                        <a:latin typeface="Courier New"/>
                        <a:ea typeface="Courier New"/>
                        <a:cs typeface="Courier New"/>
                        <a:sym typeface="Courier New"/>
                      </a:endParaRPr>
                    </a:p>
                  </a:txBody>
                  <a:tcPr marT="91425" marB="91425" marR="91425" marL="91425">
                    <a:solidFill>
                      <a:srgbClr val="C9DAF8"/>
                    </a:solidFill>
                  </a:tcPr>
                </a:tc>
                <a:tc>
                  <a:txBody>
                    <a:bodyPr/>
                    <a:lstStyle/>
                    <a:p>
                      <a:pPr indent="0" lvl="0" marL="0" marR="0" rtl="0" algn="l">
                        <a:lnSpc>
                          <a:spcPct val="100000"/>
                        </a:lnSpc>
                        <a:spcBef>
                          <a:spcPts val="0"/>
                        </a:spcBef>
                        <a:spcAft>
                          <a:spcPts val="0"/>
                        </a:spcAft>
                        <a:buNone/>
                      </a:pPr>
                      <a:r>
                        <a:rPr lang="en">
                          <a:solidFill>
                            <a:schemeClr val="dk2"/>
                          </a:solidFill>
                        </a:rPr>
                        <a:t>Response object, has methods to send data to the client</a:t>
                      </a:r>
                      <a:endParaRPr>
                        <a:solidFill>
                          <a:schemeClr val="dk2"/>
                        </a:solidFill>
                      </a:endParaRPr>
                    </a:p>
                  </a:txBody>
                  <a:tcPr marT="91425" marB="91425" marR="91425" marL="91425"/>
                </a:tc>
              </a:tr>
              <a:tr h="462500">
                <a:tc>
                  <a:txBody>
                    <a:bodyPr/>
                    <a:lstStyle/>
                    <a:p>
                      <a:pPr indent="0" lvl="0" marL="0" rtl="0" algn="l">
                        <a:spcBef>
                          <a:spcPts val="0"/>
                        </a:spcBef>
                        <a:spcAft>
                          <a:spcPts val="0"/>
                        </a:spcAft>
                        <a:buNone/>
                      </a:pPr>
                      <a:r>
                        <a:rPr lang="en">
                          <a:latin typeface="Courier New"/>
                          <a:ea typeface="Courier New"/>
                          <a:cs typeface="Courier New"/>
                          <a:sym typeface="Courier New"/>
                        </a:rPr>
                        <a:t>res.type(...)</a:t>
                      </a:r>
                      <a:endParaRPr>
                        <a:latin typeface="Courier New"/>
                        <a:ea typeface="Courier New"/>
                        <a:cs typeface="Courier New"/>
                        <a:sym typeface="Courier New"/>
                      </a:endParaRPr>
                    </a:p>
                  </a:txBody>
                  <a:tcPr marT="91425" marB="91425" marR="91425" marL="91425">
                    <a:solidFill>
                      <a:srgbClr val="C9DAF8"/>
                    </a:solidFill>
                  </a:tcPr>
                </a:tc>
                <a:tc>
                  <a:txBody>
                    <a:bodyPr/>
                    <a:lstStyle/>
                    <a:p>
                      <a:pPr indent="0" lvl="0" marL="0" marR="0" rtl="0" algn="l">
                        <a:lnSpc>
                          <a:spcPct val="100000"/>
                        </a:lnSpc>
                        <a:spcBef>
                          <a:spcPts val="0"/>
                        </a:spcBef>
                        <a:spcAft>
                          <a:spcPts val="0"/>
                        </a:spcAft>
                        <a:buNone/>
                      </a:pPr>
                      <a:r>
                        <a:rPr lang="en">
                          <a:solidFill>
                            <a:schemeClr val="dk2"/>
                          </a:solidFill>
                        </a:rPr>
                        <a:t>Sets the "content-type". Always set either "text" or "json" with your response</a:t>
                      </a:r>
                      <a:endParaRPr>
                        <a:solidFill>
                          <a:schemeClr val="dk2"/>
                        </a:solidFill>
                      </a:endParaRPr>
                    </a:p>
                  </a:txBody>
                  <a:tcPr marT="91425" marB="91425" marR="91425" marL="91425"/>
                </a:tc>
              </a:tr>
              <a:tr h="378875">
                <a:tc>
                  <a:txBody>
                    <a:bodyPr/>
                    <a:lstStyle/>
                    <a:p>
                      <a:pPr indent="0" lvl="0" marL="0" rtl="0" algn="l">
                        <a:spcBef>
                          <a:spcPts val="0"/>
                        </a:spcBef>
                        <a:spcAft>
                          <a:spcPts val="0"/>
                        </a:spcAft>
                        <a:buNone/>
                      </a:pPr>
                      <a:r>
                        <a:rPr lang="en">
                          <a:latin typeface="Courier New"/>
                          <a:ea typeface="Courier New"/>
                          <a:cs typeface="Courier New"/>
                          <a:sym typeface="Courier New"/>
                        </a:rPr>
                        <a:t>res.send(response)</a:t>
                      </a:r>
                      <a:endParaRPr>
                        <a:latin typeface="Courier New"/>
                        <a:ea typeface="Courier New"/>
                        <a:cs typeface="Courier New"/>
                        <a:sym typeface="Courier New"/>
                      </a:endParaRPr>
                    </a:p>
                  </a:txBody>
                  <a:tcPr marT="91425" marB="91425" marR="91425" marL="91425">
                    <a:solidFill>
                      <a:srgbClr val="C9DAF8"/>
                    </a:solidFill>
                  </a:tcPr>
                </a:tc>
                <a:tc>
                  <a:txBody>
                    <a:bodyPr/>
                    <a:lstStyle/>
                    <a:p>
                      <a:pPr indent="0" lvl="0" marL="0" marR="0" rtl="0" algn="l">
                        <a:lnSpc>
                          <a:spcPct val="100000"/>
                        </a:lnSpc>
                        <a:spcBef>
                          <a:spcPts val="0"/>
                        </a:spcBef>
                        <a:spcAft>
                          <a:spcPts val="0"/>
                        </a:spcAft>
                        <a:buNone/>
                      </a:pPr>
                      <a:r>
                        <a:rPr lang="en">
                          <a:solidFill>
                            <a:schemeClr val="dk2"/>
                          </a:solidFill>
                        </a:rPr>
                        <a:t>Sends the response to the client</a:t>
                      </a:r>
                      <a:endParaRPr>
                        <a:solidFill>
                          <a:schemeClr val="dk2"/>
                        </a:solidFill>
                      </a:endParaRPr>
                    </a:p>
                  </a:txBody>
                  <a:tcPr marT="91425" marB="91425" marR="91425" marL="91425"/>
                </a:tc>
              </a:tr>
              <a:tr h="378875">
                <a:tc>
                  <a:txBody>
                    <a:bodyPr/>
                    <a:lstStyle/>
                    <a:p>
                      <a:pPr indent="0" lvl="0" marL="0" rtl="0" algn="l">
                        <a:spcBef>
                          <a:spcPts val="0"/>
                        </a:spcBef>
                        <a:spcAft>
                          <a:spcPts val="0"/>
                        </a:spcAft>
                        <a:buNone/>
                      </a:pPr>
                      <a:r>
                        <a:rPr lang="en">
                          <a:latin typeface="Courier New"/>
                          <a:ea typeface="Courier New"/>
                          <a:cs typeface="Courier New"/>
                          <a:sym typeface="Courier New"/>
                        </a:rPr>
                        <a:t>res.json(response)</a:t>
                      </a:r>
                      <a:endParaRPr>
                        <a:latin typeface="Courier New"/>
                        <a:ea typeface="Courier New"/>
                        <a:cs typeface="Courier New"/>
                        <a:sym typeface="Courier New"/>
                      </a:endParaRPr>
                    </a:p>
                  </a:txBody>
                  <a:tcPr marT="91425" marB="91425" marR="91425" marL="91425">
                    <a:solidFill>
                      <a:srgbClr val="C9DAF8"/>
                    </a:solidFill>
                  </a:tcPr>
                </a:tc>
                <a:tc>
                  <a:txBody>
                    <a:bodyPr/>
                    <a:lstStyle/>
                    <a:p>
                      <a:pPr indent="0" lvl="0" marL="0" marR="0" rtl="0" algn="l">
                        <a:lnSpc>
                          <a:spcPct val="100000"/>
                        </a:lnSpc>
                        <a:spcBef>
                          <a:spcPts val="0"/>
                        </a:spcBef>
                        <a:spcAft>
                          <a:spcPts val="0"/>
                        </a:spcAft>
                        <a:buNone/>
                      </a:pPr>
                      <a:r>
                        <a:rPr lang="en">
                          <a:solidFill>
                            <a:schemeClr val="dk2"/>
                          </a:solidFill>
                        </a:rPr>
                        <a:t>Does the same as </a:t>
                      </a:r>
                      <a:r>
                        <a:rPr lang="en">
                          <a:solidFill>
                            <a:schemeClr val="dk2"/>
                          </a:solidFill>
                          <a:latin typeface="Courier New"/>
                          <a:ea typeface="Courier New"/>
                          <a:cs typeface="Courier New"/>
                          <a:sym typeface="Courier New"/>
                        </a:rPr>
                        <a:t>res.send</a:t>
                      </a:r>
                      <a:r>
                        <a:rPr lang="en">
                          <a:solidFill>
                            <a:schemeClr val="dk2"/>
                          </a:solidFill>
                        </a:rPr>
                        <a:t>, but with a JSON object</a:t>
                      </a:r>
                      <a:endParaRPr>
                        <a:solidFill>
                          <a:schemeClr val="dk2"/>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the project and running the </a:t>
            </a:r>
            <a:r>
              <a:rPr lang="en"/>
              <a:t>server</a:t>
            </a:r>
            <a:endParaRPr/>
          </a:p>
        </p:txBody>
      </p:sp>
      <p:sp>
        <p:nvSpPr>
          <p:cNvPr id="87" name="Google Shape;87;p18"/>
          <p:cNvSpPr txBox="1"/>
          <p:nvPr>
            <p:ph idx="1" type="body"/>
          </p:nvPr>
        </p:nvSpPr>
        <p:spPr>
          <a:xfrm>
            <a:off x="311700" y="922850"/>
            <a:ext cx="8520600" cy="3736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Assuming your project has the correct directory structure, run the command </a:t>
            </a:r>
            <a:r>
              <a:rPr lang="en">
                <a:latin typeface="Courier New"/>
                <a:ea typeface="Courier New"/>
                <a:cs typeface="Courier New"/>
                <a:sym typeface="Courier New"/>
              </a:rPr>
              <a:t>npm init</a:t>
            </a:r>
            <a:r>
              <a:rPr lang="en"/>
              <a:t> at the root</a:t>
            </a:r>
            <a:endParaRPr/>
          </a:p>
          <a:p>
            <a:pPr indent="-342900" lvl="0" marL="457200" rtl="0" algn="l">
              <a:lnSpc>
                <a:spcPct val="100000"/>
              </a:lnSpc>
              <a:spcBef>
                <a:spcPts val="0"/>
              </a:spcBef>
              <a:spcAft>
                <a:spcPts val="0"/>
              </a:spcAft>
              <a:buSzPts val="1800"/>
              <a:buChar char="●"/>
            </a:pPr>
            <a:r>
              <a:rPr lang="en"/>
              <a:t>You will need to install any non-core modules using npm. Run the command </a:t>
            </a:r>
            <a:r>
              <a:rPr lang="en">
                <a:latin typeface="Courier New"/>
                <a:ea typeface="Courier New"/>
                <a:cs typeface="Courier New"/>
                <a:sym typeface="Courier New"/>
              </a:rPr>
              <a:t>npm install &lt;package-name&gt;</a:t>
            </a:r>
            <a:r>
              <a:rPr lang="en"/>
              <a:t> to do so.</a:t>
            </a:r>
            <a:endParaRPr/>
          </a:p>
          <a:p>
            <a:pPr indent="-342900" lvl="0" marL="457200" rtl="0" algn="l">
              <a:lnSpc>
                <a:spcPct val="100000"/>
              </a:lnSpc>
              <a:spcBef>
                <a:spcPts val="0"/>
              </a:spcBef>
              <a:spcAft>
                <a:spcPts val="0"/>
              </a:spcAft>
              <a:buSzPts val="1800"/>
              <a:buChar char="●"/>
            </a:pPr>
            <a:r>
              <a:rPr lang="en"/>
              <a:t>Open</a:t>
            </a:r>
            <a:r>
              <a:rPr lang="en"/>
              <a:t> a terminal in the directory with the server and enter </a:t>
            </a:r>
            <a:r>
              <a:rPr lang="en">
                <a:latin typeface="Courier New"/>
                <a:ea typeface="Courier New"/>
                <a:cs typeface="Courier New"/>
                <a:sym typeface="Courier New"/>
              </a:rPr>
              <a:t>nodemon. nodemon </a:t>
            </a:r>
            <a:r>
              <a:rPr lang="en"/>
              <a:t>is a tool that restarts the server if you make changes to the JS code in order to reflect the changes.</a:t>
            </a:r>
            <a:endParaRPr/>
          </a:p>
          <a:p>
            <a:pPr indent="-342900" lvl="1" marL="914400" rtl="0" algn="l">
              <a:lnSpc>
                <a:spcPct val="100000"/>
              </a:lnSpc>
              <a:spcBef>
                <a:spcPts val="0"/>
              </a:spcBef>
              <a:spcAft>
                <a:spcPts val="0"/>
              </a:spcAft>
              <a:buSzPts val="1800"/>
              <a:buChar char="○"/>
            </a:pPr>
            <a:r>
              <a:rPr lang="en" sz="1800"/>
              <a:t>To stop the server, enter </a:t>
            </a:r>
            <a:r>
              <a:rPr lang="en" sz="1800">
                <a:latin typeface="Courier New"/>
                <a:ea typeface="Courier New"/>
                <a:cs typeface="Courier New"/>
                <a:sym typeface="Courier New"/>
              </a:rPr>
              <a:t>ctrl+c </a:t>
            </a:r>
            <a:r>
              <a:rPr lang="en" sz="1800"/>
              <a:t>in the terminal.</a:t>
            </a:r>
            <a:endParaRPr sz="1800"/>
          </a:p>
          <a:p>
            <a:pPr indent="-342900" lvl="0" marL="457200" rtl="0" algn="l">
              <a:lnSpc>
                <a:spcPct val="100000"/>
              </a:lnSpc>
              <a:spcBef>
                <a:spcPts val="0"/>
              </a:spcBef>
              <a:spcAft>
                <a:spcPts val="0"/>
              </a:spcAft>
              <a:buSzPts val="1800"/>
              <a:buChar char="●"/>
            </a:pPr>
            <a:r>
              <a:rPr lang="en"/>
              <a:t>Access your page in the browser. Since the server is being hosted locally on your machine, use the URL </a:t>
            </a:r>
            <a:r>
              <a:rPr lang="en">
                <a:latin typeface="Courier New"/>
                <a:ea typeface="Courier New"/>
                <a:cs typeface="Courier New"/>
                <a:sym typeface="Courier New"/>
              </a:rPr>
              <a:t>localhost:8000/hello</a:t>
            </a:r>
            <a:r>
              <a:rPr lang="en"/>
              <a:t>. 8000 is the port we specified in </a:t>
            </a:r>
            <a:r>
              <a:rPr lang="en">
                <a:latin typeface="Courier New"/>
                <a:ea typeface="Courier New"/>
                <a:cs typeface="Courier New"/>
                <a:sym typeface="Courier New"/>
              </a:rPr>
              <a:t>hello.js.</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Char char="●"/>
            </a:pPr>
            <a:r>
              <a:rPr lang="en"/>
              <a:t>Since we told the server to serve files in the "public" directory, we can access our website with the url </a:t>
            </a:r>
            <a:r>
              <a:rPr lang="en">
                <a:latin typeface="Courier New"/>
                <a:ea typeface="Courier New"/>
                <a:cs typeface="Courier New"/>
                <a:sym typeface="Courier New"/>
              </a:rPr>
              <a:t>localhost:8000/hello.html</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 parameters</a:t>
            </a:r>
            <a:endParaRPr/>
          </a:p>
        </p:txBody>
      </p:sp>
      <p:sp>
        <p:nvSpPr>
          <p:cNvPr id="93" name="Google Shape;93;p19"/>
          <p:cNvSpPr txBox="1"/>
          <p:nvPr>
            <p:ph idx="1" type="body"/>
          </p:nvPr>
        </p:nvSpPr>
        <p:spPr>
          <a:xfrm>
            <a:off x="311700" y="847675"/>
            <a:ext cx="8520600" cy="40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t>You may recognize this from the number trivia API we used at the beginning of AJAX. We can accept parameters directly inside of the URL with node.JS by putting them in the endpoint we pass into </a:t>
            </a:r>
            <a:r>
              <a:rPr lang="en" sz="1700">
                <a:latin typeface="Courier New"/>
                <a:ea typeface="Courier New"/>
                <a:cs typeface="Courier New"/>
                <a:sym typeface="Courier New"/>
              </a:rPr>
              <a:t>app.get:</a:t>
            </a:r>
            <a:endParaRPr sz="17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700"/>
          </a:p>
          <a:p>
            <a:pPr indent="0" lvl="0" marL="0" rtl="0" algn="l">
              <a:lnSpc>
                <a:spcPct val="100000"/>
              </a:lnSpc>
              <a:spcBef>
                <a:spcPts val="0"/>
              </a:spcBef>
              <a:spcAft>
                <a:spcPts val="0"/>
              </a:spcAft>
              <a:buNone/>
            </a:pPr>
            <a:r>
              <a:rPr lang="en" sz="1700" u="sng"/>
              <a:t>Node.JS</a:t>
            </a:r>
            <a:r>
              <a:rPr lang="en" sz="1700"/>
              <a:t>: </a:t>
            </a:r>
            <a:r>
              <a:rPr lang="en" sz="1700">
                <a:latin typeface="Courier New"/>
                <a:ea typeface="Courier New"/>
                <a:cs typeface="Courier New"/>
                <a:sym typeface="Courier New"/>
              </a:rPr>
              <a:t>app.get('/hello/name/:first/:last', ...)</a:t>
            </a:r>
            <a:endParaRPr sz="1700">
              <a:latin typeface="Courier New"/>
              <a:ea typeface="Courier New"/>
              <a:cs typeface="Courier New"/>
              <a:sym typeface="Courier New"/>
            </a:endParaRPr>
          </a:p>
          <a:p>
            <a:pPr indent="0" lvl="0" marL="0" rtl="0" algn="l">
              <a:lnSpc>
                <a:spcPct val="100000"/>
              </a:lnSpc>
              <a:spcBef>
                <a:spcPts val="0"/>
              </a:spcBef>
              <a:spcAft>
                <a:spcPts val="0"/>
              </a:spcAft>
              <a:buNone/>
            </a:pPr>
            <a:r>
              <a:rPr lang="en" sz="1700" u="sng"/>
              <a:t>Request</a:t>
            </a:r>
            <a:r>
              <a:rPr lang="en" sz="1700"/>
              <a:t>: </a:t>
            </a:r>
            <a:r>
              <a:rPr lang="en" sz="1700">
                <a:latin typeface="Courier New"/>
                <a:ea typeface="Courier New"/>
                <a:cs typeface="Courier New"/>
                <a:sym typeface="Courier New"/>
              </a:rPr>
              <a:t>localhost:8000/hello/name/dwayne/johnson</a:t>
            </a:r>
            <a:endParaRPr sz="17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7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700"/>
              <a:t>The colon before the param name implies that it is a key, whose value is passed in by the user when they make the request. In your code, you can access these parameters in a similar way to query parameters:</a:t>
            </a:r>
            <a:endParaRPr sz="1700"/>
          </a:p>
          <a:p>
            <a:pPr indent="0" lvl="0" marL="0" rtl="0" algn="l">
              <a:lnSpc>
                <a:spcPct val="100000"/>
              </a:lnSpc>
              <a:spcBef>
                <a:spcPts val="0"/>
              </a:spcBef>
              <a:spcAft>
                <a:spcPts val="0"/>
              </a:spcAft>
              <a:buClr>
                <a:schemeClr val="dk1"/>
              </a:buClr>
              <a:buSzPts val="1100"/>
              <a:buFont typeface="Arial"/>
              <a:buNone/>
            </a:pPr>
            <a:r>
              <a:t/>
            </a:r>
            <a:endParaRPr sz="1700"/>
          </a:p>
          <a:p>
            <a:pPr indent="0" lvl="0" marL="0" rtl="0" algn="l">
              <a:lnSpc>
                <a:spcPct val="100000"/>
              </a:lnSpc>
              <a:spcBef>
                <a:spcPts val="0"/>
              </a:spcBef>
              <a:spcAft>
                <a:spcPts val="0"/>
              </a:spcAft>
              <a:buNone/>
            </a:pPr>
            <a:r>
              <a:rPr lang="en" sz="1700" u="sng"/>
              <a:t>Node.JS</a:t>
            </a:r>
            <a:r>
              <a:rPr lang="en" sz="1700"/>
              <a:t>: </a:t>
            </a:r>
            <a:r>
              <a:rPr lang="en" sz="1700">
                <a:latin typeface="Courier New"/>
                <a:ea typeface="Courier New"/>
                <a:cs typeface="Courier New"/>
                <a:sym typeface="Courier New"/>
              </a:rPr>
              <a:t>let firstName = req.params['first'];</a:t>
            </a:r>
            <a:endParaRPr sz="17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Clr>
                <a:schemeClr val="dk1"/>
              </a:buClr>
              <a:buSzPts val="1100"/>
              <a:buFont typeface="Arial"/>
              <a:buNone/>
            </a:pPr>
            <a:r>
              <a:rPr lang="en" sz="1700"/>
              <a:t>You do not need to check that these are defined, because in order for them to use this endpoint, they </a:t>
            </a:r>
            <a:r>
              <a:rPr b="1" lang="en" sz="1700"/>
              <a:t>must</a:t>
            </a:r>
            <a:r>
              <a:rPr lang="en" sz="1700"/>
              <a:t> have the parameters.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Parameters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 Node.JS, we can access user supplied GET parameters as follows: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rPr lang="en" u="sng"/>
              <a:t>Request</a:t>
            </a:r>
            <a:r>
              <a:rPr lang="en"/>
              <a:t>: </a:t>
            </a:r>
            <a:r>
              <a:rPr lang="en">
                <a:latin typeface="Courier New"/>
                <a:ea typeface="Courier New"/>
                <a:cs typeface="Courier New"/>
                <a:sym typeface="Courier New"/>
              </a:rPr>
              <a:t>localhost:8000/hello?key=value</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u="sng"/>
              <a:t>Node.JS</a:t>
            </a:r>
            <a:r>
              <a:rPr lang="en"/>
              <a:t>: </a:t>
            </a:r>
            <a:r>
              <a:rPr lang="en">
                <a:latin typeface="Courier New"/>
                <a:ea typeface="Courier New"/>
                <a:cs typeface="Courier New"/>
                <a:sym typeface="Courier New"/>
              </a:rPr>
              <a:t>let value = req.query['key']</a:t>
            </a:r>
            <a:endParaRPr>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It is important, though, to make sure that the user actually supplied the parameter, since we will get </a:t>
            </a:r>
            <a:r>
              <a:rPr lang="en">
                <a:latin typeface="Courier New"/>
                <a:ea typeface="Courier New"/>
                <a:cs typeface="Courier New"/>
                <a:sym typeface="Courier New"/>
              </a:rPr>
              <a:t>undefined</a:t>
            </a:r>
            <a:r>
              <a:rPr lang="en"/>
              <a:t> otherwise. </a:t>
            </a:r>
            <a:r>
              <a:rPr b="1" lang="en"/>
              <a:t>Always check if parameters are defined before accessing them</a:t>
            </a:r>
            <a:endParaRPr b="1"/>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rPr lang="en" u="sng"/>
              <a:t>Node.JS</a:t>
            </a:r>
            <a:r>
              <a:rPr lang="en"/>
              <a:t>: </a:t>
            </a:r>
            <a:r>
              <a:rPr lang="en">
                <a:latin typeface="Courier New"/>
                <a:ea typeface="Courier New"/>
                <a:cs typeface="Courier New"/>
                <a:sym typeface="Courier New"/>
              </a:rPr>
              <a:t>if (req.query['key']) { ... }</a:t>
            </a:r>
            <a:endParaRPr>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Error Codes</a:t>
            </a:r>
            <a:endParaRPr/>
          </a:p>
        </p:txBody>
      </p:sp>
      <p:sp>
        <p:nvSpPr>
          <p:cNvPr id="105" name="Google Shape;105;p21"/>
          <p:cNvSpPr txBox="1"/>
          <p:nvPr>
            <p:ph idx="1" type="body"/>
          </p:nvPr>
        </p:nvSpPr>
        <p:spPr>
          <a:xfrm>
            <a:off x="311700" y="1152475"/>
            <a:ext cx="8520600" cy="213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case that you encounter an error, you'll want to send a request with an error code. If you just send a regular response, it will not cause </a:t>
            </a:r>
            <a:r>
              <a:rPr lang="en">
                <a:latin typeface="Courier New"/>
                <a:ea typeface="Courier New"/>
                <a:cs typeface="Courier New"/>
                <a:sym typeface="Courier New"/>
              </a:rPr>
              <a:t>checkStatus</a:t>
            </a:r>
            <a:r>
              <a:rPr lang="en"/>
              <a:t> to fail, nor will it communicate that it is an error</a:t>
            </a:r>
            <a:endParaRPr/>
          </a:p>
          <a:p>
            <a:pPr indent="-342900" lvl="0" marL="457200" rtl="0" algn="l">
              <a:spcBef>
                <a:spcPts val="0"/>
              </a:spcBef>
              <a:spcAft>
                <a:spcPts val="0"/>
              </a:spcAft>
              <a:buSzPts val="1800"/>
              <a:buChar char="●"/>
            </a:pPr>
            <a:r>
              <a:rPr lang="en"/>
              <a:t>Remember to always set the type of the response - even when handling errors</a:t>
            </a:r>
            <a:endParaRPr/>
          </a:p>
          <a:p>
            <a:pPr indent="-342900" lvl="0" marL="457200" rtl="0" algn="l">
              <a:spcBef>
                <a:spcPts val="0"/>
              </a:spcBef>
              <a:spcAft>
                <a:spcPts val="0"/>
              </a:spcAft>
              <a:buSzPts val="1800"/>
              <a:buChar char="●"/>
            </a:pPr>
            <a:r>
              <a:rPr lang="en"/>
              <a:t>We can use the </a:t>
            </a:r>
            <a:r>
              <a:rPr lang="en">
                <a:latin typeface="Courier New"/>
                <a:ea typeface="Courier New"/>
                <a:cs typeface="Courier New"/>
                <a:sym typeface="Courier New"/>
              </a:rPr>
              <a:t>status</a:t>
            </a:r>
            <a:r>
              <a:rPr lang="en"/>
              <a:t> method of the response object to set the code.</a:t>
            </a:r>
            <a:endParaRPr/>
          </a:p>
          <a:p>
            <a:pPr indent="0" lvl="0" marL="0" rtl="0" algn="l">
              <a:spcBef>
                <a:spcPts val="1600"/>
              </a:spcBef>
              <a:spcAft>
                <a:spcPts val="1600"/>
              </a:spcAft>
              <a:buNone/>
            </a:pPr>
            <a:r>
              <a:t/>
            </a:r>
            <a:endParaRPr/>
          </a:p>
        </p:txBody>
      </p:sp>
      <p:sp>
        <p:nvSpPr>
          <p:cNvPr id="106" name="Google Shape;106;p21"/>
          <p:cNvSpPr txBox="1"/>
          <p:nvPr/>
        </p:nvSpPr>
        <p:spPr>
          <a:xfrm>
            <a:off x="320700" y="3432300"/>
            <a:ext cx="85206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900">
                <a:solidFill>
                  <a:schemeClr val="dk2"/>
                </a:solidFill>
                <a:latin typeface="Courier New"/>
                <a:ea typeface="Courier New"/>
                <a:cs typeface="Courier New"/>
                <a:sym typeface="Courier New"/>
              </a:rPr>
              <a:t>res.type('text').status(400).send('Error, Bad Request!');</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