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bold.fntdata"/><Relationship Id="rId14" Type="http://schemas.openxmlformats.org/officeDocument/2006/relationships/slide" Target="slides/slide9.xml"/><Relationship Id="rId36" Type="http://schemas.openxmlformats.org/officeDocument/2006/relationships/font" Target="fonts/Raleway-regular.fntdata"/><Relationship Id="rId17" Type="http://schemas.openxmlformats.org/officeDocument/2006/relationships/slide" Target="slides/slide12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1.xml"/><Relationship Id="rId38" Type="http://schemas.openxmlformats.org/officeDocument/2006/relationships/font" Target="fonts/Raleway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829161fb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829161fb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829161fb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829161fb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829161fb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829161fb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829161fb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829161fb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829161fb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829161fb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829161fb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829161fb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829161fb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829161fb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829161fb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829161fb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829161fb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829161fb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829161fb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829161fb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829161f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829161f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829161fb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829161fb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829161fb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829161fb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829161fb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829161fb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829161fb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829161fb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829161fb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829161fb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829161fb4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829161fb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829161fb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9829161fb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829161fb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829161fb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829161fb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829161fb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829161fb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829161fb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81187837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81187837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d8f536f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d8f536f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81187837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81187837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81187837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81187837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7ca8e895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7ca8e895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829161fb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829161fb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829161fb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829161f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829161fb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829161fb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sql/sql_where.asp" TargetMode="External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sql/sql_between.asp" TargetMode="External"/><Relationship Id="rId4" Type="http://schemas.openxmlformats.org/officeDocument/2006/relationships/hyperlink" Target="https://www.w3schools.com/sql/sql_between.asp" TargetMode="External"/><Relationship Id="rId11" Type="http://schemas.openxmlformats.org/officeDocument/2006/relationships/image" Target="../media/image4.png"/><Relationship Id="rId10" Type="http://schemas.openxmlformats.org/officeDocument/2006/relationships/hyperlink" Target="https://www.w3schools.com/sql/sql_in.asp" TargetMode="External"/><Relationship Id="rId9" Type="http://schemas.openxmlformats.org/officeDocument/2006/relationships/hyperlink" Target="https://www.w3schools.com/sql/sql_in.asp" TargetMode="External"/><Relationship Id="rId5" Type="http://schemas.openxmlformats.org/officeDocument/2006/relationships/hyperlink" Target="https://www.w3schools.com/sql/sql_between.asp" TargetMode="External"/><Relationship Id="rId6" Type="http://schemas.openxmlformats.org/officeDocument/2006/relationships/hyperlink" Target="https://www.w3schools.com/sql/sql_between.asp" TargetMode="External"/><Relationship Id="rId7" Type="http://schemas.openxmlformats.org/officeDocument/2006/relationships/hyperlink" Target="https://www.w3schools.com/sql/sql_like.asp" TargetMode="External"/><Relationship Id="rId8" Type="http://schemas.openxmlformats.org/officeDocument/2006/relationships/hyperlink" Target="https://www.w3schools.com/sql/sql_like.as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schools.com/sql/sql_orderby.asp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w3schools.com/sql/sql_top.asp" TargetMode="External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qlzoo.net/wiki/SELECT_basic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npmjs.com/package/sqlite3" TargetMode="External"/><Relationship Id="rId4" Type="http://schemas.openxmlformats.org/officeDocument/2006/relationships/hyperlink" Target="https://www.npmjs.com/package/sqlit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sqlite.org/rescode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Relational_database" TargetMode="External"/><Relationship Id="rId4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urses.cs.washington.edu/courses/cse154/20sp/lectures/lec22-sql/#select" TargetMode="External"/><Relationship Id="rId4" Type="http://schemas.openxmlformats.org/officeDocument/2006/relationships/hyperlink" Target="https://courses.cs.washington.edu/courses/cse154/20sp/lectures/lec22-sql/#distinct" TargetMode="External"/><Relationship Id="rId5" Type="http://schemas.openxmlformats.org/officeDocument/2006/relationships/hyperlink" Target="https://courses.cs.washington.edu/courses/cse154/20sp/lectures/lec22-sql/#where" TargetMode="External"/><Relationship Id="rId6" Type="http://schemas.openxmlformats.org/officeDocument/2006/relationships/hyperlink" Target="https://courses.cs.washington.edu/courses/cse154/20sp/lectures/lec22-sql/#like" TargetMode="External"/><Relationship Id="rId7" Type="http://schemas.openxmlformats.org/officeDocument/2006/relationships/hyperlink" Target="https://courses.cs.washington.edu/courses/cse154/20sp/lectures/lec22-sql/#order-by" TargetMode="External"/><Relationship Id="rId8" Type="http://schemas.openxmlformats.org/officeDocument/2006/relationships/hyperlink" Target="https://courses.cs.washington.edu/courses/cse154/20sp/lectures/lec22-sql/#lim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sql/sql_select.asp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(and Node.js)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7650" y="569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lang="en"/>
              <a:t> Modifier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7650" y="1252175"/>
            <a:ext cx="76887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Syntax:</a:t>
            </a:r>
            <a:endParaRPr sz="1500"/>
          </a:p>
        </p:txBody>
      </p:sp>
      <p:sp>
        <p:nvSpPr>
          <p:cNvPr id="149" name="Google Shape;149;p22"/>
          <p:cNvSpPr txBox="1"/>
          <p:nvPr/>
        </p:nvSpPr>
        <p:spPr>
          <a:xfrm>
            <a:off x="727650" y="1570925"/>
            <a:ext cx="7844100" cy="38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 DISTINCT column(s) FROM table;</a:t>
            </a:r>
            <a:endParaRPr sz="15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7650" y="1952225"/>
            <a:ext cx="7688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lang="en" sz="1500"/>
              <a:t> modifier eliminates duplicates from the result set.</a:t>
            </a:r>
            <a:endParaRPr sz="1500"/>
          </a:p>
        </p:txBody>
      </p:sp>
      <p:sp>
        <p:nvSpPr>
          <p:cNvPr id="151" name="Google Shape;151;p22"/>
          <p:cNvSpPr txBox="1"/>
          <p:nvPr/>
        </p:nvSpPr>
        <p:spPr>
          <a:xfrm>
            <a:off x="727650" y="2709225"/>
            <a:ext cx="3068400" cy="66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 release_year</a:t>
            </a:r>
            <a:endParaRPr sz="15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 Games;</a:t>
            </a:r>
            <a:endParaRPr sz="15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7650" y="2327925"/>
            <a:ext cx="30684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Example (without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lang="en" sz="1500"/>
              <a:t>):</a:t>
            </a:r>
            <a:endParaRPr sz="1500"/>
          </a:p>
        </p:txBody>
      </p:sp>
      <p:sp>
        <p:nvSpPr>
          <p:cNvPr id="153" name="Google Shape;153;p22"/>
          <p:cNvSpPr txBox="1"/>
          <p:nvPr/>
        </p:nvSpPr>
        <p:spPr>
          <a:xfrm>
            <a:off x="4572000" y="2709225"/>
            <a:ext cx="3677700" cy="66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 DISTINCT release_year</a:t>
            </a:r>
            <a:endParaRPr sz="15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 Games;</a:t>
            </a:r>
            <a:endParaRPr sz="15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4572000" y="2333525"/>
            <a:ext cx="30684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Example (with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lang="en" sz="1500"/>
              <a:t>):</a:t>
            </a:r>
            <a:endParaRPr sz="1500"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421213"/>
            <a:ext cx="3328649" cy="165676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46" y="3421221"/>
            <a:ext cx="2881305" cy="1656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7650" y="569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SQL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/>
              <a:t> Statement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727650" y="1252175"/>
            <a:ext cx="76887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</a:t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727650" y="1570925"/>
            <a:ext cx="7844100" cy="31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 column(s) FROM table WHERE condition(s);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727650" y="1885925"/>
            <a:ext cx="76887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727650" y="2190450"/>
            <a:ext cx="7844100" cy="31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 name, release_year FROM Games WHERE genre = 'puzzle';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727650" y="2519675"/>
            <a:ext cx="7688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output: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727650" y="4100875"/>
            <a:ext cx="81267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WHERE</a:t>
            </a:r>
            <a:r>
              <a:rPr lang="en"/>
              <a:t> clause filters out rows based on their columns' data values. In large databases, it's critical to use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/>
              <a:t> clause to reduce the result set in size.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Suggestion: When trying to write a query, think of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/>
              <a:t> part first, then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/>
              <a:t> part, and lastly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/>
              <a:t> part.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2809975"/>
            <a:ext cx="7883224" cy="134200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727650" y="569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the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/>
              <a:t> Clause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727650" y="1252175"/>
            <a:ext cx="76887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Syntax:</a:t>
            </a:r>
            <a:endParaRPr sz="1500"/>
          </a:p>
        </p:txBody>
      </p:sp>
      <p:sp>
        <p:nvSpPr>
          <p:cNvPr id="175" name="Google Shape;175;p24"/>
          <p:cNvSpPr txBox="1"/>
          <p:nvPr/>
        </p:nvSpPr>
        <p:spPr>
          <a:xfrm>
            <a:off x="727650" y="1570925"/>
            <a:ext cx="7844100" cy="38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 column operator value(s)</a:t>
            </a:r>
            <a:endParaRPr sz="15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727650" y="2333525"/>
            <a:ext cx="3485700" cy="81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 name, release_year</a:t>
            </a:r>
            <a:endParaRPr sz="15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 Games</a:t>
            </a:r>
            <a:endParaRPr sz="15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 release_year &lt; 1990;</a:t>
            </a:r>
            <a:endParaRPr sz="15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727650" y="1952225"/>
            <a:ext cx="30684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Example:</a:t>
            </a:r>
            <a:endParaRPr sz="1500"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4572000" y="2190450"/>
            <a:ext cx="3999600" cy="27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500"/>
              <a:t> portion of a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500"/>
              <a:t> statement can use the following properties: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=, &gt;, &gt;=, &lt; &lt;=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&lt;&gt; or != (not equal)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BETWEEN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 min 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AND</a:t>
            </a:r>
            <a:r>
              <a:rPr lang="en" sz="1500" u="sng">
                <a:solidFill>
                  <a:schemeClr val="hlink"/>
                </a:solidFill>
                <a:hlinkClick r:id="rId6"/>
              </a:rPr>
              <a:t> max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LIKE</a:t>
            </a:r>
            <a:r>
              <a:rPr lang="en" sz="1500" u="sng">
                <a:solidFill>
                  <a:schemeClr val="hlink"/>
                </a:solidFill>
                <a:hlinkClick r:id="rId8"/>
              </a:rPr>
              <a:t> pattern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9"/>
              </a:rPr>
              <a:t>IN</a:t>
            </a:r>
            <a:r>
              <a:rPr lang="en" sz="1500" u="sng">
                <a:solidFill>
                  <a:schemeClr val="hlink"/>
                </a:solidFill>
                <a:hlinkClick r:id="rId10"/>
              </a:rPr>
              <a:t> (value, value, ..., value)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727650" y="3149225"/>
            <a:ext cx="30684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Example result:</a:t>
            </a:r>
            <a:endParaRPr sz="1500"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7650" y="3665900"/>
            <a:ext cx="3623888" cy="1308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727650" y="569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Understanding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727650" y="1308150"/>
            <a:ext cx="76887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Write a SQL query that returns the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500"/>
              <a:t> and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platform</a:t>
            </a:r>
            <a:r>
              <a:rPr lang="en" sz="1500"/>
              <a:t> of all games with a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release_year</a:t>
            </a:r>
            <a:r>
              <a:rPr lang="en" sz="1500"/>
              <a:t> before 2000.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7" name="Google Shape;187;p25"/>
          <p:cNvSpPr txBox="1"/>
          <p:nvPr/>
        </p:nvSpPr>
        <p:spPr>
          <a:xfrm>
            <a:off x="727650" y="3390575"/>
            <a:ext cx="8024400" cy="91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 name, platform</a:t>
            </a:r>
            <a:endParaRPr sz="15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 Games</a:t>
            </a:r>
            <a:endParaRPr sz="15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 release_year &lt; 2000;</a:t>
            </a:r>
            <a:endParaRPr sz="15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49" y="1958850"/>
            <a:ext cx="8024350" cy="139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727650" y="127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/>
              <a:t> Clauses; AND, OR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727650" y="1726400"/>
            <a:ext cx="7688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Example:</a:t>
            </a:r>
            <a:endParaRPr sz="1500"/>
          </a:p>
        </p:txBody>
      </p:sp>
      <p:sp>
        <p:nvSpPr>
          <p:cNvPr id="195" name="Google Shape;195;p26"/>
          <p:cNvSpPr txBox="1"/>
          <p:nvPr/>
        </p:nvSpPr>
        <p:spPr>
          <a:xfrm>
            <a:off x="747225" y="2098475"/>
            <a:ext cx="7844100" cy="57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 name, release_year FROM Games</a:t>
            </a:r>
            <a:endParaRPr sz="15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 release_year &lt; 1990 AND genre='puzzle';</a:t>
            </a:r>
            <a:endParaRPr sz="15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727650" y="2676875"/>
            <a:ext cx="7688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Example output:</a:t>
            </a:r>
            <a:endParaRPr sz="1500"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747225" y="4453325"/>
            <a:ext cx="8126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Multiple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500"/>
              <a:t> conditions can be combined using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500"/>
              <a:t> or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500"/>
              <a:t>.</a:t>
            </a:r>
            <a:endParaRPr sz="1500"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225" y="3058175"/>
            <a:ext cx="8126700" cy="1395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727650" y="569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Approximate Matches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727650" y="1252175"/>
            <a:ext cx="76887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Syntax:</a:t>
            </a:r>
            <a:endParaRPr sz="1500"/>
          </a:p>
        </p:txBody>
      </p:sp>
      <p:sp>
        <p:nvSpPr>
          <p:cNvPr id="205" name="Google Shape;205;p27"/>
          <p:cNvSpPr txBox="1"/>
          <p:nvPr/>
        </p:nvSpPr>
        <p:spPr>
          <a:xfrm>
            <a:off x="727650" y="1570925"/>
            <a:ext cx="7844100" cy="38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 column LIKE pattern</a:t>
            </a:r>
            <a:endParaRPr sz="15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727650" y="2333525"/>
            <a:ext cx="3844200" cy="81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 name, release_year</a:t>
            </a:r>
            <a:endParaRPr sz="15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 Games</a:t>
            </a:r>
            <a:endParaRPr sz="15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 name LIKE 'Spyro%'</a:t>
            </a:r>
            <a:endParaRPr sz="15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727650" y="1952225"/>
            <a:ext cx="30684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Example:</a:t>
            </a:r>
            <a:endParaRPr sz="1500"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4572000" y="2190450"/>
            <a:ext cx="3999600" cy="27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LIKE 'text%'</a:t>
            </a:r>
            <a:r>
              <a:rPr lang="en" sz="1500"/>
              <a:t> searches for text that starts with a given prefix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LIKE '%text'</a:t>
            </a:r>
            <a:r>
              <a:rPr lang="en" sz="1500"/>
              <a:t> searches for text that ends with a given suffix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LIKE '%text%'</a:t>
            </a:r>
            <a:r>
              <a:rPr lang="en" sz="1500"/>
              <a:t> searches for text that contains a given substring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Note: In SQLite, the text in the LIKE string is case-insensitive.</a:t>
            </a:r>
            <a:endParaRPr sz="1500"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727650" y="3149225"/>
            <a:ext cx="30684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Example result:</a:t>
            </a:r>
            <a:endParaRPr sz="1500"/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3448224"/>
            <a:ext cx="3880125" cy="16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727650" y="569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By a Column: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endParaRPr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727650" y="1252175"/>
            <a:ext cx="76887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Syntax:</a:t>
            </a:r>
            <a:endParaRPr sz="1500"/>
          </a:p>
        </p:txBody>
      </p:sp>
      <p:sp>
        <p:nvSpPr>
          <p:cNvPr id="217" name="Google Shape;217;p28"/>
          <p:cNvSpPr txBox="1"/>
          <p:nvPr/>
        </p:nvSpPr>
        <p:spPr>
          <a:xfrm>
            <a:off x="727650" y="1570925"/>
            <a:ext cx="7844100" cy="53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 column(s) FROM table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ORDER BY column(s) ASC|DESC;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727650" y="4525900"/>
            <a:ext cx="80541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ORDER BY</a:t>
            </a:r>
            <a:r>
              <a:rPr lang="en" sz="1400"/>
              <a:t> keyword is used to sort the result set in ascending or descending order (ascending if not specified)</a:t>
            </a:r>
            <a:endParaRPr sz="1400"/>
          </a:p>
        </p:txBody>
      </p:sp>
      <p:sp>
        <p:nvSpPr>
          <p:cNvPr id="219" name="Google Shape;219;p28"/>
          <p:cNvSpPr txBox="1"/>
          <p:nvPr/>
        </p:nvSpPr>
        <p:spPr>
          <a:xfrm>
            <a:off x="727650" y="2496075"/>
            <a:ext cx="3031500" cy="53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 name FROM Games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ORDER BY name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727650" y="2106125"/>
            <a:ext cx="34005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Example (ascending order by default):</a:t>
            </a:r>
            <a:endParaRPr sz="1400"/>
          </a:p>
        </p:txBody>
      </p:sp>
      <p:sp>
        <p:nvSpPr>
          <p:cNvPr id="221" name="Google Shape;221;p28"/>
          <p:cNvSpPr txBox="1"/>
          <p:nvPr/>
        </p:nvSpPr>
        <p:spPr>
          <a:xfrm>
            <a:off x="4572000" y="2487425"/>
            <a:ext cx="3677700" cy="53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 name FROM Games ORDER BY name DESC;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4572000" y="2106125"/>
            <a:ext cx="30684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Example (descending order):</a:t>
            </a:r>
            <a:endParaRPr sz="1400"/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085175"/>
            <a:ext cx="3618524" cy="148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425" y="3085175"/>
            <a:ext cx="3677700" cy="15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727650" y="569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Limiting Rows with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endParaRPr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727650" y="1252175"/>
            <a:ext cx="76887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</a:t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727650" y="1570925"/>
            <a:ext cx="7844100" cy="31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LIMIT number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727650" y="1885925"/>
            <a:ext cx="76887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233" name="Google Shape;233;p29"/>
          <p:cNvSpPr txBox="1"/>
          <p:nvPr/>
        </p:nvSpPr>
        <p:spPr>
          <a:xfrm>
            <a:off x="727650" y="2190450"/>
            <a:ext cx="7844100" cy="91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 name FROM Games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 genre='puzzle'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ORDER BY name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LIMIT 3;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727650" y="3108663"/>
            <a:ext cx="7688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result: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727650" y="4456500"/>
            <a:ext cx="8126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LIMIT</a:t>
            </a:r>
            <a:r>
              <a:rPr lang="en"/>
              <a:t> can be used to get the top-N of a given category. It can also be useful as a sanity check to make sure you query doesn't return 100000 rows.</a:t>
            </a:r>
            <a:endParaRPr/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3413274"/>
            <a:ext cx="7688699" cy="106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727650" y="569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Understanding</a:t>
            </a:r>
            <a:endParaRPr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727650" y="1308150"/>
            <a:ext cx="76887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Write a SQL query that returns the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500"/>
              <a:t> and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platform</a:t>
            </a:r>
            <a:r>
              <a:rPr lang="en" sz="1500"/>
              <a:t> of all games with the word ‘dragon’ in them, ordered by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release_year</a:t>
            </a:r>
            <a:r>
              <a:rPr lang="en" sz="1500"/>
              <a:t>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43" name="Google Shape;243;p30"/>
          <p:cNvSpPr txBox="1"/>
          <p:nvPr/>
        </p:nvSpPr>
        <p:spPr>
          <a:xfrm>
            <a:off x="727650" y="3390575"/>
            <a:ext cx="8024400" cy="104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 name, genre</a:t>
            </a:r>
            <a:endParaRPr sz="15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 Games</a:t>
            </a:r>
            <a:endParaRPr sz="15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 name LIKE '%dragon%'</a:t>
            </a:r>
            <a:endParaRPr sz="15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ORDER BY release_year;</a:t>
            </a:r>
            <a:endParaRPr sz="15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49" y="1958850"/>
            <a:ext cx="8024350" cy="139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729450" y="1775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Practice with SQL Queries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729450" y="2311050"/>
            <a:ext cx="7688700" cy="1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SQLZoo</a:t>
            </a:r>
            <a:r>
              <a:rPr lang="en" sz="1500"/>
              <a:t> has multiple exercises (with built-in databases you don't need to worry about setting up) for practicing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SELECT, WHERE, ORDER BY, LIMIT, LIKE</a:t>
            </a:r>
            <a:r>
              <a:rPr lang="en" sz="1500"/>
              <a:t>, etc. We recommend you go through these for additional practice!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7800" y="23041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SQL</a:t>
            </a:r>
            <a:endParaRPr sz="2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727800" y="23041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Node.js and SQL Connection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Full-stack website organization</a:t>
            </a:r>
            <a:endParaRPr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729450" y="1915700"/>
            <a:ext cx="42522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full-stack website consists of three layers: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Web Browser (client): HTML, CSS, JS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Web Server: Node.js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Database Server: SQL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web server makes requests of the database server much like our client-side JS used AJAX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sqlite</a:t>
            </a:r>
            <a:r>
              <a:rPr lang="en" sz="1500"/>
              <a:t> module will handle most of this for us.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750" y="1915693"/>
            <a:ext cx="3509676" cy="1668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sqlite</a:t>
            </a:r>
            <a:r>
              <a:rPr lang="en"/>
              <a:t> vs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sqlite3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34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sqlite3</a:t>
            </a:r>
            <a:r>
              <a:rPr lang="en" sz="1500"/>
              <a:t> is the most popular module used to connect to a SQLite database in Node.js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Similar to the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fs</a:t>
            </a:r>
            <a:r>
              <a:rPr lang="en" sz="1500"/>
              <a:t> module,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sqlite3</a:t>
            </a:r>
            <a:r>
              <a:rPr lang="en" sz="1500"/>
              <a:t> functions use callbacks for results and errors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will use 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sqlite</a:t>
            </a:r>
            <a:r>
              <a:rPr lang="en" sz="1500"/>
              <a:t> which is a wrapper for sqlite that adds promises</a:t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SQL in Node.js</a:t>
            </a:r>
            <a:endParaRPr/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727650" y="1935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First install the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sqlite3</a:t>
            </a:r>
            <a:r>
              <a:rPr lang="en" sz="1500"/>
              <a:t> and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sqlite</a:t>
            </a:r>
            <a:r>
              <a:rPr lang="en" sz="1500"/>
              <a:t> modules in your project.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npm install sqlite3 sqlite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Then require both modules with the rest of your modules in your Node.js program.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const sqlite3 = require("sqlite3");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const sqlite = require("sqlite");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title"/>
          </p:nvPr>
        </p:nvSpPr>
        <p:spPr>
          <a:xfrm>
            <a:off x="729450" y="1234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Connection</a:t>
            </a:r>
            <a:endParaRPr/>
          </a:p>
        </p:txBody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729450" y="1769400"/>
            <a:ext cx="7688700" cy="3178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'use strict';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const sqlite3 = require('sqlite3');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const sqlite = require('sqlite');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* Establishes a database connection to the wpl database and returns the database object.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* Any errors that occur during con. should be caught in the function that calls this one.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* @returns {Object} - The database object for the connection.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async function getDBConnection()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const db = await sqlite.open({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filename: 'data/wpl.db',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driver: sqlite3.Database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return db;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Executing SQL queries with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/>
              <a:t> object</a:t>
            </a:r>
            <a:endParaRPr/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729450" y="1853850"/>
            <a:ext cx="7688700" cy="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Once you have the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400"/>
              <a:t> object, you can now execute SQL queries with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db.all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function takes a SQL query string and an optional array of parameters/placeholder values and returns the resulting rows.</a:t>
            </a:r>
            <a:endParaRPr sz="1400"/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485850" y="2802450"/>
            <a:ext cx="8172300" cy="439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let rows = await db.all(sqlString)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37"/>
          <p:cNvSpPr txBox="1"/>
          <p:nvPr>
            <p:ph idx="1" type="body"/>
          </p:nvPr>
        </p:nvSpPr>
        <p:spPr>
          <a:xfrm>
            <a:off x="485850" y="3309575"/>
            <a:ext cx="8172300" cy="439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let rows = await db.all("SELECT name, category FROM menu ORDER BY name;");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db.all(sqlString)</a:t>
            </a:r>
            <a:endParaRPr/>
          </a:p>
        </p:txBody>
      </p:sp>
      <p:sp>
        <p:nvSpPr>
          <p:cNvPr id="294" name="Google Shape;294;p38"/>
          <p:cNvSpPr txBox="1"/>
          <p:nvPr>
            <p:ph idx="1" type="body"/>
          </p:nvPr>
        </p:nvSpPr>
        <p:spPr>
          <a:xfrm>
            <a:off x="729450" y="1853850"/>
            <a:ext cx="76887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query function returns an array of JS objects, which represent information for each row matching the query. In the below example, we limit at most 2 rows in the result.</a:t>
            </a:r>
            <a:endParaRPr sz="1400"/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729450" y="2571750"/>
            <a:ext cx="7730100" cy="886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let qry = "SELECT name, type FROM pokedex LIMIT 2;";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let rows = await db.all(qry);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console.log(rows);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p38"/>
          <p:cNvSpPr txBox="1"/>
          <p:nvPr>
            <p:ph idx="1" type="body"/>
          </p:nvPr>
        </p:nvSpPr>
        <p:spPr>
          <a:xfrm>
            <a:off x="729450" y="3588275"/>
            <a:ext cx="7730100" cy="1148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{ name: 'Bulbasaur', type: 'grass' },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{ name: 'Ivysaur', type: 'grass'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type="title"/>
          </p:nvPr>
        </p:nvSpPr>
        <p:spPr>
          <a:xfrm>
            <a:off x="729450" y="575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the data</a:t>
            </a:r>
            <a:endParaRPr/>
          </a:p>
        </p:txBody>
      </p:sp>
      <p:sp>
        <p:nvSpPr>
          <p:cNvPr id="302" name="Google Shape;302;p39"/>
          <p:cNvSpPr txBox="1"/>
          <p:nvPr>
            <p:ph idx="1" type="body"/>
          </p:nvPr>
        </p:nvSpPr>
        <p:spPr>
          <a:xfrm>
            <a:off x="729450" y="1304875"/>
            <a:ext cx="76887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column (field) names for each row (record) can be accessed using dot notation (it's just an object!)</a:t>
            </a:r>
            <a:endParaRPr sz="1400"/>
          </a:p>
        </p:txBody>
      </p:sp>
      <p:sp>
        <p:nvSpPr>
          <p:cNvPr id="303" name="Google Shape;303;p39"/>
          <p:cNvSpPr txBox="1"/>
          <p:nvPr>
            <p:ph idx="1" type="body"/>
          </p:nvPr>
        </p:nvSpPr>
        <p:spPr>
          <a:xfrm>
            <a:off x="729450" y="1966375"/>
            <a:ext cx="7730100" cy="1334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let qry = "SELECT name, type FROM pokedex LIMIT 2;";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let rows = await db.all(qry);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let firstRow = rows[0];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console.log("Name: " + firstRow.name + "(" + firstRow.type + ")");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729450" y="3419350"/>
            <a:ext cx="7730100" cy="388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Name: Bulbasaur (grass)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727650" y="3807550"/>
            <a:ext cx="76887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Note that only the column names specified in the SELECT statement will be accessible (for this example,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/>
              <a:t> and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400"/>
              <a:t>)</a:t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try/catch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40"/>
          <p:cNvSpPr txBox="1"/>
          <p:nvPr>
            <p:ph idx="1" type="body"/>
          </p:nvPr>
        </p:nvSpPr>
        <p:spPr>
          <a:xfrm>
            <a:off x="727650" y="19099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Database connections can have different problems: the database server could be down, the database could be missing or corrupted, the user/password credentials may be incorrect.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You can find a good review of SQLite error codes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 sz="1500"/>
              <a:t> - useful when you are debugging and/or want to handle errors differently (similar to how we can use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err.code === "ENOENT"</a:t>
            </a:r>
            <a:r>
              <a:rPr lang="en" sz="1500"/>
              <a:t> in our response logic)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try/catch</a:t>
            </a:r>
            <a:r>
              <a:rPr lang="en" sz="1500"/>
              <a:t> helps us catch and identify when errors occur so we can handle the error correctly.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try/catch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sqlite</a:t>
            </a:r>
            <a:r>
              <a:rPr lang="en"/>
              <a:t> functions</a:t>
            </a:r>
            <a:endParaRPr/>
          </a:p>
        </p:txBody>
      </p:sp>
      <p:sp>
        <p:nvSpPr>
          <p:cNvPr id="317" name="Google Shape;317;p41"/>
          <p:cNvSpPr txBox="1"/>
          <p:nvPr>
            <p:ph idx="1" type="body"/>
          </p:nvPr>
        </p:nvSpPr>
        <p:spPr>
          <a:xfrm>
            <a:off x="729450" y="1853850"/>
            <a:ext cx="76887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You can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try/catch</a:t>
            </a:r>
            <a:r>
              <a:rPr lang="en" sz="1500"/>
              <a:t> just like you would for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fs.readFile()</a:t>
            </a:r>
            <a:r>
              <a:rPr lang="en" sz="1500"/>
              <a:t>, catching any errors that occur in the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db.all</a:t>
            </a:r>
            <a:r>
              <a:rPr lang="en" sz="1500"/>
              <a:t> function.</a:t>
            </a:r>
            <a:endParaRPr sz="1500"/>
          </a:p>
        </p:txBody>
      </p:sp>
      <p:sp>
        <p:nvSpPr>
          <p:cNvPr id="318" name="Google Shape;318;p41"/>
          <p:cNvSpPr txBox="1"/>
          <p:nvPr>
            <p:ph idx="1" type="body"/>
          </p:nvPr>
        </p:nvSpPr>
        <p:spPr>
          <a:xfrm>
            <a:off x="729450" y="2523750"/>
            <a:ext cx="7875000" cy="1934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let rows = await db.all("SELECT name FROM pokedex"); // error could happen here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// process the result rows somehow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 catch (error)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res.status(500).send("Error on the server. Please try again later.");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27650" y="586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Relational Database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7650" y="1171025"/>
            <a:ext cx="7688700" cy="14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Relational Database</a:t>
            </a:r>
            <a:r>
              <a:rPr lang="en" sz="1500"/>
              <a:t>: A method of structuring data as tables associated by shared attributes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table row corresponds to a unit of data called a </a:t>
            </a:r>
            <a:r>
              <a:rPr b="1" lang="en" sz="1500"/>
              <a:t>record</a:t>
            </a:r>
            <a:r>
              <a:rPr lang="en" sz="1500"/>
              <a:t>; a column corresponds to an attribute of that record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 Excel-speak: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7650" y="3832250"/>
            <a:ext cx="76887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 the above image, the cells highlighted blue are the first "column" and the cells highlighted green are of the first "row" (or "record", or "tuple")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Tables can be visualized just like an Excel sheet, just with different terminology, and more programmatic capabilities.</a:t>
            </a:r>
            <a:endParaRPr sz="15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5369" y="2571750"/>
            <a:ext cx="6393256" cy="126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SQL in Node</a:t>
            </a:r>
            <a:endParaRPr/>
          </a:p>
        </p:txBody>
      </p:sp>
      <p:sp>
        <p:nvSpPr>
          <p:cNvPr id="324" name="Google Shape;324;p42"/>
          <p:cNvSpPr txBox="1"/>
          <p:nvPr>
            <p:ph idx="1" type="body"/>
          </p:nvPr>
        </p:nvSpPr>
        <p:spPr>
          <a:xfrm>
            <a:off x="311700" y="622650"/>
            <a:ext cx="8673900" cy="1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order to connect and open our database so that we have access to query the tables, we need to include the lines of code below. Remember to also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npm install</a:t>
            </a:r>
            <a:r>
              <a:rPr lang="en"/>
              <a:t> so that your package.json is updated with the proper dependencies</a:t>
            </a:r>
            <a:endParaRPr/>
          </a:p>
        </p:txBody>
      </p:sp>
      <p:sp>
        <p:nvSpPr>
          <p:cNvPr id="325" name="Google Shape;325;p42"/>
          <p:cNvSpPr txBox="1"/>
          <p:nvPr>
            <p:ph idx="1" type="body"/>
          </p:nvPr>
        </p:nvSpPr>
        <p:spPr>
          <a:xfrm>
            <a:off x="391500" y="1692450"/>
            <a:ext cx="4302000" cy="3327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top of app.js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const sqlite3 = require('sqlite3');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const sqlite = require('sqlite');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somewhere in your app.js (after all // endpoint definitions)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async function getDBConnection()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const db = await sqlite.open({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filename: '</a:t>
            </a:r>
            <a:r>
              <a:rPr lang="en" sz="1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&lt;db-file-name&gt;</a:t>
            </a:r>
            <a:r>
              <a:rPr lang="en" sz="1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.db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driver: sqlite3.Database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db;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6" name="Google Shape;326;p42"/>
          <p:cNvPicPr preferRelativeResize="0"/>
          <p:nvPr/>
        </p:nvPicPr>
        <p:blipFill rotWithShape="1">
          <a:blip r:embed="rId3">
            <a:alphaModFix/>
          </a:blip>
          <a:srcRect b="36839" l="0" r="56952" t="33734"/>
          <a:stretch/>
        </p:blipFill>
        <p:spPr>
          <a:xfrm>
            <a:off x="4544200" y="3434875"/>
            <a:ext cx="1157575" cy="7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2"/>
          <p:cNvSpPr txBox="1"/>
          <p:nvPr/>
        </p:nvSpPr>
        <p:spPr>
          <a:xfrm>
            <a:off x="5820500" y="3593100"/>
            <a:ext cx="31650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06666"/>
                </a:solidFill>
              </a:rPr>
              <a:t>Make sure to replace this with</a:t>
            </a:r>
            <a:endParaRPr b="1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06666"/>
                </a:solidFill>
              </a:rPr>
              <a:t>the name of your database file!</a:t>
            </a:r>
            <a:endParaRPr b="1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1429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Database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4175"/>
            <a:ext cx="8839201" cy="149528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Query Language (SQL)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"domain-specific language" (HTML is also a DSL) designed specifically for data access and management.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Also like HTML, SQL is a </a:t>
            </a:r>
            <a:r>
              <a:rPr b="1" lang="en" sz="1500"/>
              <a:t>declarative</a:t>
            </a:r>
            <a:r>
              <a:rPr lang="en" sz="1500"/>
              <a:t> language: describes what data you are seeking, not exactly how to find it.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 SQL, you write statements. The main different types of statements we'll look at: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Data Definition</a:t>
            </a:r>
            <a:r>
              <a:rPr lang="en" sz="1500"/>
              <a:t>: Generally, what does your data look like?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Data Manipulation</a:t>
            </a:r>
            <a:r>
              <a:rPr lang="en" sz="1500"/>
              <a:t>: Change or access the data.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(There are others, but we won't be talking about them.)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7650" y="1361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Basics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7650" y="2853125"/>
            <a:ext cx="7688700" cy="9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Structured Query Language (SQL):</a:t>
            </a:r>
            <a:r>
              <a:rPr lang="en" sz="1500"/>
              <a:t> A language for searching/updating a database.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standard syntax that is used by all database software (with minor variations). Generally case-insensitive.</a:t>
            </a:r>
            <a:endParaRPr sz="1500"/>
          </a:p>
        </p:txBody>
      </p:sp>
      <p:sp>
        <p:nvSpPr>
          <p:cNvPr id="118" name="Google Shape;118;p18"/>
          <p:cNvSpPr txBox="1"/>
          <p:nvPr/>
        </p:nvSpPr>
        <p:spPr>
          <a:xfrm>
            <a:off x="727650" y="1896375"/>
            <a:ext cx="7844100" cy="91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 name FROM menu WHERE qty &gt; 0;</a:t>
            </a:r>
            <a:endParaRPr sz="15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menu (name, category, qty, image)</a:t>
            </a:r>
            <a:endParaRPr sz="15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VALUES ("Cookie", "Desserts", 154, "cookie.png");</a:t>
            </a:r>
            <a:endParaRPr sz="15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Basic SQL Statements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SELECT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DISTINCT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WHERE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6"/>
              </a:rPr>
              <a:t>LIKE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7"/>
              </a:rPr>
              <a:t>ORDER BY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8"/>
              </a:rPr>
              <a:t>LIMIT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These are the basic "building-blocks" of forming "questions" (queries) in SQL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7650" y="1429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Database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4175"/>
            <a:ext cx="8839201" cy="149528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7650" y="569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SQL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/>
              <a:t> Statement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7650" y="1252175"/>
            <a:ext cx="76887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727650" y="1570925"/>
            <a:ext cx="7844100" cy="31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 column(s) FROM table;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7650" y="1885925"/>
            <a:ext cx="76887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r>
              <a:rPr lang="en"/>
              <a:t>: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727650" y="2190450"/>
            <a:ext cx="7844100" cy="31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 name, release_year FROM Games;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7650" y="2519675"/>
            <a:ext cx="7688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output: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7650" y="4241200"/>
            <a:ext cx="76887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SELECT</a:t>
            </a:r>
            <a:r>
              <a:rPr lang="en"/>
              <a:t> statement is used to return data from a database.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returns the data in a result table containing the row data for column name(s) given. Table and column names are case-sensitive.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2860650"/>
            <a:ext cx="3372269" cy="13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