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71562E8-C019-4F46-AC67-4A222C007BB4}">
  <a:tblStyle styleId="{A71562E8-C019-4F46-AC67-4A222C007BB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95fbce7a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95fbce7a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95fbce7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95fbce7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795fbce7a0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95fbce7a0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95fbce7a0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95fbce7a0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95fbce7a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95fbce7a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95fbce7a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95fbce7a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795fbce7a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95fbce7a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795fbce7a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95fbce7a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95fbce7a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95fbce7a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mailto:shaverdian@csus.edu" TargetMode="External"/><Relationship Id="rId4" Type="http://schemas.openxmlformats.org/officeDocument/2006/relationships/hyperlink" Target="https://csus.zoom.us/s/7043055709"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Introduction to CSC 196W</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Anna Baynes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Git Commands You'll Use in This Class</a:t>
            </a:r>
            <a:endParaRPr/>
          </a:p>
        </p:txBody>
      </p:sp>
      <p:graphicFrame>
        <p:nvGraphicFramePr>
          <p:cNvPr id="110" name="Google Shape;110;p22"/>
          <p:cNvGraphicFramePr/>
          <p:nvPr/>
        </p:nvGraphicFramePr>
        <p:xfrm>
          <a:off x="344850" y="1255350"/>
          <a:ext cx="3000000" cy="3000000"/>
        </p:xfrm>
        <a:graphic>
          <a:graphicData uri="http://schemas.openxmlformats.org/drawingml/2006/table">
            <a:tbl>
              <a:tblPr>
                <a:noFill/>
                <a:tableStyleId>{A71562E8-C019-4F46-AC67-4A222C007BB4}</a:tableStyleId>
              </a:tblPr>
              <a:tblGrid>
                <a:gridCol w="2997400"/>
                <a:gridCol w="5456900"/>
              </a:tblGrid>
              <a:tr h="545475">
                <a:tc>
                  <a:txBody>
                    <a:bodyPr/>
                    <a:lstStyle/>
                    <a:p>
                      <a:pPr indent="0" lvl="0" marL="0" rtl="0" algn="l">
                        <a:spcBef>
                          <a:spcPts val="0"/>
                        </a:spcBef>
                        <a:spcAft>
                          <a:spcPts val="0"/>
                        </a:spcAft>
                        <a:buNone/>
                      </a:pPr>
                      <a:r>
                        <a:rPr b="1" lang="en"/>
                        <a:t>Command</a:t>
                      </a:r>
                      <a:endParaRPr b="1"/>
                    </a:p>
                  </a:txBody>
                  <a:tcPr marT="91425" marB="91425" marR="91425" marL="91425" anchor="ctr">
                    <a:solidFill>
                      <a:srgbClr val="9FC5E8"/>
                    </a:solidFill>
                  </a:tcPr>
                </a:tc>
                <a:tc>
                  <a:txBody>
                    <a:bodyPr/>
                    <a:lstStyle/>
                    <a:p>
                      <a:pPr indent="0" lvl="0" marL="0" rtl="0" algn="l">
                        <a:spcBef>
                          <a:spcPts val="0"/>
                        </a:spcBef>
                        <a:spcAft>
                          <a:spcPts val="0"/>
                        </a:spcAft>
                        <a:buNone/>
                      </a:pPr>
                      <a:r>
                        <a:rPr b="1" lang="en"/>
                        <a:t>Description</a:t>
                      </a:r>
                      <a:endParaRPr b="1"/>
                    </a:p>
                  </a:txBody>
                  <a:tcPr marT="91425" marB="91425" marR="91425" marL="91425" anchor="ctr">
                    <a:solidFill>
                      <a:srgbClr val="9FC5E8"/>
                    </a:solidFill>
                  </a:tcPr>
                </a:tc>
              </a:tr>
              <a:tr h="529625">
                <a:tc>
                  <a:txBody>
                    <a:bodyPr/>
                    <a:lstStyle/>
                    <a:p>
                      <a:pPr indent="0" lvl="0" marL="0" rtl="0" algn="l">
                        <a:spcBef>
                          <a:spcPts val="0"/>
                        </a:spcBef>
                        <a:spcAft>
                          <a:spcPts val="0"/>
                        </a:spcAft>
                        <a:buNone/>
                      </a:pPr>
                      <a:r>
                        <a:rPr lang="en">
                          <a:latin typeface="Courier New"/>
                          <a:ea typeface="Courier New"/>
                          <a:cs typeface="Courier New"/>
                          <a:sym typeface="Courier New"/>
                        </a:rPr>
                        <a:t>git clone [link to repository]	</a:t>
                      </a:r>
                      <a:endParaRPr>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n"/>
                        <a:t>Download a local copy of a Git repository</a:t>
                      </a:r>
                      <a:endParaRPr/>
                    </a:p>
                    <a:p>
                      <a:pPr indent="0" lvl="0" marL="0" rtl="0" algn="l">
                        <a:spcBef>
                          <a:spcPts val="0"/>
                        </a:spcBef>
                        <a:spcAft>
                          <a:spcPts val="0"/>
                        </a:spcAft>
                        <a:buNone/>
                      </a:pPr>
                      <a:r>
                        <a:t/>
                      </a:r>
                      <a:endParaRPr/>
                    </a:p>
                  </a:txBody>
                  <a:tcPr marT="91425" marB="91425" marR="91425" marL="91425" anchor="ctr"/>
                </a:tc>
              </a:tr>
              <a:tr h="529625">
                <a:tc>
                  <a:txBody>
                    <a:bodyPr/>
                    <a:lstStyle/>
                    <a:p>
                      <a:pPr indent="0" lvl="0" marL="0" rtl="0" algn="l">
                        <a:spcBef>
                          <a:spcPts val="0"/>
                        </a:spcBef>
                        <a:spcAft>
                          <a:spcPts val="0"/>
                        </a:spcAft>
                        <a:buNone/>
                      </a:pPr>
                      <a:r>
                        <a:rPr lang="en">
                          <a:latin typeface="Courier New"/>
                          <a:ea typeface="Courier New"/>
                          <a:cs typeface="Courier New"/>
                          <a:sym typeface="Courier New"/>
                        </a:rPr>
                        <a:t>git add [filename]	</a:t>
                      </a:r>
                      <a:endParaRPr>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n"/>
                        <a:t>Proposes changes to be committed</a:t>
                      </a:r>
                      <a:endParaRPr/>
                    </a:p>
                    <a:p>
                      <a:pPr indent="0" lvl="0" marL="0" rtl="0" algn="l">
                        <a:spcBef>
                          <a:spcPts val="0"/>
                        </a:spcBef>
                        <a:spcAft>
                          <a:spcPts val="0"/>
                        </a:spcAft>
                        <a:buNone/>
                      </a:pPr>
                      <a:r>
                        <a:t/>
                      </a:r>
                      <a:endParaRPr/>
                    </a:p>
                  </a:txBody>
                  <a:tcPr marT="91425" marB="91425" marR="91425" marL="91425" anchor="ctr"/>
                </a:tc>
              </a:tr>
              <a:tr h="529625">
                <a:tc>
                  <a:txBody>
                    <a:bodyPr/>
                    <a:lstStyle/>
                    <a:p>
                      <a:pPr indent="0" lvl="0" marL="0" rtl="0" algn="l">
                        <a:spcBef>
                          <a:spcPts val="0"/>
                        </a:spcBef>
                        <a:spcAft>
                          <a:spcPts val="0"/>
                        </a:spcAft>
                        <a:buNone/>
                      </a:pPr>
                      <a:r>
                        <a:rPr lang="en">
                          <a:latin typeface="Courier New"/>
                          <a:ea typeface="Courier New"/>
                          <a:cs typeface="Courier New"/>
                          <a:sym typeface="Courier New"/>
                        </a:rPr>
                        <a:t>git commit -m "message"	</a:t>
                      </a:r>
                      <a:endParaRPr>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n"/>
                        <a:t>Commits changes locally with a descriptive message</a:t>
                      </a:r>
                      <a:endParaRPr/>
                    </a:p>
                    <a:p>
                      <a:pPr indent="0" lvl="0" marL="0" rtl="0" algn="l">
                        <a:spcBef>
                          <a:spcPts val="0"/>
                        </a:spcBef>
                        <a:spcAft>
                          <a:spcPts val="0"/>
                        </a:spcAft>
                        <a:buNone/>
                      </a:pPr>
                      <a:r>
                        <a:t/>
                      </a:r>
                      <a:endParaRPr/>
                    </a:p>
                  </a:txBody>
                  <a:tcPr marT="91425" marB="91425" marR="91425" marL="91425" anchor="ctr"/>
                </a:tc>
              </a:tr>
              <a:tr h="529625">
                <a:tc>
                  <a:txBody>
                    <a:bodyPr/>
                    <a:lstStyle/>
                    <a:p>
                      <a:pPr indent="0" lvl="0" marL="0" rtl="0" algn="l">
                        <a:spcBef>
                          <a:spcPts val="0"/>
                        </a:spcBef>
                        <a:spcAft>
                          <a:spcPts val="0"/>
                        </a:spcAft>
                        <a:buNone/>
                      </a:pPr>
                      <a:r>
                        <a:rPr lang="en">
                          <a:latin typeface="Courier New"/>
                          <a:ea typeface="Courier New"/>
                          <a:cs typeface="Courier New"/>
                          <a:sym typeface="Courier New"/>
                        </a:rPr>
                        <a:t>git push	</a:t>
                      </a:r>
                      <a:endParaRPr>
                        <a:latin typeface="Courier New"/>
                        <a:ea typeface="Courier New"/>
                        <a:cs typeface="Courier New"/>
                        <a:sym typeface="Courier New"/>
                      </a:endParaRPr>
                    </a:p>
                  </a:txBody>
                  <a:tcPr marT="91425" marB="91425" marR="91425" marL="91425" anchor="ctr"/>
                </a:tc>
                <a:tc>
                  <a:txBody>
                    <a:bodyPr/>
                    <a:lstStyle/>
                    <a:p>
                      <a:pPr indent="0" lvl="0" marL="0" rtl="0" algn="l">
                        <a:spcBef>
                          <a:spcPts val="0"/>
                        </a:spcBef>
                        <a:spcAft>
                          <a:spcPts val="0"/>
                        </a:spcAft>
                        <a:buNone/>
                      </a:pPr>
                      <a:r>
                        <a:rPr lang="en"/>
                        <a:t>Pushes to remote (online) repository</a:t>
                      </a:r>
                      <a:endParaRPr/>
                    </a:p>
                  </a:txBody>
                  <a:tcPr marT="91425" marB="91425" marR="91425" marL="91425"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highlight>
                <a:srgbClr val="FFFFFF"/>
              </a:highlight>
            </a:endParaRPr>
          </a:p>
          <a:p>
            <a:pPr indent="-342900" lvl="0" marL="457200" rtl="0" algn="l">
              <a:spcBef>
                <a:spcPts val="1200"/>
              </a:spcBef>
              <a:spcAft>
                <a:spcPts val="0"/>
              </a:spcAft>
              <a:buSzPts val="1800"/>
              <a:buChar char="●"/>
            </a:pPr>
            <a:r>
              <a:rPr lang="en">
                <a:highlight>
                  <a:srgbClr val="FFFFFF"/>
                </a:highlight>
              </a:rPr>
              <a:t>Introduction to web development tools (VSCode and your browser)</a:t>
            </a:r>
            <a:endParaRPr>
              <a:highlight>
                <a:srgbClr val="FFFFFF"/>
              </a:highlight>
            </a:endParaRPr>
          </a:p>
          <a:p>
            <a:pPr indent="-342900" lvl="0" marL="457200" rtl="0" algn="l">
              <a:spcBef>
                <a:spcPts val="0"/>
              </a:spcBef>
              <a:spcAft>
                <a:spcPts val="0"/>
              </a:spcAft>
              <a:buSzPts val="1800"/>
              <a:buChar char="●"/>
            </a:pPr>
            <a:r>
              <a:rPr lang="en">
                <a:highlight>
                  <a:srgbClr val="FFFFFF"/>
                </a:highlight>
              </a:rPr>
              <a:t>Git Repository</a:t>
            </a:r>
            <a:endParaRPr>
              <a:highlight>
                <a:srgbClr val="FFFFFF"/>
              </a:highlight>
            </a:endParaRPr>
          </a:p>
          <a:p>
            <a:pPr indent="-342900" lvl="0" marL="457200" rtl="0" algn="l">
              <a:spcBef>
                <a:spcPts val="0"/>
              </a:spcBef>
              <a:spcAft>
                <a:spcPts val="0"/>
              </a:spcAft>
              <a:buSzPts val="1800"/>
              <a:buChar char="●"/>
            </a:pPr>
            <a:r>
              <a:rPr lang="en">
                <a:highlight>
                  <a:srgbClr val="FFFFFF"/>
                </a:highlight>
              </a:rPr>
              <a:t>Review HTML</a:t>
            </a:r>
            <a:endParaRPr>
              <a:highlight>
                <a:srgbClr val="FFFFFF"/>
              </a:highlight>
            </a:endParaRPr>
          </a:p>
          <a:p>
            <a:pPr indent="0" lvl="0" marL="0" rtl="0" algn="l">
              <a:spcBef>
                <a:spcPts val="1200"/>
              </a:spcBef>
              <a:spcAft>
                <a:spcPts val="0"/>
              </a:spcAft>
              <a:buClr>
                <a:schemeClr val="dk1"/>
              </a:buClr>
              <a:buSzPts val="1100"/>
              <a:buFont typeface="Arial"/>
              <a:buNone/>
            </a:pPr>
            <a:r>
              <a:t/>
            </a:r>
            <a:endParaRPr sz="2200">
              <a:solidFill>
                <a:srgbClr val="222222"/>
              </a:solidFill>
              <a:highlight>
                <a:srgbClr val="FFFFFF"/>
              </a:highlight>
            </a:endParaRPr>
          </a:p>
          <a:p>
            <a:pPr indent="0" lvl="0" marL="0" rtl="0" algn="l">
              <a:spcBef>
                <a:spcPts val="1200"/>
              </a:spcBef>
              <a:spcAft>
                <a:spcPts val="1200"/>
              </a:spcAft>
              <a:buNone/>
            </a:pPr>
            <a:r>
              <a:t/>
            </a:r>
            <a:endParaRPr sz="2200">
              <a:solidFill>
                <a:srgbClr val="222222"/>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me!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Welcome to CSC 196W!  This is the first offering of the course.  </a:t>
            </a:r>
            <a:endParaRPr/>
          </a:p>
          <a:p>
            <a:pPr indent="0" lvl="0" marL="0" rtl="0" algn="l">
              <a:spcBef>
                <a:spcPts val="1200"/>
              </a:spcBef>
              <a:spcAft>
                <a:spcPts val="0"/>
              </a:spcAft>
              <a:buNone/>
            </a:pPr>
            <a:r>
              <a:rPr lang="en"/>
              <a:t>I’m in my 4th year of teaching at Sac State.  My area of research includes Computer Science education, data visualization, and data analytics.  </a:t>
            </a:r>
            <a:endParaRPr/>
          </a:p>
          <a:p>
            <a:pPr indent="0" lvl="0" marL="0" rtl="0" algn="l">
              <a:spcBef>
                <a:spcPts val="1200"/>
              </a:spcBef>
              <a:spcAft>
                <a:spcPts val="0"/>
              </a:spcAft>
              <a:buNone/>
            </a:pPr>
            <a:r>
              <a:rPr lang="en"/>
              <a:t>I moved here from the Bay Area, where I worked as a software engineer for several years.  I have my PhD in Computer Science (databases) from University of Michigan, and my B.S. in Computer Engineering from University of Washington.</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you!</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 the the slide deck and create an about you which includes:</a:t>
            </a:r>
            <a:endParaRPr/>
          </a:p>
          <a:p>
            <a:pPr indent="-342900" lvl="0" marL="457200" rtl="0" algn="l">
              <a:spcBef>
                <a:spcPts val="1200"/>
              </a:spcBef>
              <a:spcAft>
                <a:spcPts val="0"/>
              </a:spcAft>
              <a:buSzPts val="1800"/>
              <a:buAutoNum type="arabicPeriod"/>
            </a:pPr>
            <a:r>
              <a:rPr lang="en"/>
              <a:t>Name</a:t>
            </a:r>
            <a:endParaRPr/>
          </a:p>
          <a:p>
            <a:pPr indent="-342900" lvl="0" marL="457200" rtl="0" algn="l">
              <a:spcBef>
                <a:spcPts val="0"/>
              </a:spcBef>
              <a:spcAft>
                <a:spcPts val="0"/>
              </a:spcAft>
              <a:buSzPts val="1800"/>
              <a:buAutoNum type="arabicPeriod"/>
            </a:pPr>
            <a:r>
              <a:rPr lang="en"/>
              <a:t>A picture of yourself</a:t>
            </a:r>
            <a:endParaRPr/>
          </a:p>
          <a:p>
            <a:pPr indent="-342900" lvl="0" marL="457200" rtl="0" algn="l">
              <a:spcBef>
                <a:spcPts val="0"/>
              </a:spcBef>
              <a:spcAft>
                <a:spcPts val="0"/>
              </a:spcAft>
              <a:buSzPts val="1800"/>
              <a:buAutoNum type="arabicPeriod"/>
            </a:pPr>
            <a:r>
              <a:rPr lang="en"/>
              <a:t>Goals of taking this course</a:t>
            </a:r>
            <a:endParaRPr/>
          </a:p>
          <a:p>
            <a:pPr indent="-342900" lvl="0" marL="457200" rtl="0" algn="l">
              <a:spcBef>
                <a:spcPts val="0"/>
              </a:spcBef>
              <a:spcAft>
                <a:spcPts val="0"/>
              </a:spcAft>
              <a:buSzPts val="1800"/>
              <a:buAutoNum type="arabicPeriod"/>
            </a:pPr>
            <a:r>
              <a:rPr lang="en"/>
              <a:t>Interesting fact about you</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Office Hours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Fridays 9-5pm</a:t>
            </a:r>
            <a:endParaRPr/>
          </a:p>
          <a:p>
            <a:pPr indent="-342900" lvl="0" marL="457200" rtl="0" algn="l">
              <a:spcBef>
                <a:spcPts val="0"/>
              </a:spcBef>
              <a:spcAft>
                <a:spcPts val="0"/>
              </a:spcAft>
              <a:buSzPts val="1800"/>
              <a:buChar char="●"/>
            </a:pPr>
            <a:r>
              <a:rPr lang="en" u="sng">
                <a:solidFill>
                  <a:schemeClr val="hlink"/>
                </a:solidFill>
                <a:hlinkClick r:id="rId3"/>
              </a:rPr>
              <a:t>shaverdian@csus.edu</a:t>
            </a:r>
            <a:endParaRPr/>
          </a:p>
          <a:p>
            <a:pPr indent="-342900" lvl="0" marL="457200" rtl="0" algn="l">
              <a:spcBef>
                <a:spcPts val="0"/>
              </a:spcBef>
              <a:spcAft>
                <a:spcPts val="0"/>
              </a:spcAft>
              <a:buSzPts val="1800"/>
              <a:buChar char="●"/>
            </a:pPr>
            <a:r>
              <a:rPr lang="en"/>
              <a:t>Zoom link: </a:t>
            </a:r>
            <a:r>
              <a:rPr lang="en" u="sng">
                <a:solidFill>
                  <a:schemeClr val="hlink"/>
                </a:solidFill>
                <a:hlinkClick r:id="rId4"/>
              </a:rPr>
              <a:t>https://csus.zoom.us/s/7043055709</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By appointment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Setting up your environment</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These slides are here for reference to help you setup your environment. There are three main steps you need to complete in order to work on assignments:</a:t>
            </a:r>
            <a:endParaRPr/>
          </a:p>
          <a:p>
            <a:pPr indent="-342900" lvl="0" marL="457200" rtl="0" algn="l">
              <a:spcBef>
                <a:spcPts val="1200"/>
              </a:spcBef>
              <a:spcAft>
                <a:spcPts val="0"/>
              </a:spcAft>
              <a:buSzPts val="1800"/>
              <a:buAutoNum type="arabicPeriod"/>
            </a:pPr>
            <a:r>
              <a:rPr lang="en"/>
              <a:t>Making a directory</a:t>
            </a:r>
            <a:endParaRPr/>
          </a:p>
          <a:p>
            <a:pPr indent="-342900" lvl="0" marL="457200" rtl="0" algn="l">
              <a:spcBef>
                <a:spcPts val="0"/>
              </a:spcBef>
              <a:spcAft>
                <a:spcPts val="0"/>
              </a:spcAft>
              <a:buSzPts val="1800"/>
              <a:buAutoNum type="arabicPeriod"/>
            </a:pPr>
            <a:r>
              <a:rPr lang="en"/>
              <a:t>Installing a programming environment</a:t>
            </a:r>
            <a:endParaRPr/>
          </a:p>
          <a:p>
            <a:pPr indent="-342900" lvl="0" marL="457200" rtl="0" algn="l">
              <a:spcBef>
                <a:spcPts val="0"/>
              </a:spcBef>
              <a:spcAft>
                <a:spcPts val="0"/>
              </a:spcAft>
              <a:buSzPts val="1800"/>
              <a:buAutoNum type="arabicPeriod"/>
            </a:pPr>
            <a:r>
              <a:rPr lang="en"/>
              <a:t>Setting up Git for downloading/submitting assignments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 Command Line Basics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New to the bash terminal? It's just like a text-based alternative to your computer's file-finder GUI, but with a ton of features to edit and run different programs in the same location. Here are some tips for getting around the command line! To learn more, use the next few slides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Moving around the command </a:t>
            </a:r>
            <a:r>
              <a:rPr lang="en"/>
              <a:t>line</a:t>
            </a:r>
            <a:endParaRPr/>
          </a:p>
        </p:txBody>
      </p:sp>
      <p:graphicFrame>
        <p:nvGraphicFramePr>
          <p:cNvPr id="97" name="Google Shape;97;p20"/>
          <p:cNvGraphicFramePr/>
          <p:nvPr/>
        </p:nvGraphicFramePr>
        <p:xfrm>
          <a:off x="365825" y="1017713"/>
          <a:ext cx="3000000" cy="3000000"/>
        </p:xfrm>
        <a:graphic>
          <a:graphicData uri="http://schemas.openxmlformats.org/drawingml/2006/table">
            <a:tbl>
              <a:tblPr>
                <a:noFill/>
                <a:tableStyleId>{A71562E8-C019-4F46-AC67-4A222C007BB4}</a:tableStyleId>
              </a:tblPr>
              <a:tblGrid>
                <a:gridCol w="3428275"/>
                <a:gridCol w="4962025"/>
              </a:tblGrid>
              <a:tr h="1626625">
                <a:tc>
                  <a:txBody>
                    <a:bodyPr/>
                    <a:lstStyle/>
                    <a:p>
                      <a:pPr indent="0" lvl="0" marL="0" rtl="0" algn="l">
                        <a:spcBef>
                          <a:spcPts val="0"/>
                        </a:spcBef>
                        <a:spcAft>
                          <a:spcPts val="1600"/>
                        </a:spcAft>
                        <a:buClr>
                          <a:schemeClr val="dk1"/>
                        </a:buClr>
                        <a:buSzPts val="1100"/>
                        <a:buFont typeface="Arial"/>
                        <a:buNone/>
                      </a:pPr>
                      <a:r>
                        <a:rPr b="1" lang="en" sz="1800">
                          <a:solidFill>
                            <a:schemeClr val="dk2"/>
                          </a:solidFill>
                          <a:latin typeface="Courier New"/>
                          <a:ea typeface="Courier New"/>
                          <a:cs typeface="Courier New"/>
                          <a:sym typeface="Courier New"/>
                        </a:rPr>
                        <a:t>ls</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800">
                          <a:solidFill>
                            <a:schemeClr val="dk2"/>
                          </a:solidFill>
                        </a:rPr>
                        <a:t>"List" files and directories directly inside the current working directory</a:t>
                      </a:r>
                      <a:endParaRPr sz="1800">
                        <a:solidFill>
                          <a:schemeClr val="dk2"/>
                        </a:solidFill>
                      </a:endParaRPr>
                    </a:p>
                    <a:p>
                      <a:pPr indent="0" lvl="0" marL="0" rtl="0" algn="l">
                        <a:spcBef>
                          <a:spcPts val="1600"/>
                        </a:spcBef>
                        <a:spcAft>
                          <a:spcPts val="0"/>
                        </a:spcAft>
                        <a:buNone/>
                      </a:pPr>
                      <a:r>
                        <a:t/>
                      </a:r>
                      <a:endParaRPr/>
                    </a:p>
                  </a:txBody>
                  <a:tcPr marT="91425" marB="91425" marR="91425" marL="91425"/>
                </a:tc>
              </a:tr>
              <a:tr h="381000">
                <a:tc>
                  <a:txBody>
                    <a:bodyPr/>
                    <a:lstStyle/>
                    <a:p>
                      <a:pPr indent="0" lvl="0" marL="0" rtl="0" algn="l">
                        <a:spcBef>
                          <a:spcPts val="0"/>
                        </a:spcBef>
                        <a:spcAft>
                          <a:spcPts val="1600"/>
                        </a:spcAft>
                        <a:buClr>
                          <a:schemeClr val="dk1"/>
                        </a:buClr>
                        <a:buSzPts val="1100"/>
                        <a:buFont typeface="Arial"/>
                        <a:buNone/>
                      </a:pPr>
                      <a:r>
                        <a:rPr b="1" lang="en" sz="1800">
                          <a:solidFill>
                            <a:schemeClr val="dk2"/>
                          </a:solidFill>
                          <a:latin typeface="Courier New"/>
                          <a:ea typeface="Courier New"/>
                          <a:cs typeface="Courier New"/>
                          <a:sym typeface="Courier New"/>
                        </a:rPr>
                        <a:t>cd [folder-name]</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800">
                          <a:solidFill>
                            <a:schemeClr val="dk2"/>
                          </a:solidFill>
                        </a:rPr>
                        <a:t>"Change directory" - change directories to the given path (relative to the current working directory)</a:t>
                      </a:r>
                      <a:endParaRPr sz="1800">
                        <a:solidFill>
                          <a:schemeClr val="dk2"/>
                        </a:solidFill>
                      </a:endParaRPr>
                    </a:p>
                    <a:p>
                      <a:pPr indent="0" lvl="0" marL="0" rtl="0" algn="l">
                        <a:spcBef>
                          <a:spcPts val="1600"/>
                        </a:spcBef>
                        <a:spcAft>
                          <a:spcPts val="0"/>
                        </a:spcAft>
                        <a:buNone/>
                      </a:pPr>
                      <a:r>
                        <a:t/>
                      </a:r>
                      <a:endParaRPr/>
                    </a:p>
                  </a:txBody>
                  <a:tcPr marT="91425" marB="91425" marR="91425" marL="91425"/>
                </a:tc>
              </a:tr>
              <a:tr h="381000">
                <a:tc>
                  <a:txBody>
                    <a:bodyPr/>
                    <a:lstStyle/>
                    <a:p>
                      <a:pPr indent="0" lvl="0" marL="0" rtl="0" algn="l">
                        <a:spcBef>
                          <a:spcPts val="0"/>
                        </a:spcBef>
                        <a:spcAft>
                          <a:spcPts val="1600"/>
                        </a:spcAft>
                        <a:buClr>
                          <a:schemeClr val="dk1"/>
                        </a:buClr>
                        <a:buSzPts val="1100"/>
                        <a:buFont typeface="Arial"/>
                        <a:buNone/>
                      </a:pPr>
                      <a:r>
                        <a:rPr b="1" lang="en" sz="1800">
                          <a:solidFill>
                            <a:schemeClr val="dk2"/>
                          </a:solidFill>
                          <a:latin typeface="Courier New"/>
                          <a:ea typeface="Courier New"/>
                          <a:cs typeface="Courier New"/>
                          <a:sym typeface="Courier New"/>
                        </a:rPr>
                        <a:t>cd ..</a:t>
                      </a:r>
                      <a:endParaRPr>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1600"/>
                        </a:spcAft>
                        <a:buNone/>
                      </a:pPr>
                      <a:r>
                        <a:rPr lang="en" sz="1800">
                          <a:solidFill>
                            <a:schemeClr val="dk2"/>
                          </a:solidFill>
                        </a:rPr>
                        <a:t>Using </a:t>
                      </a:r>
                      <a:r>
                        <a:rPr b="1" lang="en" sz="1800">
                          <a:solidFill>
                            <a:schemeClr val="dk2"/>
                          </a:solidFill>
                        </a:rPr>
                        <a:t>cd </a:t>
                      </a:r>
                      <a:r>
                        <a:rPr lang="en" sz="1800">
                          <a:solidFill>
                            <a:schemeClr val="dk2"/>
                          </a:solidFill>
                        </a:rPr>
                        <a:t>to move up a directory</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current working directory</a:t>
            </a:r>
            <a:endParaRPr/>
          </a:p>
        </p:txBody>
      </p:sp>
      <p:sp>
        <p:nvSpPr>
          <p:cNvPr id="103" name="Google Shape;103;p21"/>
          <p:cNvSpPr txBox="1"/>
          <p:nvPr>
            <p:ph idx="4294967295" type="body"/>
          </p:nvPr>
        </p:nvSpPr>
        <p:spPr>
          <a:xfrm>
            <a:off x="311700" y="894675"/>
            <a:ext cx="8648400" cy="408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current working directory refers to the directory your command line is currently targeting.</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Any command line commands (including git commands) will apply to the current working directory.</a:t>
            </a:r>
            <a:endParaRPr/>
          </a:p>
          <a:p>
            <a:pPr indent="0" lvl="0" marL="0" rtl="0" algn="l">
              <a:spcBef>
                <a:spcPts val="1200"/>
              </a:spcBef>
              <a:spcAft>
                <a:spcPts val="1200"/>
              </a:spcAft>
              <a:buNone/>
            </a:pPr>
            <a:r>
              <a:rPr lang="en"/>
              <a:t>It is often helpful to use </a:t>
            </a:r>
            <a:r>
              <a:rPr b="1" lang="en"/>
              <a:t>pwd</a:t>
            </a:r>
            <a:r>
              <a:rPr lang="en"/>
              <a:t> to check where your current directory is.</a:t>
            </a:r>
            <a:endParaRPr/>
          </a:p>
        </p:txBody>
      </p:sp>
      <p:pic>
        <p:nvPicPr>
          <p:cNvPr id="104" name="Google Shape;104;p21"/>
          <p:cNvPicPr preferRelativeResize="0"/>
          <p:nvPr/>
        </p:nvPicPr>
        <p:blipFill rotWithShape="1">
          <a:blip r:embed="rId3">
            <a:alphaModFix/>
          </a:blip>
          <a:srcRect b="0" l="0" r="0" t="0"/>
          <a:stretch/>
        </p:blipFill>
        <p:spPr>
          <a:xfrm>
            <a:off x="1181512" y="1582147"/>
            <a:ext cx="6908773" cy="2211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