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8" r:id="rId3"/>
    <p:sldId id="492" r:id="rId4"/>
    <p:sldId id="493" r:id="rId5"/>
    <p:sldId id="494" r:id="rId6"/>
    <p:sldId id="263" r:id="rId7"/>
    <p:sldId id="489" r:id="rId8"/>
    <p:sldId id="491" r:id="rId9"/>
    <p:sldId id="497" r:id="rId10"/>
    <p:sldId id="498" r:id="rId11"/>
    <p:sldId id="500" r:id="rId12"/>
    <p:sldId id="499" r:id="rId13"/>
    <p:sldId id="501" r:id="rId14"/>
    <p:sldId id="502" r:id="rId15"/>
    <p:sldId id="503" r:id="rId16"/>
    <p:sldId id="264" r:id="rId17"/>
    <p:sldId id="456" r:id="rId18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030"/>
    <a:srgbClr val="202020"/>
    <a:srgbClr val="002040"/>
    <a:srgbClr val="4060A0"/>
    <a:srgbClr val="402040"/>
    <a:srgbClr val="804080"/>
    <a:srgbClr val="00206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9467" autoAdjust="0"/>
  </p:normalViewPr>
  <p:slideViewPr>
    <p:cSldViewPr>
      <p:cViewPr varScale="1">
        <p:scale>
          <a:sx n="72" d="100"/>
          <a:sy n="72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899DB8-4989-42D3-A843-53CAE2D7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A185E-406B-4E5A-AA6C-E6AC194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1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10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5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11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9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12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13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14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6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15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16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17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2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1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3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4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5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9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6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7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8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9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9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4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9144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72100"/>
            <a:ext cx="82296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00200" y="2057400"/>
            <a:ext cx="27432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6FDBCE0-431C-44ED-9511-E4E31C3EEB67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918AB6FD-1771-4A11-BC76-EE70035B645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09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D73C0D0-4631-4A99-9692-8A11CF67CC07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1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4127D91-B8CD-4FAE-B2B8-1A3E4FF72337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495B53-DD36-45E1-9E8E-DC1FC6642761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35CCF12-20A5-47CE-B6A4-DCCFE5262AEB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107DA67-9E5D-43CB-9CFA-04CF77326814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8229600" cy="4573587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1FD0B7D-BA01-4FA2-B56A-483BB950CD6A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3C9E6056-0015-4A34-8DA9-76E288B5445A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1828800"/>
            <a:ext cx="2286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4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00500" cy="45735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5720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A1A612-FA36-4180-A82D-70004E1A434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C59843A6-F031-49C0-843E-D57B62AB404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CB6D4C-B11B-456A-87F1-D6F88FBB7353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199"/>
            <a:ext cx="8229600" cy="5943601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6965B8B-39A6-41EC-917B-4521AFB1809B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A7D78DD-8240-4DAB-BE82-4E9624C7AB7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BFB9D8EB-7AB3-4785-8361-CAB4835A508D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5" r:id="rId4"/>
    <p:sldLayoutId id="2147483734" r:id="rId5"/>
    <p:sldLayoutId id="2147483736" r:id="rId6"/>
    <p:sldLayoutId id="2147483738" r:id="rId7"/>
    <p:sldLayoutId id="2147483737" r:id="rId8"/>
    <p:sldLayoutId id="2147483781" r:id="rId9"/>
    <p:sldLayoutId id="2147483766" r:id="rId10"/>
    <p:sldLayoutId id="2147483783" r:id="rId11"/>
    <p:sldLayoutId id="2147483784" r:id="rId12"/>
    <p:sldLayoutId id="2147483782" r:id="rId13"/>
    <p:sldLayoutId id="2147483768" r:id="rId14"/>
    <p:sldLayoutId id="2147483785" r:id="rId15"/>
    <p:sldLayoutId id="2147483786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igitalocean.com/community/tutorials/how-to-manage-sql-database-cheat-she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cloudnine.de/moving-a-small-on-prem-environment-to-azure-o365-part-2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overbr.com.br/games-2/aws-cloud-platform-e-base-para-empresas-de-gam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ngall.com/login-button-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echzim.co.zw/2016/10/bitcoin-legal-zimbabw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online-payment-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urses.lumenlearning.com/wm-accountingformanagers/chapter/introduction-to-costs-and-understanding-business-expens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leo.com/what-is-facebook-fan-frida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dging-the-gap.com/reverse-engineering-requirements-how-to-explore-the-syste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ridging-the-gap.com/10-ways-to-discover-what-the-problem-really-is/" TargetMode="External"/><Relationship Id="rId5" Type="http://schemas.openxmlformats.org/officeDocument/2006/relationships/hyperlink" Target="https://www.bridging-the-gap.com/what-questions-do-i-ask-during-requirements-elicitation/" TargetMode="External"/><Relationship Id="rId4" Type="http://schemas.openxmlformats.org/officeDocument/2006/relationships/hyperlink" Target="https://www.bridging-the-gap.com/new-business-doma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ictofigo.com/freehand-image-search/Files/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ictofigo.com/freehand-image-search/Files/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ictofigo.com/freehand-image-search/Files/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ictofigo.com/freehand-image-search/Files/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hebluediamondgallery.com/handwriting/c/clien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hebluediamondgallery.com/handwriting/c/clien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selective-focus-photography-of-black-rotary-phone-16300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picfu.com/blog/2008/11/style-app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/>
          </a:bodyPr>
          <a:lstStyle/>
          <a:p>
            <a:r>
              <a:rPr lang="en-US" dirty="0"/>
              <a:t>Requirements and Project Scope 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33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6743700" cy="4570412"/>
          </a:xfrm>
        </p:spPr>
        <p:txBody>
          <a:bodyPr>
            <a:normAutofit fontScale="77500" lnSpcReduction="20000"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Database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SQL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Detailed ERD 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Plan for speed 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What is being saved to the database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Encryption?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How long is the data stored?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PII ?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NOSQL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Research how to traverse 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is being stored? 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Encryption?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No Database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AE1F5-E008-4823-B392-94457C5FEF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7900" y="1770161"/>
            <a:ext cx="2969608" cy="14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6743700" cy="3599620"/>
          </a:xfrm>
        </p:spPr>
        <p:txBody>
          <a:bodyPr>
            <a:normAutofit fontScale="92500" lnSpcReduction="20000"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Servers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AWS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Costs to client 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AZURE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Costs to client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Google Cloud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Costs to client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Works for your use case?</a:t>
            </a:r>
          </a:p>
          <a:p>
            <a:pPr lvl="1"/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F3AF9-4601-4736-A75D-5A20A24C4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54548" y="1709934"/>
            <a:ext cx="2952750" cy="1552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AC6BA-2D33-4462-99FD-FF9A46818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43700" y="3411173"/>
            <a:ext cx="2079837" cy="882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289D04-584C-47FC-ADFF-36688ABB226B}"/>
              </a:ext>
            </a:extLst>
          </p:cNvPr>
          <p:cNvSpPr txBox="1"/>
          <p:nvPr/>
        </p:nvSpPr>
        <p:spPr>
          <a:xfrm>
            <a:off x="228600" y="5372100"/>
            <a:ext cx="2400299" cy="2286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AWS Source: https://calculator.aws/#/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522B6-3D88-4A2B-BFAE-C31054C457F0}"/>
              </a:ext>
            </a:extLst>
          </p:cNvPr>
          <p:cNvSpPr txBox="1"/>
          <p:nvPr/>
        </p:nvSpPr>
        <p:spPr>
          <a:xfrm>
            <a:off x="228600" y="5656361"/>
            <a:ext cx="2971800" cy="2286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Google Cloud  Source: https://cloud.google.com/products/calculator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76F52-F659-4116-80DA-6E19548F2A67}"/>
              </a:ext>
            </a:extLst>
          </p:cNvPr>
          <p:cNvSpPr txBox="1"/>
          <p:nvPr/>
        </p:nvSpPr>
        <p:spPr>
          <a:xfrm>
            <a:off x="228600" y="5943600"/>
            <a:ext cx="3771900" cy="227941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Google Cloud  Source: 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34966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6743700" cy="4570412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Login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Password requirements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Hashing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API’s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What APIs are needed?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Costs of API’s</a:t>
            </a:r>
          </a:p>
          <a:p>
            <a:pPr marL="0" indent="0">
              <a:buNone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99F28-C5D2-4EC4-AFFB-29DF68FEF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6500" y="1810009"/>
            <a:ext cx="2621285" cy="969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CA484-6DFE-4FC3-AECA-F0BF40DACD11}"/>
              </a:ext>
            </a:extLst>
          </p:cNvPr>
          <p:cNvSpPr txBox="1"/>
          <p:nvPr/>
        </p:nvSpPr>
        <p:spPr>
          <a:xfrm>
            <a:off x="342900" y="5943600"/>
            <a:ext cx="3771900" cy="2286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Google Maps API Pricing Source: https://mapsplatform.google.com/pricing/</a:t>
            </a:r>
          </a:p>
        </p:txBody>
      </p:sp>
    </p:spTree>
    <p:extLst>
      <p:ext uri="{BB962C8B-B14F-4D97-AF65-F5344CB8AC3E}">
        <p14:creationId xmlns:p14="http://schemas.microsoft.com/office/powerpoint/2010/main" val="30135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6743700" cy="4570412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Legality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API use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Developer Licenses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Open Source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Storage </a:t>
            </a:r>
            <a:r>
              <a:rPr lang="en-US">
                <a:solidFill>
                  <a:srgbClr val="2D3B45"/>
                </a:solidFill>
                <a:latin typeface="Lato Extended"/>
              </a:rPr>
              <a:t>requirements (PII)</a:t>
            </a:r>
            <a:endParaRPr lang="en-US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F8AA0-ED00-4E10-A993-6EF0178F3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3600" y="1943100"/>
            <a:ext cx="2971800" cy="20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0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6743700" cy="4570412"/>
          </a:xfrm>
        </p:spPr>
        <p:txBody>
          <a:bodyPr>
            <a:normAutofit lnSpcReduction="10000"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 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Payment Methods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Visa/Mastercard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Service Fees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PayPal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Venmo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Crypt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o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FEES</a:t>
            </a: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2E075-857C-4650-BFAD-94D104A70B15}"/>
              </a:ext>
            </a:extLst>
          </p:cNvPr>
          <p:cNvSpPr txBox="1"/>
          <p:nvPr/>
        </p:nvSpPr>
        <p:spPr>
          <a:xfrm>
            <a:off x="342900" y="5943600"/>
            <a:ext cx="3771900" cy="2286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800" u="none" dirty="0">
                <a:solidFill>
                  <a:schemeClr val="tx1"/>
                </a:solidFill>
              </a:rPr>
              <a:t>PayPal API Source: https://developer.paypal.com/api/rest/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3FF34-E1A2-4003-A33B-CE2378C9C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2300" y="1872562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6743700" cy="4570412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 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Costs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App Store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Server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Payment fees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API Fees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Software Licensing Fees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DC1B8-5684-42A3-8F6C-F37823916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02610" y="2063534"/>
            <a:ext cx="2387717" cy="15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28900"/>
            <a:ext cx="5029200" cy="33093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class Assignment</a:t>
            </a:r>
          </a:p>
          <a:p>
            <a:r>
              <a:rPr lang="en-US" b="1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</a:p>
          <a:p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4AA9F00-B536-47DB-984C-2FEDF4FA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50" y="1862470"/>
            <a:ext cx="217170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u="none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97DB2-B6D6-4EC6-BE68-9D73E5F45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8372" y="1714500"/>
            <a:ext cx="371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714500"/>
            <a:ext cx="8915400" cy="4343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https://www.bridging-the-gap.com/reverse-engineering-requirements-how-to-explore-the-system/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https://www.bridging-the-gap.com/new-business-domain/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https://www.bridging-the-gap.com/what-questions-do-i-ask-during-requirements-elicitation/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https://www.bridging-the-gap.com/10-ways-to-discover-what-the-problem-really-is/</a:t>
            </a:r>
            <a:endParaRPr lang="en-US" sz="2400" dirty="0"/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6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828800"/>
            <a:ext cx="5829300" cy="44577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client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–Profit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software to be developed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meet the minimum requirements?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credentials 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backend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project types</a:t>
            </a:r>
          </a:p>
          <a:p>
            <a:pPr lvl="3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A.I. Technology </a:t>
            </a:r>
          </a:p>
          <a:p>
            <a:pPr lvl="3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possible?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the project has to be delivered at the end of the semester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technology available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legal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F5A48-582F-4BCB-A377-E7A8718D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5379" y="1943100"/>
            <a:ext cx="326571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1304A-49D3-4045-B7AC-729BFDCE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5379" y="1943100"/>
            <a:ext cx="3265714" cy="25146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7" y="1827213"/>
            <a:ext cx="5924993" cy="4570412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Description of need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What is the need for the software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Is the software need legitimate </a:t>
            </a: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Assumptions and </a:t>
            </a:r>
            <a:r>
              <a:rPr lang="en-US" dirty="0">
                <a:solidFill>
                  <a:srgbClr val="FF0000"/>
                </a:solidFill>
                <a:latin typeface="Lato Extended"/>
              </a:rPr>
              <a:t>constraints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The project </a:t>
            </a:r>
            <a:r>
              <a:rPr lang="en-US" dirty="0">
                <a:solidFill>
                  <a:srgbClr val="FF0000"/>
                </a:solidFill>
                <a:latin typeface="Lato Extended"/>
              </a:rPr>
              <a:t>must end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at the end of CSC 191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The client </a:t>
            </a:r>
            <a:r>
              <a:rPr lang="en-US" dirty="0">
                <a:solidFill>
                  <a:srgbClr val="FF0000"/>
                </a:solidFill>
                <a:latin typeface="Lato Extended"/>
              </a:rPr>
              <a:t>must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be </a:t>
            </a:r>
            <a:r>
              <a:rPr lang="en-US" dirty="0">
                <a:solidFill>
                  <a:srgbClr val="FF0000"/>
                </a:solidFill>
                <a:latin typeface="Lato Extended"/>
              </a:rPr>
              <a:t>aware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of this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1304A-49D3-4045-B7AC-729BFDCE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5379" y="1943100"/>
            <a:ext cx="3265714" cy="25146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7" y="1827213"/>
            <a:ext cx="5924993" cy="4570412"/>
          </a:xfrm>
        </p:spPr>
        <p:txBody>
          <a:bodyPr>
            <a:normAutofit fontScale="77500" lnSpcReduction="20000"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Support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After CSC 191 there will be no support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Ownership </a:t>
            </a:r>
            <a:endParaRPr lang="en-US" dirty="0">
              <a:solidFill>
                <a:srgbClr val="FF0000"/>
              </a:solidFill>
              <a:latin typeface="Lato Extended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Lato Extended"/>
              </a:rPr>
              <a:t>Ownership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of the </a:t>
            </a:r>
            <a:r>
              <a:rPr lang="en-US" dirty="0">
                <a:solidFill>
                  <a:srgbClr val="FF0000"/>
                </a:solidFill>
                <a:latin typeface="Lato Extended"/>
              </a:rPr>
              <a:t>code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will be held by the client and the dev team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Unless explicitly stated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CSUS </a:t>
            </a:r>
            <a:r>
              <a:rPr lang="en-US" dirty="0">
                <a:solidFill>
                  <a:srgbClr val="FF0000"/>
                </a:solidFill>
                <a:latin typeface="Lato Extended"/>
              </a:rPr>
              <a:t>reserves the right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to use developed documentation and products as examples of student work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The client will sign the Product Charter it is up to the team to make sure they are aware of what they are signing (Due Diligence)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1304A-49D3-4045-B7AC-729BFDCE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5379" y="1943100"/>
            <a:ext cx="3265714" cy="25146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7" y="1827213"/>
            <a:ext cx="5924993" cy="4570412"/>
          </a:xfrm>
        </p:spPr>
        <p:txBody>
          <a:bodyPr>
            <a:normAutofit lnSpcReduction="10000"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Review Assignment Draft of Project Charter Template (Course Canvas)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Only a draft of the Charter 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 will review the summited draft and provide feedback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The client &amp; Development team will sign the finalized Project charter, this is a separate assignment. 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>
              <a:solidFill>
                <a:srgbClr val="2D3B45"/>
              </a:solidFill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6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828800"/>
            <a:ext cx="5829300" cy="4343400"/>
          </a:xfrm>
        </p:spPr>
        <p:txBody>
          <a:bodyPr>
            <a:normAutofit/>
          </a:bodyPr>
          <a:lstStyle/>
          <a:p>
            <a:r>
              <a:rPr lang="en-US" sz="1400" dirty="0"/>
              <a:t>Who is the customer?</a:t>
            </a:r>
          </a:p>
          <a:p>
            <a:r>
              <a:rPr lang="en-US" sz="1400" dirty="0"/>
              <a:t>What is the product?</a:t>
            </a:r>
          </a:p>
          <a:p>
            <a:r>
              <a:rPr lang="en-US" sz="1400" dirty="0"/>
              <a:t>How is the product sold? (online, phone, in-person sales)</a:t>
            </a:r>
          </a:p>
          <a:p>
            <a:r>
              <a:rPr lang="en-US" sz="1400" dirty="0"/>
              <a:t>What is the cost structure of the product? (subscription, pay-per-unit,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r>
              <a:rPr lang="en-US" sz="1400" dirty="0"/>
              <a:t>Where does the money go?</a:t>
            </a:r>
          </a:p>
          <a:p>
            <a:r>
              <a:rPr lang="en-US" sz="1400" dirty="0"/>
              <a:t>How do we fulfill or distribute the product?</a:t>
            </a:r>
          </a:p>
          <a:p>
            <a:r>
              <a:rPr lang="en-US" sz="1400" dirty="0"/>
              <a:t>How do we produce or service the product?</a:t>
            </a:r>
          </a:p>
          <a:p>
            <a:r>
              <a:rPr lang="en-US" sz="1400" dirty="0"/>
              <a:t>How do we support the customer?</a:t>
            </a:r>
          </a:p>
          <a:p>
            <a:r>
              <a:rPr lang="en-US" sz="1400" dirty="0"/>
              <a:t>How do we market the product?</a:t>
            </a:r>
          </a:p>
          <a:p>
            <a:r>
              <a:rPr lang="en-US" sz="1400" dirty="0"/>
              <a:t>What partners do we work with to do business? How do we manage these relationships?</a:t>
            </a:r>
          </a:p>
          <a:p>
            <a:r>
              <a:rPr lang="en-US" sz="1400" dirty="0"/>
              <a:t>What information does the organization manage? Who is responsible for creating, updating, and retiring information? </a:t>
            </a:r>
          </a:p>
          <a:p>
            <a:r>
              <a:rPr lang="en-US" sz="1400" dirty="0"/>
              <a:t>What systems are used to manage the information.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Clients Business Domain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33B84-C16E-49C2-AA9D-B561CCB9D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24353" y="19431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Your Stakeholders 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33B84-C16E-49C2-AA9D-B561CCB9D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24353" y="1943100"/>
            <a:ext cx="2857500" cy="1905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E0064B0-A9B0-4490-A303-26EABA09D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>
            <a:normAutofit/>
          </a:bodyPr>
          <a:lstStyle/>
          <a:p>
            <a:r>
              <a:rPr lang="en-US" sz="1400" dirty="0"/>
              <a:t>Set the agenda and keep to it</a:t>
            </a:r>
          </a:p>
          <a:p>
            <a:r>
              <a:rPr lang="en-US" sz="1400" dirty="0"/>
              <a:t>Limit the duration of the interview to the time stated in the agenda. (&lt;90mins)</a:t>
            </a:r>
          </a:p>
          <a:p>
            <a:r>
              <a:rPr lang="en-US" sz="1400" dirty="0"/>
              <a:t>Have business use cases serve as an anchor for the interview</a:t>
            </a:r>
          </a:p>
          <a:p>
            <a:r>
              <a:rPr lang="en-US" sz="1400" dirty="0"/>
              <a:t>Ask a question, listen to the answer, and then feed back your understanding</a:t>
            </a:r>
          </a:p>
          <a:p>
            <a:r>
              <a:rPr lang="en-US" sz="1400" dirty="0"/>
              <a:t>Draw models and encourage the user to change them</a:t>
            </a:r>
          </a:p>
          <a:p>
            <a:r>
              <a:rPr lang="en-US" sz="1400" dirty="0"/>
              <a:t>Use the stakeholders’ terminology and artifacts, both conceptual and real</a:t>
            </a:r>
          </a:p>
          <a:p>
            <a:r>
              <a:rPr lang="en-US" sz="1400" dirty="0"/>
              <a:t>Keep samples or copies of artifacts and log them for future reference</a:t>
            </a:r>
          </a:p>
          <a:p>
            <a:r>
              <a:rPr lang="en-US" sz="1400" dirty="0"/>
              <a:t>Thank the stakeholders for their time and tell them what you learned and why it was valuable</a:t>
            </a:r>
          </a:p>
          <a:p>
            <a:r>
              <a:rPr lang="en-US" sz="1400" dirty="0"/>
              <a:t>Write down what you were told – Send you notes back to the client for review!!!</a:t>
            </a:r>
          </a:p>
          <a:p>
            <a:pPr lvl="1"/>
            <a:r>
              <a:rPr lang="en-US" sz="1000" dirty="0"/>
              <a:t>They will often correct or clarify things you may not have understood</a:t>
            </a:r>
          </a:p>
          <a:p>
            <a:pPr lvl="1"/>
            <a:r>
              <a:rPr lang="en-US" sz="1000" dirty="0"/>
              <a:t>With reflection, they will often thing of things that were missed. </a:t>
            </a:r>
          </a:p>
        </p:txBody>
      </p:sp>
    </p:spTree>
    <p:extLst>
      <p:ext uri="{BB962C8B-B14F-4D97-AF65-F5344CB8AC3E}">
        <p14:creationId xmlns:p14="http://schemas.microsoft.com/office/powerpoint/2010/main" val="15321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7213"/>
            <a:ext cx="6743700" cy="4570412"/>
          </a:xfrm>
        </p:spPr>
        <p:txBody>
          <a:bodyPr>
            <a:normAutofit fontScale="70000" lnSpcReduction="20000"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Platform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Web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Browsers (Chrome, Brave, Firefox, Edge)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Phone or Desktop Browsers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Desktop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Mac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Linux 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Windows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Unknown? 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Phone/tablet 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Apple or Android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Both?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Embedded</a:t>
            </a:r>
          </a:p>
          <a:p>
            <a:pPr lvl="2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Can you obtain access </a:t>
            </a:r>
          </a:p>
          <a:p>
            <a:pPr lvl="2"/>
            <a:r>
              <a:rPr lang="en-US" dirty="0">
                <a:solidFill>
                  <a:srgbClr val="2D3B45"/>
                </a:solidFill>
                <a:latin typeface="Lato Extended"/>
              </a:rPr>
              <a:t>Special instruction set (compiler supported?) 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D8E96-BF95-4030-93B8-DEA6CBB8F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0800" y="1943100"/>
            <a:ext cx="2400300" cy="13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8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 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32CF5A-A8FE-4B4B-BEAD-9AAD3F8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70161"/>
            <a:ext cx="5600700" cy="4570412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Styling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Look and feel of the application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Provide prototype art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Detailed design of each view 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Popup and error handling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Site/App flow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6470-BA53-4C7F-B978-4D087CF44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1816914"/>
            <a:ext cx="2838450" cy="19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913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Design">
  <a:themeElements>
    <a:clrScheme name="Colors - Content">
      <a:dk1>
        <a:srgbClr val="000000"/>
      </a:dk1>
      <a:lt1>
        <a:srgbClr val="FFFFFF"/>
      </a:lt1>
      <a:dk2>
        <a:srgbClr val="00563C"/>
      </a:dk2>
      <a:lt2>
        <a:srgbClr val="D5B65D"/>
      </a:lt2>
      <a:accent1>
        <a:srgbClr val="2850A0"/>
      </a:accent1>
      <a:accent2>
        <a:srgbClr val="C00000"/>
      </a:accent2>
      <a:accent3>
        <a:srgbClr val="E06000"/>
      </a:accent3>
      <a:accent4>
        <a:srgbClr val="5000A0"/>
      </a:accent4>
      <a:accent5>
        <a:srgbClr val="040404"/>
      </a:accent5>
      <a:accent6>
        <a:srgbClr val="FBFBFB"/>
      </a:accent6>
      <a:hlink>
        <a:srgbClr val="3060A0"/>
      </a:hlink>
      <a:folHlink>
        <a:srgbClr val="306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 anchor="ctr" anchorCtr="0">
        <a:noAutofit/>
      </a:bodyPr>
      <a:lstStyle>
        <a:defPPr>
          <a:lnSpc>
            <a:spcPct val="100000"/>
          </a:lnSpc>
          <a:spcBef>
            <a:spcPts val="1200"/>
          </a:spcBef>
          <a:defRPr u="none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On-screen Show (4:3)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Lato Extended</vt:lpstr>
      <vt:lpstr>Times New Roman</vt:lpstr>
      <vt:lpstr>Wingdings</vt:lpstr>
      <vt:lpstr>Content Design</vt:lpstr>
      <vt:lpstr>Requirements and Project Scope </vt:lpstr>
      <vt:lpstr>Project Proposal </vt:lpstr>
      <vt:lpstr>Project Charter</vt:lpstr>
      <vt:lpstr>Project Charter</vt:lpstr>
      <vt:lpstr>Project Charter</vt:lpstr>
      <vt:lpstr>Know Your Clients Business Domain</vt:lpstr>
      <vt:lpstr>Clients Your Stakeholders </vt:lpstr>
      <vt:lpstr>Project Requirements  </vt:lpstr>
      <vt:lpstr>Project Requirements  </vt:lpstr>
      <vt:lpstr>Project Requirements  </vt:lpstr>
      <vt:lpstr>Project Requirements  </vt:lpstr>
      <vt:lpstr>Project Requirements  </vt:lpstr>
      <vt:lpstr>Project Requirements  </vt:lpstr>
      <vt:lpstr>Project Requirements  </vt:lpstr>
      <vt:lpstr>Project Requirements  </vt:lpstr>
      <vt:lpstr>Questions?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1279</cp:revision>
  <dcterms:created xsi:type="dcterms:W3CDTF">2010-01-26T00:37:14Z</dcterms:created>
  <dcterms:modified xsi:type="dcterms:W3CDTF">2022-09-27T00:19:20Z</dcterms:modified>
</cp:coreProperties>
</file>