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43"/>
  </p:notesMasterIdLst>
  <p:handoutMasterIdLst>
    <p:handoutMasterId r:id="rId44"/>
  </p:handoutMasterIdLst>
  <p:sldIdLst>
    <p:sldId id="514" r:id="rId2"/>
    <p:sldId id="265" r:id="rId3"/>
    <p:sldId id="435" r:id="rId4"/>
    <p:sldId id="436" r:id="rId5"/>
    <p:sldId id="256" r:id="rId6"/>
    <p:sldId id="438" r:id="rId7"/>
    <p:sldId id="457" r:id="rId8"/>
    <p:sldId id="459" r:id="rId9"/>
    <p:sldId id="460" r:id="rId10"/>
    <p:sldId id="461" r:id="rId11"/>
    <p:sldId id="462" r:id="rId12"/>
    <p:sldId id="464" r:id="rId13"/>
    <p:sldId id="465" r:id="rId14"/>
    <p:sldId id="466" r:id="rId15"/>
    <p:sldId id="469" r:id="rId16"/>
    <p:sldId id="467" r:id="rId17"/>
    <p:sldId id="471" r:id="rId18"/>
    <p:sldId id="472" r:id="rId19"/>
    <p:sldId id="477" r:id="rId20"/>
    <p:sldId id="478" r:id="rId21"/>
    <p:sldId id="479" r:id="rId22"/>
    <p:sldId id="470" r:id="rId23"/>
    <p:sldId id="473" r:id="rId24"/>
    <p:sldId id="474" r:id="rId25"/>
    <p:sldId id="480" r:id="rId26"/>
    <p:sldId id="475" r:id="rId27"/>
    <p:sldId id="476" r:id="rId28"/>
    <p:sldId id="468" r:id="rId29"/>
    <p:sldId id="481" r:id="rId30"/>
    <p:sldId id="483" r:id="rId31"/>
    <p:sldId id="484" r:id="rId32"/>
    <p:sldId id="485" r:id="rId33"/>
    <p:sldId id="486" r:id="rId34"/>
    <p:sldId id="482" r:id="rId35"/>
    <p:sldId id="510" r:id="rId36"/>
    <p:sldId id="515" r:id="rId37"/>
    <p:sldId id="516" r:id="rId38"/>
    <p:sldId id="517" r:id="rId39"/>
    <p:sldId id="518" r:id="rId40"/>
    <p:sldId id="263" r:id="rId41"/>
    <p:sldId id="487" r:id="rId42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03030"/>
    <a:srgbClr val="202020"/>
    <a:srgbClr val="002040"/>
    <a:srgbClr val="4060A0"/>
    <a:srgbClr val="402040"/>
    <a:srgbClr val="804080"/>
    <a:srgbClr val="00206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9467" autoAdjust="0"/>
  </p:normalViewPr>
  <p:slideViewPr>
    <p:cSldViewPr>
      <p:cViewPr varScale="1">
        <p:scale>
          <a:sx n="85" d="100"/>
          <a:sy n="85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10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2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11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12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13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5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14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15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7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16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3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17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54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18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1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19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6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20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3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21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51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22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8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23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20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24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7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25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45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26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7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27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67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28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6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29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52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30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8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31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07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32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1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33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07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34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60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3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36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23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37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7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38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1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39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1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4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35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3EA6A-5299-4299-A3AB-524E10FC3A81}" type="slidenum">
              <a:rPr lang="en-US"/>
              <a:pPr/>
              <a:t>40</a:t>
            </a:fld>
            <a:endParaRPr lang="en-US"/>
          </a:p>
        </p:txBody>
      </p:sp>
      <p:sp>
        <p:nvSpPr>
          <p:cNvPr id="112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41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8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5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6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7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8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8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5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D0D2B-C7E1-4B56-8838-86911B0FDD53}" type="slidenum">
              <a:rPr lang="en-US"/>
              <a:pPr/>
              <a:t>9</a:t>
            </a:fld>
            <a:endParaRPr lang="en-US"/>
          </a:p>
        </p:txBody>
      </p:sp>
      <p:sp>
        <p:nvSpPr>
          <p:cNvPr id="112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5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liveningedge.org/tools-practices/holacracy-vs-scrum-presidential-debate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about.gitlab.com/press/press-kit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skonr.com/2012/11/sccm-configmgr-package-archival-process-cleanup-activity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kleo.com/what-is-facebook-fan-frida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Planning / Execution Screen Shots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0695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3F926-C561-4E53-857B-68D41533D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694" y="1943100"/>
            <a:ext cx="3129826" cy="388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943600" y="4797132"/>
            <a:ext cx="2286000" cy="346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812145"/>
            <a:ext cx="3646968" cy="42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When you open visual studio code (VS Code) you will see a git icon in the left pane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You might have to install git on your machine follow the instructions provided after clicking the icon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Click clone repository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191480" y="3069088"/>
            <a:ext cx="523520" cy="457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7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063082"/>
            <a:ext cx="8447568" cy="12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6400" u="none" kern="0" dirty="0"/>
              <a:t>In the open space paste your repository URL (Fig1)</a:t>
            </a:r>
          </a:p>
          <a:p>
            <a:pPr>
              <a:lnSpc>
                <a:spcPct val="100000"/>
              </a:lnSpc>
            </a:pPr>
            <a:r>
              <a:rPr lang="en-US" sz="6400" u="none" kern="0" dirty="0"/>
              <a:t>Click clone GitHub (Fig1)</a:t>
            </a:r>
          </a:p>
          <a:p>
            <a:pPr>
              <a:lnSpc>
                <a:spcPct val="100000"/>
              </a:lnSpc>
            </a:pPr>
            <a:r>
              <a:rPr lang="en-US" sz="6400" u="none" kern="0" dirty="0"/>
              <a:t>You may get an extension warning from GitHub (Fig2)</a:t>
            </a:r>
          </a:p>
          <a:p>
            <a:pPr>
              <a:lnSpc>
                <a:spcPct val="100000"/>
              </a:lnSpc>
            </a:pPr>
            <a:r>
              <a:rPr lang="en-US" sz="6400" u="none" kern="0" dirty="0"/>
              <a:t>You may also have to authorize GitHub (Fig3)</a:t>
            </a:r>
          </a:p>
          <a:p>
            <a:pPr>
              <a:lnSpc>
                <a:spcPct val="100000"/>
              </a:lnSpc>
            </a:pPr>
            <a:r>
              <a:rPr lang="en-US" sz="6400" u="none" kern="0" dirty="0"/>
              <a:t>This will clone your repository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5BE464-26C4-4618-8707-80803B6B5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" y="2258397"/>
            <a:ext cx="5730737" cy="114309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74216" y="3172896"/>
            <a:ext cx="1509823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34556" y="2542463"/>
            <a:ext cx="4064084" cy="3039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8B9A0C5-8652-43B2-9F00-8372456A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043" y="4425632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89F82C-5A78-47CE-AA31-C27061FD9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1" y="1916926"/>
            <a:ext cx="2483134" cy="8075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E0BDE1-CAFA-48B3-80BC-E4021F0EEE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1" y="3189380"/>
            <a:ext cx="2516589" cy="11202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67A52E0-0D74-43D8-B2A5-10C6B54A5CFC}"/>
              </a:ext>
            </a:extLst>
          </p:cNvPr>
          <p:cNvSpPr/>
          <p:nvPr/>
        </p:nvSpPr>
        <p:spPr bwMode="auto">
          <a:xfrm flipV="1">
            <a:off x="6262577" y="3155520"/>
            <a:ext cx="2628548" cy="10735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1BFD4F5-91FA-44B6-A870-45D9D49B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043" y="2814961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8F94EBB-DF05-4E8F-B032-79FEFF8CC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53" y="3537406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DF2B92-2F52-4201-A146-3F40F4655104}"/>
              </a:ext>
            </a:extLst>
          </p:cNvPr>
          <p:cNvSpPr/>
          <p:nvPr/>
        </p:nvSpPr>
        <p:spPr bwMode="auto">
          <a:xfrm flipV="1">
            <a:off x="7719415" y="2462506"/>
            <a:ext cx="624485" cy="246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450339-6042-4473-A42F-21E0944D7D95}"/>
              </a:ext>
            </a:extLst>
          </p:cNvPr>
          <p:cNvSpPr/>
          <p:nvPr/>
        </p:nvSpPr>
        <p:spPr bwMode="auto">
          <a:xfrm flipV="1">
            <a:off x="7414757" y="3856575"/>
            <a:ext cx="357643" cy="143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8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3657600"/>
            <a:ext cx="43434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You must Authorize GitHub for VS Code 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BC216-4E34-4D8B-A2EF-733281179B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629"/>
            <a:ext cx="5286941" cy="1690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B213F-255C-4644-B435-EB3786E35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28" y="1828800"/>
            <a:ext cx="3190534" cy="34749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600700" y="1829776"/>
            <a:ext cx="3190534" cy="34739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0" y="1667628"/>
            <a:ext cx="5257800" cy="16470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029200"/>
            <a:ext cx="867616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Select the folder location of your repository (Where your code will reside)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In windows the default for Visual Studio is C:\\users\&lt;user name&gt;\Source\repos\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133C2-DCE5-4D29-91DA-13BFE6FC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56996"/>
            <a:ext cx="4236988" cy="29638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2118494" y="1721116"/>
            <a:ext cx="4404494" cy="2899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4686300" y="4367800"/>
            <a:ext cx="1143000" cy="252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5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943100"/>
            <a:ext cx="47899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When you open visual studio code (VS Code) you will see your repository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.</a:t>
            </a:r>
            <a:r>
              <a:rPr lang="en-US" sz="2400" u="none" kern="0" dirty="0" err="1"/>
              <a:t>gitignore</a:t>
            </a:r>
            <a:r>
              <a:rPr lang="en-US" sz="2400" u="none" kern="0" dirty="0"/>
              <a:t> and README.MD will appear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2DE8C-0DC2-4A94-BBC6-9360DDBF4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878422"/>
            <a:ext cx="2796782" cy="36426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600700" y="1887279"/>
            <a:ext cx="457200" cy="349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6057900" y="2628899"/>
            <a:ext cx="2057400" cy="571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057400"/>
            <a:ext cx="250396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The example in Fig1 shows the default exemptions for C++ files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Anything in the .</a:t>
            </a:r>
            <a:r>
              <a:rPr lang="en-US" sz="2400" u="none" kern="0" dirty="0" err="1"/>
              <a:t>gitignore</a:t>
            </a:r>
            <a:r>
              <a:rPr lang="en-US" sz="2400" u="none" kern="0" dirty="0"/>
              <a:t> will be omitted from the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 Object files, executables, some other project files specific to the developers environment should be left out.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* is used as a wildcard to omit every instance of the filetype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9F511-B465-4E80-9BB8-D8DF11A6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288" y="1857157"/>
            <a:ext cx="5829300" cy="3543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4537444" y="2101699"/>
            <a:ext cx="1634756" cy="3298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3131288" y="2233242"/>
            <a:ext cx="1212112" cy="167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1E5FA1-D9E4-4ADC-8017-1D9F35A2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288" y="5500890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1265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3875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If you use the file explorer to look at the repository folder you will see a hidden git folder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In windows you might have to change the folder settings to view the folder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This holds all the git information for the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If the git folder is deleted any code history not committed will be lost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436-D28F-48FD-83C2-E18CF7ED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231780"/>
            <a:ext cx="4343400" cy="244419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4518837" y="2628900"/>
            <a:ext cx="1081863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4287578" y="2130994"/>
            <a:ext cx="4399221" cy="26696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1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3875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I've added a main </a:t>
            </a:r>
            <a:r>
              <a:rPr lang="en-US" sz="2400" u="none" kern="0" dirty="0" err="1"/>
              <a:t>c++</a:t>
            </a:r>
            <a:r>
              <a:rPr lang="en-US" sz="2400" u="none" kern="0" dirty="0"/>
              <a:t> file and compiled it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VS code is displaying the new files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You can also see the new files in the file explorer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Click on the git icon to see what is changed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E58CE-A13D-4F35-B4E1-67D2F408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1760164"/>
            <a:ext cx="2667122" cy="228507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809318" y="2147300"/>
            <a:ext cx="477182" cy="463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6B6281-6DA6-4C4E-8BDE-E45EC4ED6F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23" y="4305129"/>
            <a:ext cx="3312773" cy="20956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143500" y="4246782"/>
            <a:ext cx="3543300" cy="19010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0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5018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The repository tab shows two changes a main.cpp(Code) and a </a:t>
            </a:r>
            <a:r>
              <a:rPr lang="en-US" sz="2400" u="none" kern="0" dirty="0" err="1"/>
              <a:t>launch.json</a:t>
            </a:r>
            <a:r>
              <a:rPr lang="en-US" sz="2400" u="none" kern="0" dirty="0"/>
              <a:t>(Dev Environment file)</a:t>
            </a:r>
          </a:p>
          <a:p>
            <a:pPr>
              <a:lnSpc>
                <a:spcPct val="100000"/>
              </a:lnSpc>
            </a:pPr>
            <a:r>
              <a:rPr lang="en-US" sz="2400" u="none" kern="0" dirty="0">
                <a:solidFill>
                  <a:srgbClr val="FF0000"/>
                </a:solidFill>
              </a:rPr>
              <a:t>Why isn’t the new executable file displayed as a change?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847993" y="1056407"/>
            <a:ext cx="922288" cy="4505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6648A-7221-4BA3-85F6-06AB4FC51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62" y="1962023"/>
            <a:ext cx="2743438" cy="293395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885207" y="2773230"/>
            <a:ext cx="515593" cy="4571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4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3875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I've added *.json to the .</a:t>
            </a:r>
            <a:r>
              <a:rPr lang="en-US" sz="2400" u="none" kern="0" dirty="0" err="1"/>
              <a:t>gitignore</a:t>
            </a:r>
            <a:r>
              <a:rPr lang="en-US" sz="2400" u="none" kern="0" dirty="0"/>
              <a:t> file, </a:t>
            </a:r>
            <a:r>
              <a:rPr lang="en-US" sz="2400" u="none" kern="0" dirty="0" err="1"/>
              <a:t>launch.json</a:t>
            </a:r>
            <a:r>
              <a:rPr lang="en-US" sz="2400" u="none" kern="0" dirty="0"/>
              <a:t> should no longer show up as a change and will be ignored in the git</a:t>
            </a:r>
          </a:p>
          <a:p>
            <a:pPr>
              <a:lnSpc>
                <a:spcPct val="100000"/>
              </a:lnSpc>
            </a:pPr>
            <a:r>
              <a:rPr lang="en-US" sz="2400" u="none" kern="0" dirty="0">
                <a:solidFill>
                  <a:srgbClr val="FF0000"/>
                </a:solidFill>
              </a:rPr>
              <a:t>Why would using the wild card * be bad? 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What could we do to mitigate the * wild card problem?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23735-2964-4B4D-802F-70F41D2D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35" y="1828800"/>
            <a:ext cx="3947502" cy="415326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118290" y="2057399"/>
            <a:ext cx="2539810" cy="800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2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00356"/>
            <a:ext cx="6515100" cy="2200444"/>
          </a:xfrm>
        </p:spPr>
        <p:txBody>
          <a:bodyPr>
            <a:normAutofit/>
          </a:bodyPr>
          <a:lstStyle/>
          <a:p>
            <a:r>
              <a:rPr lang="en-US" dirty="0"/>
              <a:t>Deploy at the end of every sprint</a:t>
            </a:r>
          </a:p>
          <a:p>
            <a:r>
              <a:rPr lang="en-US" dirty="0"/>
              <a:t>Test at the end of every sprint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–Scrum Vs Traditional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6F62B8-35A0-4A3F-8186-608F820E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" y="3002828"/>
            <a:ext cx="9029700" cy="7808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7EB25-F8D0-4A95-B6E1-DD03EA3BC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38366"/>
            <a:ext cx="7552074" cy="647756"/>
          </a:xfrm>
          <a:prstGeom prst="rect">
            <a:avLst/>
          </a:prstGeom>
        </p:spPr>
      </p:pic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D5BC908-AAA2-4706-9A95-D06DE3320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</p:spTree>
    <p:extLst>
      <p:ext uri="{BB962C8B-B14F-4D97-AF65-F5344CB8AC3E}">
        <p14:creationId xmlns:p14="http://schemas.microsoft.com/office/powerpoint/2010/main" val="67605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5018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If we go back to the repository tab in VS code we still see two file changes( .</a:t>
            </a:r>
            <a:r>
              <a:rPr lang="en-US" sz="2400" u="none" kern="0" dirty="0" err="1"/>
              <a:t>gitignore</a:t>
            </a:r>
            <a:r>
              <a:rPr lang="en-US" sz="2400" u="none" kern="0" dirty="0"/>
              <a:t>, main.cpp)</a:t>
            </a:r>
          </a:p>
          <a:p>
            <a:pPr>
              <a:lnSpc>
                <a:spcPct val="100000"/>
              </a:lnSpc>
            </a:pPr>
            <a:r>
              <a:rPr lang="en-US" sz="2400" u="none" kern="0" dirty="0">
                <a:solidFill>
                  <a:srgbClr val="FF0000"/>
                </a:solidFill>
              </a:rPr>
              <a:t>Why is .</a:t>
            </a:r>
            <a:r>
              <a:rPr lang="en-US" sz="2400" u="none" kern="0" dirty="0" err="1">
                <a:solidFill>
                  <a:srgbClr val="FF0000"/>
                </a:solidFill>
              </a:rPr>
              <a:t>gitignore</a:t>
            </a:r>
            <a:r>
              <a:rPr lang="en-US" sz="2400" u="none" kern="0" dirty="0">
                <a:solidFill>
                  <a:srgbClr val="FF0000"/>
                </a:solidFill>
              </a:rPr>
              <a:t> showing as a changed file now?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(M) – Files that have been </a:t>
            </a:r>
            <a:r>
              <a:rPr lang="en-US" sz="2400" b="1" u="none" kern="0" dirty="0"/>
              <a:t>modified</a:t>
            </a:r>
            <a:r>
              <a:rPr lang="en-US" sz="2400" u="none" kern="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(A) – New files that have been </a:t>
            </a:r>
            <a:r>
              <a:rPr lang="en-US" sz="2400" b="1" u="none" kern="0" dirty="0"/>
              <a:t>added</a:t>
            </a:r>
            <a:r>
              <a:rPr lang="en-US" sz="2400" u="none" kern="0" dirty="0"/>
              <a:t> to the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Right click on the files to “stage” them they will move from the changes to the staged area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AA63-3979-4E16-B264-94A1EF33D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24" y="2056316"/>
            <a:ext cx="2804403" cy="18442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6100365" y="1941924"/>
            <a:ext cx="465089" cy="457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8534868" y="2088214"/>
            <a:ext cx="423063" cy="679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1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600200"/>
            <a:ext cx="3875568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After you have a stable version you are ready to commit your code changes to the repository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Until now all your changes have been to your local repository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You must provide a statement when you commit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 want to see your JIRA#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This commit should be directly related to a agile –scrum task item and story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 also want to see a brief statement on what the code change was\</a:t>
            </a:r>
          </a:p>
          <a:p>
            <a:pPr>
              <a:lnSpc>
                <a:spcPct val="100000"/>
              </a:lnSpc>
            </a:pPr>
            <a:r>
              <a:rPr lang="en-US" sz="2400" u="none" kern="0" dirty="0">
                <a:solidFill>
                  <a:srgbClr val="FF0000"/>
                </a:solidFill>
              </a:rPr>
              <a:t>I DO NOT </a:t>
            </a:r>
            <a:r>
              <a:rPr lang="en-US" sz="2400" u="none" kern="0" dirty="0"/>
              <a:t>want to see a messy repository all changed need to stay local until they are stable enough to be committed to the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Git is not a save button do not over use git commits 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98701-B1AF-46EF-BE31-235F031E9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02" y="1940606"/>
            <a:ext cx="2796782" cy="2827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6434937" y="2286000"/>
            <a:ext cx="2137563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821411" y="2869613"/>
            <a:ext cx="465089" cy="457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6BBCF2-7A0D-45BB-962B-99138D927CFB}"/>
              </a:ext>
            </a:extLst>
          </p:cNvPr>
          <p:cNvSpPr/>
          <p:nvPr/>
        </p:nvSpPr>
        <p:spPr bwMode="auto">
          <a:xfrm>
            <a:off x="7780375" y="1940606"/>
            <a:ext cx="334925" cy="345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981104"/>
            <a:ext cx="3875568" cy="407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When you commit the commit is still local to your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To send to the online repository you must “push” to the remote repository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You can do this by utilizing the “sync changes” feature in VS code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VS code will warn you of what you are about to do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Take </a:t>
            </a:r>
            <a:r>
              <a:rPr lang="en-US" sz="2400" u="none" kern="0" dirty="0">
                <a:solidFill>
                  <a:srgbClr val="FF0000"/>
                </a:solidFill>
              </a:rPr>
              <a:t>pride in your work! </a:t>
            </a:r>
            <a:r>
              <a:rPr lang="en-US" sz="2400" u="none" kern="0" dirty="0"/>
              <a:t>Do not push unfinished or sloppy work to the remote repository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37CD7-57C8-4D69-B456-DD6E637F4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7" y="1698174"/>
            <a:ext cx="2534831" cy="27595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6515100" y="2348075"/>
            <a:ext cx="1947028" cy="280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A1DC3-764D-4CED-8D7A-9CBB5402C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11" y="4800600"/>
            <a:ext cx="3901778" cy="1104996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5D6B236D-35FD-4EA8-8A83-2994E901A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253" y="6014002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Fig2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BD3BA15-226A-4BA4-84A8-369D79DA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297" y="4511903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847993" y="5615981"/>
            <a:ext cx="667107" cy="1856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3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2400300"/>
            <a:ext cx="387556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You may be required to enter credentials based on how your repository is set up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E1CDA-BA08-40EA-8C45-11CE69939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35" y="1818167"/>
            <a:ext cx="3353130" cy="342019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703036" y="3263798"/>
            <a:ext cx="2297963" cy="622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157511" y="1704516"/>
            <a:ext cx="3377053" cy="43533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5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4914900"/>
            <a:ext cx="867616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After a “push” you will see your code changes in the remote repository (</a:t>
            </a:r>
            <a:r>
              <a:rPr lang="en-US" sz="2400" u="none" kern="0" dirty="0" err="1"/>
              <a:t>github</a:t>
            </a:r>
            <a:r>
              <a:rPr lang="en-US" sz="2400" u="none" kern="0" dirty="0"/>
              <a:t>\gitlab.com)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Notice there are now 2 commits tracked in the remote repository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C1623-F5AA-4CA5-B1B1-8DC9388B6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08" y="1930929"/>
            <a:ext cx="6264183" cy="275867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6788888" y="2400300"/>
            <a:ext cx="846894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1371599" y="1943100"/>
            <a:ext cx="6264183" cy="27465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4686300"/>
            <a:ext cx="856186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Clicking on the 3 dots next to the commit will display the commit comments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The comments are important for your team and anyone maintaining the code to quickly find a change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This will be </a:t>
            </a:r>
            <a:r>
              <a:rPr lang="en-US" sz="2400" u="none" kern="0" dirty="0">
                <a:solidFill>
                  <a:srgbClr val="FF0000"/>
                </a:solidFill>
              </a:rPr>
              <a:t>essential</a:t>
            </a:r>
            <a:r>
              <a:rPr lang="en-US" sz="2400" u="none" kern="0" dirty="0"/>
              <a:t> for team </a:t>
            </a:r>
            <a:r>
              <a:rPr lang="en-US" sz="2400" u="none" kern="0" dirty="0">
                <a:solidFill>
                  <a:srgbClr val="FF0000"/>
                </a:solidFill>
              </a:rPr>
              <a:t>code reviews </a:t>
            </a:r>
            <a:r>
              <a:rPr lang="en-US" sz="2400" u="none" kern="0" dirty="0"/>
              <a:t>and </a:t>
            </a:r>
            <a:r>
              <a:rPr lang="en-US" sz="2400" u="none" kern="0" dirty="0">
                <a:solidFill>
                  <a:srgbClr val="FF0000"/>
                </a:solidFill>
              </a:rPr>
              <a:t>referencing</a:t>
            </a:r>
            <a:r>
              <a:rPr lang="en-US" sz="2400" u="none" kern="0" dirty="0"/>
              <a:t> code changes to JIRA\Flying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140DD-4C91-4247-93DC-1560BAE68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7" y="1839434"/>
            <a:ext cx="8839966" cy="256816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1828800" y="2628900"/>
            <a:ext cx="457200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152016" y="1895617"/>
            <a:ext cx="8649083" cy="23334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8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4686299"/>
            <a:ext cx="8676168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Most modern IDE’s have git integration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In VS code you can click on the changed file in the repository tab and it will show what changed in the file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Green Highlight – New code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Red Highlight - Removed code or old</a:t>
            </a:r>
          </a:p>
          <a:p>
            <a:pPr>
              <a:lnSpc>
                <a:spcPct val="100000"/>
              </a:lnSpc>
            </a:pPr>
            <a:r>
              <a:rPr lang="en-US" sz="2400" u="none" kern="0" dirty="0">
                <a:solidFill>
                  <a:srgbClr val="FF0000"/>
                </a:solidFill>
              </a:rPr>
              <a:t>Spend time </a:t>
            </a:r>
            <a:r>
              <a:rPr lang="en-US" sz="2400" u="none" kern="0" dirty="0"/>
              <a:t>reviewing the changes before staging the changed files for commit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63704-DEB1-4FDA-A94B-619DA65C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5" y="1943100"/>
            <a:ext cx="8122455" cy="2506145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800100" y="2057399"/>
            <a:ext cx="17145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5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4514914"/>
            <a:ext cx="8561868" cy="154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My new commit is showing in the remote repository I now have 3 commits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All of them are listed in the order they were committed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All your commits should be </a:t>
            </a:r>
            <a:r>
              <a:rPr lang="en-US" sz="2400" u="none" kern="0" dirty="0">
                <a:solidFill>
                  <a:srgbClr val="FF0000"/>
                </a:solidFill>
              </a:rPr>
              <a:t>unique</a:t>
            </a:r>
            <a:r>
              <a:rPr lang="en-US" sz="2400" u="none" kern="0" dirty="0"/>
              <a:t> to a JIRA\Flying task #  and story and </a:t>
            </a:r>
            <a:r>
              <a:rPr lang="en-US" sz="2400" u="none" kern="0" dirty="0">
                <a:solidFill>
                  <a:srgbClr val="FF0000"/>
                </a:solidFill>
              </a:rPr>
              <a:t>dated the same date as your sprint planning </a:t>
            </a:r>
            <a:r>
              <a:rPr lang="en-US" sz="2400" u="none" kern="0" dirty="0"/>
              <a:t>indicated!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4B07E-17BB-467A-824F-9A7AB9D9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" y="1885885"/>
            <a:ext cx="9106689" cy="26290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239232" y="1885884"/>
            <a:ext cx="8447568" cy="25718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71500" y="2514599"/>
            <a:ext cx="24003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5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029200"/>
            <a:ext cx="867616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If you click on the commit in GitHub\Gitlab you will be able to see the code changes made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Your team </a:t>
            </a:r>
            <a:r>
              <a:rPr lang="en-US" sz="2400" u="none" kern="0" dirty="0">
                <a:solidFill>
                  <a:srgbClr val="FF0000"/>
                </a:solidFill>
              </a:rPr>
              <a:t>must</a:t>
            </a:r>
            <a:r>
              <a:rPr lang="en-US" sz="2400" u="none" kern="0" dirty="0"/>
              <a:t> do a </a:t>
            </a:r>
            <a:r>
              <a:rPr lang="en-US" sz="2400" u="none" kern="0" dirty="0">
                <a:solidFill>
                  <a:srgbClr val="FF0000"/>
                </a:solidFill>
              </a:rPr>
              <a:t>group</a:t>
            </a:r>
            <a:r>
              <a:rPr lang="en-US" sz="2400" u="none" kern="0" dirty="0"/>
              <a:t> </a:t>
            </a:r>
            <a:r>
              <a:rPr lang="en-US" sz="2400" u="none" kern="0" dirty="0">
                <a:solidFill>
                  <a:srgbClr val="FF0000"/>
                </a:solidFill>
              </a:rPr>
              <a:t>code review </a:t>
            </a:r>
            <a:r>
              <a:rPr lang="en-US" sz="2400" u="none" kern="0" dirty="0"/>
              <a:t>at the end of the sprint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Each commit should be reviewed by the team and the developer should explain how the code was tested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F358A-1E60-4353-B243-5BB57F4B5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86700" cy="28986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487746" y="1671970"/>
            <a:ext cx="7856153" cy="28986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449646" y="1671970"/>
            <a:ext cx="1493454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B4C363-0D8F-43E5-9B46-696EDBBDD997}"/>
              </a:ext>
            </a:extLst>
          </p:cNvPr>
          <p:cNvSpPr/>
          <p:nvPr/>
        </p:nvSpPr>
        <p:spPr bwMode="auto">
          <a:xfrm flipV="1">
            <a:off x="7543800" y="2357770"/>
            <a:ext cx="685800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16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943100"/>
            <a:ext cx="318976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At the beginning of the next sprint you should fetch the teams changes (Keeping your local repo up to date)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Click on the three dots next to changes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In the dropdown select pull, push and then fetch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Fetch will retrieve all the latest commits from the remote repository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This will keep your repository up to date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0390F-318B-4F44-82C2-5E304510E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57030"/>
            <a:ext cx="5337117" cy="43434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775710" y="1945758"/>
            <a:ext cx="282190" cy="2259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871616" y="3705448"/>
            <a:ext cx="1557883" cy="225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88D98-41BF-43C2-B655-2EE588DAFD1F}"/>
              </a:ext>
            </a:extLst>
          </p:cNvPr>
          <p:cNvSpPr/>
          <p:nvPr/>
        </p:nvSpPr>
        <p:spPr bwMode="auto">
          <a:xfrm>
            <a:off x="7436834" y="5372100"/>
            <a:ext cx="1557883" cy="225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AF943-93FD-4554-8BE1-EE6E9C1596D2}"/>
              </a:ext>
            </a:extLst>
          </p:cNvPr>
          <p:cNvSpPr/>
          <p:nvPr/>
        </p:nvSpPr>
        <p:spPr bwMode="auto">
          <a:xfrm flipV="1">
            <a:off x="2628900" y="3685510"/>
            <a:ext cx="282190" cy="2259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8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2057400"/>
            <a:ext cx="8572500" cy="412922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Roadmap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blueprint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written as backlog items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to big to be completed in a single sprint (Your Projects)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“Story”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Dog park app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within the epic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login page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“Story”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Program hashing algorithm for password entry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Queue database for username entry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Change image of login icon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– Scrum Components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338-851E-493B-9400-495538073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38800" y="1861922"/>
            <a:ext cx="3276600" cy="2457450"/>
          </a:xfrm>
          <a:prstGeom prst="rect">
            <a:avLst/>
          </a:prstGeom>
        </p:spPr>
      </p:pic>
      <p:sp>
        <p:nvSpPr>
          <p:cNvPr id="50" name="Footer Placeholder 8">
            <a:extLst>
              <a:ext uri="{FF2B5EF4-FFF2-40B4-BE49-F238E27FC236}">
                <a16:creationId xmlns:a16="http://schemas.microsoft.com/office/drawing/2014/main" id="{68323848-DADA-4460-9328-024A19C7E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</p:spTree>
    <p:extLst>
      <p:ext uri="{BB962C8B-B14F-4D97-AF65-F5344CB8AC3E}">
        <p14:creationId xmlns:p14="http://schemas.microsoft.com/office/powerpoint/2010/main" val="4197718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1889699"/>
            <a:ext cx="3989869" cy="416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Another popular open source git program is git GUI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Git GUI is a simple no frills repository manager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Git GUI allows you to clone a repository and maintain it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This lets you use any IDE that doesn’t have an integrated git feature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r>
              <a:rPr lang="en-US" sz="2400" u="none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1AA0A-EF70-4BE1-8EC8-3D7CD77A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889699"/>
            <a:ext cx="3276884" cy="345215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5800060" y="2418341"/>
            <a:ext cx="1515140" cy="667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172051"/>
            <a:ext cx="8561868" cy="12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I opened our existing repo, that I had made changes too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Git GUI will show changes in the upper corner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Select the changed files to see what was changed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(Green = New, Red = Removed)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39988-3E71-44EA-A3AF-E7E3CC0C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1" y="1714500"/>
            <a:ext cx="5937895" cy="33363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1546994" y="1685949"/>
            <a:ext cx="6050012" cy="3364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1528430" y="2039838"/>
            <a:ext cx="1329070" cy="12287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6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172051"/>
            <a:ext cx="8561868" cy="12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Rescan – Refreshes the folder looks for new changes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Stage changes – Will stage all changes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Commit – Requires a “Commit Message” Commits the changes to the local repo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39988-3E71-44EA-A3AF-E7E3CC0C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1" y="1714500"/>
            <a:ext cx="5937895" cy="33363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1581464" y="1646510"/>
            <a:ext cx="6050012" cy="3364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2743200" y="3550882"/>
            <a:ext cx="3157870" cy="12287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9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GUI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2" y="5172051"/>
            <a:ext cx="8561868" cy="122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Push – Will send your commits to the remote repository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Fetch – Will retrieve your teams code commits  </a:t>
            </a:r>
          </a:p>
          <a:p>
            <a:pPr>
              <a:lnSpc>
                <a:spcPct val="100000"/>
              </a:lnSpc>
            </a:pPr>
            <a:endParaRPr lang="en-US" sz="2400" u="none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A3AD7-4ABC-4323-AC2E-CB075EC2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543" y="1726816"/>
            <a:ext cx="6044914" cy="336493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2743200" y="4457699"/>
            <a:ext cx="685800" cy="257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1581464" y="1646510"/>
            <a:ext cx="6076636" cy="34452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268D0F-FF6A-461D-9C9D-F6CD8A7C5F9D}"/>
              </a:ext>
            </a:extLst>
          </p:cNvPr>
          <p:cNvSpPr/>
          <p:nvPr/>
        </p:nvSpPr>
        <p:spPr bwMode="auto">
          <a:xfrm flipV="1">
            <a:off x="3314700" y="1828800"/>
            <a:ext cx="1600200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12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Review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48" y="1699643"/>
            <a:ext cx="392341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Stage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Review local code changes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Stage the changes 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Commit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Package the staged changes into a single commit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Clear comments reason for this commit (code change)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Push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Share your changes with your team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Push your local repository to the remote repository for team code review</a:t>
            </a:r>
          </a:p>
          <a:p>
            <a:pPr>
              <a:lnSpc>
                <a:spcPct val="100000"/>
              </a:lnSpc>
            </a:pPr>
            <a:r>
              <a:rPr lang="en-US" sz="2400" u="none" kern="0" dirty="0"/>
              <a:t>Fetch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Fetch the latest and greatest distribution 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Ready for next development cycle (Sprint) </a:t>
            </a: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42C3E49-7CE3-4557-9944-16A49589D6AA}"/>
              </a:ext>
            </a:extLst>
          </p:cNvPr>
          <p:cNvSpPr/>
          <p:nvPr/>
        </p:nvSpPr>
        <p:spPr bwMode="auto">
          <a:xfrm>
            <a:off x="5143500" y="2240812"/>
            <a:ext cx="1600200" cy="571500"/>
          </a:xfrm>
          <a:prstGeom prst="curved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3C27D63B-414E-470A-94A6-D7AB038C61A9}"/>
              </a:ext>
            </a:extLst>
          </p:cNvPr>
          <p:cNvSpPr/>
          <p:nvPr/>
        </p:nvSpPr>
        <p:spPr bwMode="auto">
          <a:xfrm rot="5400000">
            <a:off x="6282556" y="3477462"/>
            <a:ext cx="1600200" cy="571500"/>
          </a:xfrm>
          <a:prstGeom prst="curved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20D927D-8E55-4D9C-A8FC-FE26C7C1B581}"/>
              </a:ext>
            </a:extLst>
          </p:cNvPr>
          <p:cNvSpPr/>
          <p:nvPr/>
        </p:nvSpPr>
        <p:spPr bwMode="auto">
          <a:xfrm rot="10800000">
            <a:off x="5090337" y="4587473"/>
            <a:ext cx="1600200" cy="571500"/>
          </a:xfrm>
          <a:prstGeom prst="curved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120843E2-3A64-4317-9275-7A160B72F735}"/>
              </a:ext>
            </a:extLst>
          </p:cNvPr>
          <p:cNvSpPr/>
          <p:nvPr/>
        </p:nvSpPr>
        <p:spPr bwMode="auto">
          <a:xfrm rot="16200000">
            <a:off x="4004486" y="3434695"/>
            <a:ext cx="1600200" cy="571500"/>
          </a:xfrm>
          <a:prstGeom prst="curved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01E43-D70B-43CA-AD02-4C8B6F9FA197}"/>
              </a:ext>
            </a:extLst>
          </p:cNvPr>
          <p:cNvSpPr txBox="1"/>
          <p:nvPr/>
        </p:nvSpPr>
        <p:spPr>
          <a:xfrm>
            <a:off x="7658100" y="3211271"/>
            <a:ext cx="914400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none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F1388-1927-40D1-94E2-36AA2B30116C}"/>
              </a:ext>
            </a:extLst>
          </p:cNvPr>
          <p:cNvSpPr txBox="1"/>
          <p:nvPr/>
        </p:nvSpPr>
        <p:spPr>
          <a:xfrm>
            <a:off x="5486400" y="4999485"/>
            <a:ext cx="914400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none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C5679-6280-49B2-991D-D3160BBA22C9}"/>
              </a:ext>
            </a:extLst>
          </p:cNvPr>
          <p:cNvSpPr txBox="1"/>
          <p:nvPr/>
        </p:nvSpPr>
        <p:spPr>
          <a:xfrm>
            <a:off x="3543300" y="3306012"/>
            <a:ext cx="914400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none" dirty="0">
                <a:solidFill>
                  <a:schemeClr val="tx1"/>
                </a:solidFill>
              </a:rPr>
              <a:t>Fetch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CD37B-06F4-47E7-874F-98BC3C74E5CF}"/>
              </a:ext>
            </a:extLst>
          </p:cNvPr>
          <p:cNvSpPr txBox="1"/>
          <p:nvPr/>
        </p:nvSpPr>
        <p:spPr>
          <a:xfrm>
            <a:off x="5433236" y="1422105"/>
            <a:ext cx="914400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none" dirty="0">
                <a:solidFill>
                  <a:schemeClr val="tx1"/>
                </a:solidFill>
              </a:rPr>
              <a:t>Stage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9DE0B-3DAE-4F9B-80FB-951B130090E9}"/>
              </a:ext>
            </a:extLst>
          </p:cNvPr>
          <p:cNvSpPr txBox="1"/>
          <p:nvPr/>
        </p:nvSpPr>
        <p:spPr>
          <a:xfrm>
            <a:off x="5406611" y="3195559"/>
            <a:ext cx="914400" cy="9144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none" dirty="0">
                <a:solidFill>
                  <a:schemeClr val="tx1"/>
                </a:solidFill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587218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Screen Shots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282967"/>
            <a:ext cx="80010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items are in TO DO 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tasks should already be started or completed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screen shot lets me know what stories are planned for the sprint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2300D4-C485-463F-A78C-0CD44E2F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53" y="1767382"/>
            <a:ext cx="5642911" cy="33448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1143001" y="1745753"/>
            <a:ext cx="6858000" cy="3366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1324413" y="2743200"/>
            <a:ext cx="1533088" cy="1371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59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Screen Shots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282967"/>
            <a:ext cx="8001000" cy="11430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View of who is assigned each task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members must be assigned a development task that is applied to the code repository in git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Research, setup, cleanup, project management and recording  while valuable is not development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a list of team members and their JIRA/Flying Doughnut handles or pictures….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96445-97BC-4770-B700-5A6BA6A8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749548"/>
            <a:ext cx="6332570" cy="3291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765985" y="1745235"/>
            <a:ext cx="6858000" cy="3366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1016186" y="2971800"/>
            <a:ext cx="4013014" cy="1143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58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Screen Shots Execution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63D1C-49C2-4DA2-BBDC-D1E8159E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250595"/>
            <a:ext cx="8504657" cy="3170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A7662-D730-41AF-82B7-0239AE9E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28932"/>
            <a:ext cx="2324301" cy="434378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72100"/>
            <a:ext cx="80010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clock commits icon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developers name, date of commit and JIRA/Doughnut task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a list of team members names and their git handles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279664" y="2342072"/>
            <a:ext cx="7949935" cy="291572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279664" y="1714500"/>
            <a:ext cx="2501837" cy="41340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7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Screen Shots Execution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72100"/>
            <a:ext cx="80010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story shows still in progress, which is ok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stories take several sprints to complete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2FE23-469C-450D-8287-BEE28A7E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67613"/>
            <a:ext cx="6668078" cy="31320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893429" y="1967613"/>
            <a:ext cx="7221872" cy="29472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914401" y="2057400"/>
            <a:ext cx="1714500" cy="432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FA4D9-53BE-47A9-8548-C263446E0F08}"/>
              </a:ext>
            </a:extLst>
          </p:cNvPr>
          <p:cNvSpPr/>
          <p:nvPr/>
        </p:nvSpPr>
        <p:spPr bwMode="auto">
          <a:xfrm>
            <a:off x="2733762" y="3079312"/>
            <a:ext cx="1838238" cy="1149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14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Screen Shots Execution Report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24577DE-784F-4F98-AB33-C78336A15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372100"/>
            <a:ext cx="80010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the tasks done that are developed tested and in the git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slipped tasks marked  as TO DO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ok to have tasks slip however it should not be the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D4B5A-2BEA-4FF8-A977-F50F7B2C5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63391"/>
            <a:ext cx="6332570" cy="32497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84DCF0-5E92-45BC-BB4C-977ED5A19F9F}"/>
              </a:ext>
            </a:extLst>
          </p:cNvPr>
          <p:cNvSpPr/>
          <p:nvPr/>
        </p:nvSpPr>
        <p:spPr bwMode="auto">
          <a:xfrm>
            <a:off x="935897" y="1726807"/>
            <a:ext cx="7179403" cy="33023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FA4D9-53BE-47A9-8548-C263446E0F08}"/>
              </a:ext>
            </a:extLst>
          </p:cNvPr>
          <p:cNvSpPr/>
          <p:nvPr/>
        </p:nvSpPr>
        <p:spPr bwMode="auto">
          <a:xfrm>
            <a:off x="1052818" y="2971800"/>
            <a:ext cx="4204982" cy="1143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4CCA1-60F1-4BFC-B0F2-121EC73DBCD0}"/>
              </a:ext>
            </a:extLst>
          </p:cNvPr>
          <p:cNvSpPr/>
          <p:nvPr/>
        </p:nvSpPr>
        <p:spPr bwMode="auto">
          <a:xfrm>
            <a:off x="1000911" y="1934922"/>
            <a:ext cx="1714500" cy="432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4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3"/>
            <a:ext cx="7658100" cy="4571997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Bought by Microsoft in 2018</a:t>
            </a:r>
          </a:p>
          <a:p>
            <a:pPr lvl="1"/>
            <a:r>
              <a:rPr lang="en-US" dirty="0"/>
              <a:t>Utilizes git code tracking software</a:t>
            </a:r>
          </a:p>
          <a:p>
            <a:r>
              <a:rPr lang="en-US" dirty="0"/>
              <a:t>Gitlab</a:t>
            </a:r>
          </a:p>
          <a:p>
            <a:pPr lvl="1"/>
            <a:r>
              <a:rPr lang="en-US" dirty="0"/>
              <a:t>Started in 2011 </a:t>
            </a:r>
          </a:p>
          <a:p>
            <a:pPr lvl="1"/>
            <a:r>
              <a:rPr lang="en-US" dirty="0"/>
              <a:t>Utilizes git code tracking software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GitHub\Gitlab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A7B41-4653-417D-9133-FC979A1B1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86600" y="4226442"/>
            <a:ext cx="1765251" cy="1600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57E2AE-8CA1-4FD7-8C34-E65373A041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94967" y="2288658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55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315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1828800"/>
            <a:ext cx="6172200" cy="3657600"/>
          </a:xfrm>
        </p:spPr>
        <p:txBody>
          <a:bodyPr>
            <a:normAutofit/>
          </a:bodyPr>
          <a:lstStyle/>
          <a:p>
            <a:r>
              <a:rPr lang="en-US" sz="1800" b="1" dirty="0"/>
              <a:t>Reminders</a:t>
            </a:r>
          </a:p>
          <a:p>
            <a:pPr lvl="1"/>
            <a:r>
              <a:rPr lang="en-US" sz="1400" b="1" dirty="0"/>
              <a:t>Speak to definition of done*</a:t>
            </a:r>
          </a:p>
          <a:p>
            <a:pPr lvl="1"/>
            <a:r>
              <a:rPr lang="en-US" sz="1400" b="1" dirty="0"/>
              <a:t>Speak End of Sprint Testing*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6A0284-A23B-4ED6-AD2E-616D9B75A39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Sacramento State - CSC 190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12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32505-7938-43DE-9E81-F64C8FC3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43700" y="3543300"/>
            <a:ext cx="2228531" cy="1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E8FA4D8-80F5-4132-9C15-824F763B9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48" y="1699643"/>
            <a:ext cx="392341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u="none" kern="0" dirty="0"/>
              <a:t>Next Lecture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Readme.MD</a:t>
            </a:r>
          </a:p>
          <a:p>
            <a:pPr lvl="1">
              <a:lnSpc>
                <a:spcPct val="100000"/>
              </a:lnSpc>
            </a:pPr>
            <a:r>
              <a:rPr lang="en-US" sz="2000" u="none" kern="0" dirty="0"/>
              <a:t>JIRA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64B8A-4901-48D1-8FFD-4DB68DA85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24817" y="1774545"/>
            <a:ext cx="4143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239232" y="1812145"/>
            <a:ext cx="2161068" cy="3102755"/>
          </a:xfrm>
        </p:spPr>
        <p:txBody>
          <a:bodyPr>
            <a:normAutofit/>
          </a:bodyPr>
          <a:lstStyle/>
          <a:p>
            <a:r>
              <a:rPr lang="en-US" sz="1600" dirty="0"/>
              <a:t>Log into GitHub and start an account</a:t>
            </a:r>
          </a:p>
          <a:p>
            <a:r>
              <a:rPr lang="en-US" sz="1600" dirty="0"/>
              <a:t>Once Signed in hit the plus button on the top of the screen  </a:t>
            </a:r>
          </a:p>
          <a:p>
            <a:r>
              <a:rPr lang="en-US" sz="1600" dirty="0"/>
              <a:t>Click Repositories from the dropdown</a:t>
            </a:r>
          </a:p>
          <a:p>
            <a:r>
              <a:rPr lang="en-US" sz="1600" dirty="0"/>
              <a:t>Click Create new repository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AE2F8-5E45-4B68-921C-F62D84650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7978"/>
            <a:ext cx="9144000" cy="3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5BD16-0FB1-4A09-8828-44FF9E262E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8" y="1812145"/>
            <a:ext cx="5943600" cy="32337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8343900" y="1848979"/>
            <a:ext cx="342900" cy="208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8458200" y="5260237"/>
            <a:ext cx="571500" cy="379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195336" y="1812145"/>
            <a:ext cx="3887566" cy="2531255"/>
          </a:xfrm>
        </p:spPr>
        <p:txBody>
          <a:bodyPr>
            <a:normAutofit/>
          </a:bodyPr>
          <a:lstStyle/>
          <a:p>
            <a:r>
              <a:rPr lang="en-US" sz="1600" dirty="0"/>
              <a:t>When you click create a new repository the screen in Fig1 appears</a:t>
            </a:r>
          </a:p>
          <a:p>
            <a:r>
              <a:rPr lang="en-US" sz="1600" dirty="0"/>
              <a:t>Select Public or Private </a:t>
            </a:r>
          </a:p>
          <a:p>
            <a:r>
              <a:rPr lang="en-US" sz="1600" dirty="0"/>
              <a:t>Select “Add a readme file”</a:t>
            </a:r>
          </a:p>
          <a:p>
            <a:r>
              <a:rPr lang="en-US" sz="1600" dirty="0"/>
              <a:t>Select add a “</a:t>
            </a:r>
            <a:r>
              <a:rPr lang="en-US" sz="1600" dirty="0" err="1"/>
              <a:t>gitignore</a:t>
            </a:r>
            <a:r>
              <a:rPr lang="en-US" sz="1600" dirty="0"/>
              <a:t>” </a:t>
            </a:r>
          </a:p>
          <a:p>
            <a:r>
              <a:rPr lang="en-US" sz="1600" dirty="0" err="1"/>
              <a:t>Gitignore</a:t>
            </a:r>
            <a:r>
              <a:rPr lang="en-US" sz="1600" dirty="0"/>
              <a:t> option has a dropdown for language specific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E6A59A-4710-468B-B719-5A54CFEF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78" y="1895450"/>
            <a:ext cx="3799774" cy="4121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25993F-7057-4615-9E1D-F2FEBFD17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4" y="4589578"/>
            <a:ext cx="3101609" cy="1303133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BDF5E75A-CC98-403E-9A51-F19C926A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34" y="6050774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CD8D74-39F3-400C-99B7-8EE402C3553E}"/>
              </a:ext>
            </a:extLst>
          </p:cNvPr>
          <p:cNvSpPr/>
          <p:nvPr/>
        </p:nvSpPr>
        <p:spPr bwMode="auto">
          <a:xfrm flipV="1">
            <a:off x="4940410" y="1868952"/>
            <a:ext cx="3887566" cy="4121293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DD37A-7261-4080-9E5B-0126AA9AB63C}"/>
              </a:ext>
            </a:extLst>
          </p:cNvPr>
          <p:cNvSpPr/>
          <p:nvPr/>
        </p:nvSpPr>
        <p:spPr bwMode="auto">
          <a:xfrm flipV="1">
            <a:off x="195336" y="4458931"/>
            <a:ext cx="3347964" cy="1433780"/>
          </a:xfrm>
          <a:prstGeom prst="rect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310926" y="5257960"/>
            <a:ext cx="2660874" cy="5713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037246" y="5620877"/>
            <a:ext cx="792053" cy="208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B7D026AA-B2DE-4674-814F-7ADB6215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433313" cy="2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u="none" kern="0" dirty="0"/>
              <a:t>Fig2</a:t>
            </a:r>
          </a:p>
        </p:txBody>
      </p:sp>
    </p:spTree>
    <p:extLst>
      <p:ext uri="{BB962C8B-B14F-4D97-AF65-F5344CB8AC3E}">
        <p14:creationId xmlns:p14="http://schemas.microsoft.com/office/powerpoint/2010/main" val="19948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114300" y="5105887"/>
            <a:ext cx="9029700" cy="1294913"/>
          </a:xfrm>
        </p:spPr>
        <p:txBody>
          <a:bodyPr>
            <a:normAutofit/>
          </a:bodyPr>
          <a:lstStyle/>
          <a:p>
            <a:r>
              <a:rPr lang="en-US" sz="1600" dirty="0"/>
              <a:t>Your initial repository will be bare, only a readme.md and a .</a:t>
            </a:r>
            <a:r>
              <a:rPr lang="en-US" sz="1600" dirty="0" err="1"/>
              <a:t>gitignore</a:t>
            </a:r>
            <a:r>
              <a:rPr lang="en-US" sz="1600" dirty="0"/>
              <a:t> file</a:t>
            </a:r>
          </a:p>
          <a:p>
            <a:r>
              <a:rPr lang="en-US" sz="1600" dirty="0"/>
              <a:t>Notice this counts as the initial commit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A574C-D4A8-4A13-AD99-B109996EB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08" y="1778277"/>
            <a:ext cx="6945984" cy="3301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054A2E-CA19-405C-B5B9-36967BF5BBB4}"/>
              </a:ext>
            </a:extLst>
          </p:cNvPr>
          <p:cNvSpPr/>
          <p:nvPr/>
        </p:nvSpPr>
        <p:spPr bwMode="auto">
          <a:xfrm flipV="1">
            <a:off x="1099008" y="1804441"/>
            <a:ext cx="6787692" cy="310275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1188188" y="2410268"/>
            <a:ext cx="2469412" cy="561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5486400" y="2164632"/>
            <a:ext cx="571500" cy="245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411" name="Rectangle 3"/>
          <p:cNvSpPr>
            <a:spLocks noGrp="1" noChangeArrowheads="1"/>
          </p:cNvSpPr>
          <p:nvPr>
            <p:ph idx="1"/>
          </p:nvPr>
        </p:nvSpPr>
        <p:spPr>
          <a:xfrm>
            <a:off x="239232" y="1812145"/>
            <a:ext cx="3646968" cy="4245755"/>
          </a:xfrm>
        </p:spPr>
        <p:txBody>
          <a:bodyPr>
            <a:normAutofit/>
          </a:bodyPr>
          <a:lstStyle/>
          <a:p>
            <a:r>
              <a:rPr lang="en-US" sz="2400" dirty="0"/>
              <a:t>Click the green clone button</a:t>
            </a:r>
          </a:p>
          <a:p>
            <a:r>
              <a:rPr lang="en-US" sz="2400" dirty="0"/>
              <a:t>Copy the HTTPS address </a:t>
            </a:r>
          </a:p>
          <a:p>
            <a:r>
              <a:rPr lang="en-US" sz="2400" dirty="0"/>
              <a:t>Do not “Branch” or “Fork” the repository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9F2A89B-17A0-44CF-9421-9CED070E7530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8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Utilization for Team Work </a:t>
            </a:r>
            <a:br>
              <a:rPr lang="en-US" dirty="0"/>
            </a:br>
            <a:r>
              <a:rPr lang="en-US" dirty="0"/>
              <a:t>(Agile Coding) </a:t>
            </a:r>
          </a:p>
        </p:txBody>
      </p:sp>
      <p:sp>
        <p:nvSpPr>
          <p:cNvPr id="58" name="Footer Placeholder 8">
            <a:extLst>
              <a:ext uri="{FF2B5EF4-FFF2-40B4-BE49-F238E27FC236}">
                <a16:creationId xmlns:a16="http://schemas.microsoft.com/office/drawing/2014/main" id="{0F0502E0-2094-4256-99FE-BA2D4797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85951-9EF8-41D9-9407-DE61E951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758986"/>
            <a:ext cx="4343400" cy="370176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DD75396-7190-411B-842E-C3CCCF11585E}"/>
              </a:ext>
            </a:extLst>
          </p:cNvPr>
          <p:cNvSpPr/>
          <p:nvPr/>
        </p:nvSpPr>
        <p:spPr bwMode="auto">
          <a:xfrm flipV="1">
            <a:off x="7772400" y="1943099"/>
            <a:ext cx="914399" cy="367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B9219-72B6-4496-88BC-AA19880EB88B}"/>
              </a:ext>
            </a:extLst>
          </p:cNvPr>
          <p:cNvSpPr/>
          <p:nvPr/>
        </p:nvSpPr>
        <p:spPr bwMode="auto">
          <a:xfrm>
            <a:off x="4457700" y="2628364"/>
            <a:ext cx="4000500" cy="1143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95512-BFD6-40FF-A1B8-56F0B17ADBDB}"/>
              </a:ext>
            </a:extLst>
          </p:cNvPr>
          <p:cNvSpPr/>
          <p:nvPr/>
        </p:nvSpPr>
        <p:spPr bwMode="auto">
          <a:xfrm flipV="1">
            <a:off x="4229101" y="1758981"/>
            <a:ext cx="4593264" cy="37017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882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2181</Words>
  <Application>Microsoft Office PowerPoint</Application>
  <PresentationFormat>On-screen Show (4:3)</PresentationFormat>
  <Paragraphs>398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Courier New</vt:lpstr>
      <vt:lpstr>Times New Roman</vt:lpstr>
      <vt:lpstr>Wingdings</vt:lpstr>
      <vt:lpstr>Content Design</vt:lpstr>
      <vt:lpstr>Sprint Planning / Execution Screen Shots</vt:lpstr>
      <vt:lpstr>Agile –Scrum Vs Traditional </vt:lpstr>
      <vt:lpstr>Agile – Scrum Components </vt:lpstr>
      <vt:lpstr>GitHub\Gitlab</vt:lpstr>
      <vt:lpstr>Git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Utilization for Team Work  (Agile Coding) </vt:lpstr>
      <vt:lpstr>Git GUI</vt:lpstr>
      <vt:lpstr>Git GUI</vt:lpstr>
      <vt:lpstr>Git GUI</vt:lpstr>
      <vt:lpstr>Git GUI</vt:lpstr>
      <vt:lpstr>Git Review </vt:lpstr>
      <vt:lpstr>Sprint Planning Screen Shots </vt:lpstr>
      <vt:lpstr>Sprint Planning Screen Shots </vt:lpstr>
      <vt:lpstr>Git Screen Shots Execution Report </vt:lpstr>
      <vt:lpstr>JIRA Screen Shots Execution Report </vt:lpstr>
      <vt:lpstr>JIRA Screen Shots Execution Report </vt:lpstr>
      <vt:lpstr>Clean Up 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2022-10-18T00:13:58Z</dcterms:modified>
</cp:coreProperties>
</file>