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Arial Black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rialBlack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Are the atoms stable?</a:t>
            </a:r>
            <a:endParaRPr/>
          </a:p>
        </p:txBody>
      </p:sp>
      <p:sp>
        <p:nvSpPr>
          <p:cNvPr id="269" name="Google Shape;26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914400" y="3048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914400" y="1600200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3048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49600" y="62484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93472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727200" y="457200"/>
            <a:ext cx="9550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727200" y="1676400"/>
            <a:ext cx="9550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1727200" y="6248400"/>
            <a:ext cx="172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368801" y="6248400"/>
            <a:ext cx="41804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9550400" y="6248400"/>
            <a:ext cx="172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914400" y="152400"/>
            <a:ext cx="916093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914400" y="1828800"/>
            <a:ext cx="5029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6146800" y="1828800"/>
            <a:ext cx="502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3" type="body"/>
          </p:nvPr>
        </p:nvSpPr>
        <p:spPr>
          <a:xfrm>
            <a:off x="6146800" y="3733800"/>
            <a:ext cx="502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1727200" y="6248400"/>
            <a:ext cx="172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4368801" y="6248400"/>
            <a:ext cx="41804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9550400" y="6248400"/>
            <a:ext cx="172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727200" y="457200"/>
            <a:ext cx="9550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1727200" y="1676400"/>
            <a:ext cx="9550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1727200" y="6248400"/>
            <a:ext cx="172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368801" y="6248400"/>
            <a:ext cx="41804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9550400" y="6248400"/>
            <a:ext cx="172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3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8.jp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Relationship Id="rId4" Type="http://schemas.openxmlformats.org/officeDocument/2006/relationships/image" Target="../media/image31.jpg"/><Relationship Id="rId5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jp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Relationship Id="rId4" Type="http://schemas.openxmlformats.org/officeDocument/2006/relationships/image" Target="../media/image23.png"/><Relationship Id="rId5" Type="http://schemas.openxmlformats.org/officeDocument/2006/relationships/image" Target="../media/image2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jpg"/><Relationship Id="rId4" Type="http://schemas.openxmlformats.org/officeDocument/2006/relationships/image" Target="../media/image41.jpg"/><Relationship Id="rId5" Type="http://schemas.openxmlformats.org/officeDocument/2006/relationships/image" Target="../media/image4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Relationship Id="rId4" Type="http://schemas.openxmlformats.org/officeDocument/2006/relationships/image" Target="../media/image3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jpg"/><Relationship Id="rId4" Type="http://schemas.openxmlformats.org/officeDocument/2006/relationships/image" Target="../media/image37.jpg"/><Relationship Id="rId5" Type="http://schemas.openxmlformats.org/officeDocument/2006/relationships/image" Target="../media/image4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Basic Biological Concepts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None/>
            </a:pPr>
            <a:r>
              <a:rPr lang="en-US" sz="2100">
                <a:solidFill>
                  <a:srgbClr val="C00000"/>
                </a:solidFill>
              </a:rPr>
              <a:t>Lecture 4 – Biological Molecules</a:t>
            </a:r>
            <a:endParaRPr sz="2100">
              <a:solidFill>
                <a:srgbClr val="C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100"/>
              <a:buNone/>
            </a:pPr>
            <a:r>
              <a:rPr lang="en-US" sz="2100">
                <a:solidFill>
                  <a:srgbClr val="C00000"/>
                </a:solidFill>
              </a:rPr>
              <a:t>BIO 10 – Spring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9550400" y="6248400"/>
            <a:ext cx="172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B3D2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B3D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630" y="1450850"/>
            <a:ext cx="8787130" cy="511251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792480" y="264160"/>
            <a:ext cx="1037336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Because the Earth and its inhabitants all exist in an aqueous state this dominates Earth’s biochemistry</a:t>
            </a:r>
            <a:endParaRPr b="1" sz="3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/>
        </p:nvSpPr>
        <p:spPr>
          <a:xfrm>
            <a:off x="1150620" y="228600"/>
            <a:ext cx="99745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Hydrophilic and Hydrophobic Molecules</a:t>
            </a:r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436880" y="1600200"/>
            <a:ext cx="582676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2" marL="2333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Hydrophilic Molecules = polar molecules; act like magnets towards each other and water</a:t>
            </a:r>
            <a:endParaRPr/>
          </a:p>
          <a:p>
            <a:pPr indent="-233362" lvl="3" marL="690563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Water “loving” molecules!</a:t>
            </a:r>
            <a:endParaRPr/>
          </a:p>
          <a:p>
            <a:pPr indent="-233363" lvl="2" marL="233363" marR="0" rtl="0" algn="l">
              <a:lnSpc>
                <a:spcPct val="80000"/>
              </a:lnSpc>
              <a:spcBef>
                <a:spcPts val="34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Hydrophobic Molecules = non-polar molecules; act like magnets towards other non-polar molecules</a:t>
            </a:r>
            <a:endParaRPr/>
          </a:p>
          <a:p>
            <a:pPr indent="-233362" lvl="3" marL="690563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Water “fearing” molecules</a:t>
            </a:r>
            <a:endParaRPr/>
          </a:p>
          <a:p>
            <a:pPr indent="-233363" lvl="2" marL="233363" marR="0" rtl="0" algn="l">
              <a:lnSpc>
                <a:spcPct val="80000"/>
              </a:lnSpc>
              <a:spcBef>
                <a:spcPts val="34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Hydrophilic molecules and Hydrophobic molecules are NOT attracted to each other (repel each other)</a:t>
            </a:r>
            <a:endParaRPr/>
          </a:p>
          <a:p>
            <a:pPr indent="-233362" lvl="3" marL="690563" marR="0" rtl="0" algn="l">
              <a:lnSpc>
                <a:spcPct val="80000"/>
              </a:lnSpc>
              <a:spcBef>
                <a:spcPts val="16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“Like attracts like”</a:t>
            </a:r>
            <a:endParaRPr/>
          </a:p>
          <a:p>
            <a:pPr indent="-93662" lvl="3" marL="690563" marR="0" rtl="0" algn="l">
              <a:lnSpc>
                <a:spcPct val="8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B3D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ilAndWater" id="241" name="Google Shape;241;p27"/>
          <p:cNvPicPr preferRelativeResize="0"/>
          <p:nvPr/>
        </p:nvPicPr>
        <p:blipFill rotWithShape="1">
          <a:blip r:embed="rId3">
            <a:alphaModFix/>
          </a:blip>
          <a:srcRect b="23874" l="0" r="0" t="22118"/>
          <a:stretch/>
        </p:blipFill>
        <p:spPr>
          <a:xfrm>
            <a:off x="6343392" y="1803400"/>
            <a:ext cx="4614168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6347460" y="3429001"/>
            <a:ext cx="477774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Water and Oil do not mix!</a:t>
            </a:r>
            <a:endParaRPr/>
          </a:p>
          <a:p>
            <a:pPr indent="-284163" lvl="0" marL="284163" marR="0" rtl="0" algn="l"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Water is polar (hydrophilic) and Oil is non-polar (hydrophobic)</a:t>
            </a:r>
            <a:endParaRPr/>
          </a:p>
          <a:p>
            <a:pPr indent="-284163" lvl="0" marL="284163" marR="0" rtl="0" algn="l"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Hydrophobic molecules get pushed away from hydrophilic molecules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/>
          <p:nvPr/>
        </p:nvSpPr>
        <p:spPr>
          <a:xfrm>
            <a:off x="273269" y="963348"/>
            <a:ext cx="11183007" cy="68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Another way to achieve atom stability is for an atom(s) with a small number of extra valence e- to transfer them to an atom(s) with too few valence e- of the same number.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1262348" y="2252844"/>
            <a:ext cx="1913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sodium (Na) atom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(11e- and 11p+)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 valence e-</a:t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9044684" y="2252844"/>
            <a:ext cx="189789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chlorine (Cl) atom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(17e- and 17p+)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 valence e-</a:t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1234440" y="4191002"/>
            <a:ext cx="19239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sodium (Na</a:t>
            </a:r>
            <a:r>
              <a:rPr b="1" baseline="30000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(10e- and 11p+)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 valence e-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Cation = ion with more p+ than e-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Ion has + charge</a:t>
            </a:r>
            <a:endParaRPr/>
          </a:p>
        </p:txBody>
      </p:sp>
      <p:grpSp>
        <p:nvGrpSpPr>
          <p:cNvPr id="252" name="Google Shape;252;p28"/>
          <p:cNvGrpSpPr/>
          <p:nvPr/>
        </p:nvGrpSpPr>
        <p:grpSpPr>
          <a:xfrm>
            <a:off x="3176270" y="1750406"/>
            <a:ext cx="5769610" cy="4470400"/>
            <a:chOff x="3145342" y="1955802"/>
            <a:chExt cx="5769610" cy="4470400"/>
          </a:xfrm>
        </p:grpSpPr>
        <p:grpSp>
          <p:nvGrpSpPr>
            <p:cNvPr id="253" name="Google Shape;253;p28"/>
            <p:cNvGrpSpPr/>
            <p:nvPr/>
          </p:nvGrpSpPr>
          <p:grpSpPr>
            <a:xfrm>
              <a:off x="3145342" y="1955802"/>
              <a:ext cx="5769610" cy="4470400"/>
              <a:chOff x="3105288" y="1930400"/>
              <a:chExt cx="5769610" cy="4470400"/>
            </a:xfrm>
          </p:grpSpPr>
          <p:pic>
            <p:nvPicPr>
              <p:cNvPr descr="Screen shot 2014-05-15 at 2.27.31 PM.png" id="254" name="Google Shape;254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105288" y="1968500"/>
                <a:ext cx="2821940" cy="214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4-05-15 at 2.28.06 PM.png" id="255" name="Google Shape;255;p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4268" y="1930400"/>
                <a:ext cx="2500630" cy="218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4-05-15 at 2.27.31 PM.png" id="256" name="Google Shape;256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105288" y="4254500"/>
                <a:ext cx="2821940" cy="214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4-05-15 at 2.28.06 PM.png" id="257" name="Google Shape;257;p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4268" y="4216400"/>
                <a:ext cx="2500630" cy="2184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8" name="Google Shape;258;p28"/>
              <p:cNvSpPr txBox="1"/>
              <p:nvPr/>
            </p:nvSpPr>
            <p:spPr>
              <a:xfrm>
                <a:off x="5090161" y="3962400"/>
                <a:ext cx="158819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B3D2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electron transfer</a:t>
                </a:r>
                <a:endParaRPr/>
              </a:p>
            </p:txBody>
          </p:sp>
        </p:grpSp>
        <p:grpSp>
          <p:nvGrpSpPr>
            <p:cNvPr id="259" name="Google Shape;259;p28"/>
            <p:cNvGrpSpPr/>
            <p:nvPr/>
          </p:nvGrpSpPr>
          <p:grpSpPr>
            <a:xfrm>
              <a:off x="5312401" y="4377156"/>
              <a:ext cx="1438097" cy="575844"/>
              <a:chOff x="5284608" y="4326356"/>
              <a:chExt cx="1438097" cy="575844"/>
            </a:xfrm>
          </p:grpSpPr>
          <p:sp>
            <p:nvSpPr>
              <p:cNvPr id="260" name="Google Shape;260;p28"/>
              <p:cNvSpPr/>
              <p:nvPr/>
            </p:nvSpPr>
            <p:spPr>
              <a:xfrm>
                <a:off x="5284608" y="4749800"/>
                <a:ext cx="167640" cy="152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B3D2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6541908" y="4749800"/>
                <a:ext cx="167640" cy="152400"/>
              </a:xfrm>
              <a:prstGeom prst="ellipse">
                <a:avLst/>
              </a:prstGeom>
              <a:solidFill>
                <a:srgbClr val="A87F19"/>
              </a:solidFill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B3D2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 rot="-5400000">
                <a:off x="5857835" y="3766286"/>
                <a:ext cx="304800" cy="1424940"/>
              </a:xfrm>
              <a:prstGeom prst="curvedLeftArrow">
                <a:avLst>
                  <a:gd fmla="val 25000" name="adj1"/>
                  <a:gd fmla="val 50000" name="adj2"/>
                  <a:gd fmla="val 25000" name="adj3"/>
                </a:avLst>
              </a:prstGeom>
              <a:solidFill>
                <a:srgbClr val="C9940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B3D2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3" name="Google Shape;263;p28"/>
          <p:cNvSpPr/>
          <p:nvPr/>
        </p:nvSpPr>
        <p:spPr>
          <a:xfrm>
            <a:off x="9044684" y="4084168"/>
            <a:ext cx="185319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chlorine (Cl</a:t>
            </a:r>
            <a:r>
              <a:rPr b="1" baseline="30000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(18e- and 17p+)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 valence e-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Anion = ion with more e- than p+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Ion has - charge</a:t>
            </a:r>
            <a:endParaRPr/>
          </a:p>
        </p:txBody>
      </p:sp>
      <p:sp>
        <p:nvSpPr>
          <p:cNvPr id="264" name="Google Shape;264;p28"/>
          <p:cNvSpPr txBox="1"/>
          <p:nvPr>
            <p:ph type="ctrTitle"/>
          </p:nvPr>
        </p:nvSpPr>
        <p:spPr>
          <a:xfrm>
            <a:off x="1821180" y="152400"/>
            <a:ext cx="8549640" cy="633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Types of Chemical Bonds: Ionic Bonds (3) </a:t>
            </a:r>
            <a:endParaRPr/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945880" y="6324600"/>
            <a:ext cx="209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B3D2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0B3D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ctrTitle"/>
          </p:nvPr>
        </p:nvSpPr>
        <p:spPr>
          <a:xfrm>
            <a:off x="1150620" y="152400"/>
            <a:ext cx="9974580" cy="9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Types of Chemical Bonds: Ionic Bonds (3) </a:t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588579" y="1319816"/>
            <a:ext cx="10720553" cy="179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e- are transferred both atoms are stable but now carry opposite charges</a:t>
            </a:r>
            <a:endParaRPr b="1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0187" lvl="3" marL="6873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Sodium lost an electron to become positively charged because it has one unmatched proton</a:t>
            </a:r>
            <a:endParaRPr b="1" i="0" sz="2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362" lvl="3" marL="690563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Chlorine gained an electron to become negatively charged</a:t>
            </a:r>
            <a:endParaRPr b="1" i="0" sz="2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Opposite charges attract and the molecule sodium chloride is formed</a:t>
            </a:r>
            <a:endParaRPr b="1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195" y="3390031"/>
            <a:ext cx="3189660" cy="318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8684" y="3707246"/>
            <a:ext cx="3839826" cy="255523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 txBox="1"/>
          <p:nvPr/>
        </p:nvSpPr>
        <p:spPr>
          <a:xfrm>
            <a:off x="409903" y="4204138"/>
            <a:ext cx="25571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Blue sodium atoms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Green chloride atoms</a:t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9"/>
          <p:cNvCxnSpPr>
            <a:stCxn id="273" idx="3"/>
          </p:cNvCxnSpPr>
          <p:nvPr/>
        </p:nvCxnSpPr>
        <p:spPr>
          <a:xfrm>
            <a:off x="5948855" y="4984861"/>
            <a:ext cx="683100" cy="0"/>
          </a:xfrm>
          <a:prstGeom prst="straightConnector1">
            <a:avLst/>
          </a:prstGeom>
          <a:solidFill>
            <a:schemeClr val="accent1"/>
          </a:solidFill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838200" y="260977"/>
            <a:ext cx="10515600" cy="812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Remember: Earth and its Cells are Aqueous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30"/>
          <p:cNvPicPr preferRelativeResize="0"/>
          <p:nvPr/>
        </p:nvPicPr>
        <p:blipFill rotWithShape="1">
          <a:blip r:embed="rId3">
            <a:alphaModFix/>
          </a:blip>
          <a:srcRect b="7161" l="4210" r="1828" t="0"/>
          <a:stretch/>
        </p:blipFill>
        <p:spPr>
          <a:xfrm>
            <a:off x="147144" y="3016251"/>
            <a:ext cx="7020911" cy="239084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/>
        </p:nvSpPr>
        <p:spPr>
          <a:xfrm>
            <a:off x="1450427" y="1336745"/>
            <a:ext cx="96101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Charged Ions readily dissolve in polar water!</a:t>
            </a:r>
            <a:endParaRPr b="1" sz="4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311" y="2832802"/>
            <a:ext cx="4124400" cy="308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/>
        </p:nvSpPr>
        <p:spPr>
          <a:xfrm>
            <a:off x="-66674" y="98950"/>
            <a:ext cx="73009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Biological Macromolecules</a:t>
            </a:r>
            <a:endParaRPr b="1" sz="4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822644" y="1057664"/>
            <a:ext cx="10961686" cy="3954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There are four general classes of large biomolecules:</a:t>
            </a:r>
            <a:endParaRPr/>
          </a:p>
          <a:p>
            <a:pPr indent="-223837" lvl="0" marL="914400" marR="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Carbohydrates</a:t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7" lvl="0" marL="914400" marR="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Nucleic acids</a:t>
            </a:r>
            <a:endParaRPr/>
          </a:p>
          <a:p>
            <a:pPr indent="-223837" lvl="0" marL="914400" marR="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Proteins</a:t>
            </a:r>
            <a:endParaRPr/>
          </a:p>
          <a:p>
            <a:pPr indent="-223837" lvl="0" marL="914400" marR="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Lipids</a:t>
            </a:r>
            <a:endParaRPr/>
          </a:p>
          <a:p>
            <a:pPr indent="-4572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With the exception of lipids, all the classes of biomolecules use monomers (subunits) to build polymers (chains)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31"/>
          <p:cNvGrpSpPr/>
          <p:nvPr/>
        </p:nvGrpSpPr>
        <p:grpSpPr>
          <a:xfrm>
            <a:off x="2970849" y="5263421"/>
            <a:ext cx="5681026" cy="989450"/>
            <a:chOff x="2920049" y="4795838"/>
            <a:chExt cx="5681026" cy="989450"/>
          </a:xfrm>
        </p:grpSpPr>
        <p:sp>
          <p:nvSpPr>
            <p:cNvPr id="293" name="Google Shape;293;p31"/>
            <p:cNvSpPr/>
            <p:nvPr/>
          </p:nvSpPr>
          <p:spPr>
            <a:xfrm>
              <a:off x="3363913" y="4795838"/>
              <a:ext cx="455612" cy="455612"/>
            </a:xfrm>
            <a:prstGeom prst="rect">
              <a:avLst/>
            </a:prstGeom>
            <a:solidFill>
              <a:srgbClr val="00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4" name="Google Shape;294;p31"/>
            <p:cNvGrpSpPr/>
            <p:nvPr/>
          </p:nvGrpSpPr>
          <p:grpSpPr>
            <a:xfrm>
              <a:off x="6096001" y="4795838"/>
              <a:ext cx="2505074" cy="455612"/>
              <a:chOff x="6096001" y="4795838"/>
              <a:chExt cx="2505074" cy="455612"/>
            </a:xfrm>
          </p:grpSpPr>
          <p:sp>
            <p:nvSpPr>
              <p:cNvPr id="295" name="Google Shape;295;p31"/>
              <p:cNvSpPr/>
              <p:nvPr/>
            </p:nvSpPr>
            <p:spPr>
              <a:xfrm>
                <a:off x="6096001" y="4795838"/>
                <a:ext cx="455613" cy="455612"/>
              </a:xfrm>
              <a:prstGeom prst="rect">
                <a:avLst/>
              </a:prstGeom>
              <a:solidFill>
                <a:srgbClr val="00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6778626" y="4795838"/>
                <a:ext cx="455613" cy="455612"/>
              </a:xfrm>
              <a:prstGeom prst="rect">
                <a:avLst/>
              </a:prstGeom>
              <a:solidFill>
                <a:srgbClr val="00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7" name="Google Shape;297;p31"/>
              <p:cNvCxnSpPr/>
              <p:nvPr/>
            </p:nvCxnSpPr>
            <p:spPr>
              <a:xfrm>
                <a:off x="6551613" y="5022850"/>
                <a:ext cx="227012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31"/>
              <p:cNvSpPr/>
              <p:nvPr/>
            </p:nvSpPr>
            <p:spPr>
              <a:xfrm>
                <a:off x="7462838" y="4795838"/>
                <a:ext cx="455612" cy="455612"/>
              </a:xfrm>
              <a:prstGeom prst="rect">
                <a:avLst/>
              </a:prstGeom>
              <a:solidFill>
                <a:srgbClr val="00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9" name="Google Shape;299;p31"/>
              <p:cNvCxnSpPr/>
              <p:nvPr/>
            </p:nvCxnSpPr>
            <p:spPr>
              <a:xfrm>
                <a:off x="7235826" y="5022850"/>
                <a:ext cx="227013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00" name="Google Shape;300;p31"/>
              <p:cNvSpPr/>
              <p:nvPr/>
            </p:nvSpPr>
            <p:spPr>
              <a:xfrm>
                <a:off x="8145463" y="4795838"/>
                <a:ext cx="455612" cy="455612"/>
              </a:xfrm>
              <a:prstGeom prst="rect">
                <a:avLst/>
              </a:prstGeom>
              <a:solidFill>
                <a:srgbClr val="00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1" name="Google Shape;301;p31"/>
              <p:cNvCxnSpPr/>
              <p:nvPr/>
            </p:nvCxnSpPr>
            <p:spPr>
              <a:xfrm>
                <a:off x="7918451" y="5022850"/>
                <a:ext cx="227013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02" name="Google Shape;302;p31"/>
            <p:cNvSpPr txBox="1"/>
            <p:nvPr/>
          </p:nvSpPr>
          <p:spPr>
            <a:xfrm>
              <a:off x="2920049" y="5323623"/>
              <a:ext cx="14995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monomer</a:t>
              </a:r>
              <a:endParaRPr/>
            </a:p>
          </p:txBody>
        </p:sp>
        <p:sp>
          <p:nvSpPr>
            <p:cNvPr id="303" name="Google Shape;303;p31"/>
            <p:cNvSpPr txBox="1"/>
            <p:nvPr/>
          </p:nvSpPr>
          <p:spPr>
            <a:xfrm>
              <a:off x="6744177" y="5323623"/>
              <a:ext cx="128682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polymer</a:t>
              </a:r>
              <a:endParaRPr/>
            </a:p>
          </p:txBody>
        </p:sp>
      </p:grpSp>
      <p:cxnSp>
        <p:nvCxnSpPr>
          <p:cNvPr id="304" name="Google Shape;304;p31"/>
          <p:cNvCxnSpPr/>
          <p:nvPr/>
        </p:nvCxnSpPr>
        <p:spPr>
          <a:xfrm>
            <a:off x="4064000" y="5490433"/>
            <a:ext cx="1859280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/>
        </p:nvSpPr>
        <p:spPr>
          <a:xfrm>
            <a:off x="2438401" y="685800"/>
            <a:ext cx="7300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616446" y="1080039"/>
            <a:ext cx="11669711" cy="5278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Organic molecules are those found in and created by living organisms</a:t>
            </a:r>
            <a:endParaRPr/>
          </a:p>
          <a:p>
            <a:pPr indent="-4572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95% of all organic molecules are made from just 5 atoms:</a:t>
            </a:r>
            <a:endParaRPr/>
          </a:p>
          <a:p>
            <a:pPr indent="-223837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hydrogen (H)</a:t>
            </a:r>
            <a:endParaRPr/>
          </a:p>
          <a:p>
            <a:pPr indent="-223837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oxygen (O)</a:t>
            </a:r>
            <a:endParaRPr/>
          </a:p>
          <a:p>
            <a:pPr indent="-223837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nitrogen (N)</a:t>
            </a:r>
            <a:endParaRPr/>
          </a:p>
          <a:p>
            <a:pPr indent="-223837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carbon (C)</a:t>
            </a:r>
            <a:endParaRPr/>
          </a:p>
          <a:p>
            <a:pPr indent="-223837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phosphorous (P)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Each atom is able to make 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a certain number of bonds</a:t>
            </a:r>
            <a:endParaRPr/>
          </a:p>
          <a:p>
            <a:pPr indent="-4572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Organic molecules are built 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upon a carbon “backbone”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32"/>
          <p:cNvGrpSpPr/>
          <p:nvPr/>
        </p:nvGrpSpPr>
        <p:grpSpPr>
          <a:xfrm>
            <a:off x="6035040" y="3810000"/>
            <a:ext cx="5286663" cy="2779240"/>
            <a:chOff x="3207415" y="2897188"/>
            <a:chExt cx="5878798" cy="3108796"/>
          </a:xfrm>
        </p:grpSpPr>
        <p:sp>
          <p:nvSpPr>
            <p:cNvPr id="312" name="Google Shape;312;p32"/>
            <p:cNvSpPr txBox="1"/>
            <p:nvPr/>
          </p:nvSpPr>
          <p:spPr>
            <a:xfrm>
              <a:off x="3207415" y="2954338"/>
              <a:ext cx="5549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cxnSp>
          <p:nvCxnSpPr>
            <p:cNvPr id="313" name="Google Shape;313;p32"/>
            <p:cNvCxnSpPr/>
            <p:nvPr/>
          </p:nvCxnSpPr>
          <p:spPr>
            <a:xfrm>
              <a:off x="3743326" y="3333750"/>
              <a:ext cx="3032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4" name="Google Shape;314;p32"/>
            <p:cNvSpPr txBox="1"/>
            <p:nvPr/>
          </p:nvSpPr>
          <p:spPr>
            <a:xfrm>
              <a:off x="5456624" y="2973388"/>
              <a:ext cx="58381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cxnSp>
          <p:nvCxnSpPr>
            <p:cNvPr id="315" name="Google Shape;315;p32"/>
            <p:cNvCxnSpPr/>
            <p:nvPr/>
          </p:nvCxnSpPr>
          <p:spPr>
            <a:xfrm>
              <a:off x="6021388" y="3352800"/>
              <a:ext cx="303212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32"/>
            <p:cNvCxnSpPr/>
            <p:nvPr/>
          </p:nvCxnSpPr>
          <p:spPr>
            <a:xfrm>
              <a:off x="5186363" y="3352800"/>
              <a:ext cx="303212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7" name="Google Shape;317;p32"/>
            <p:cNvSpPr txBox="1"/>
            <p:nvPr/>
          </p:nvSpPr>
          <p:spPr>
            <a:xfrm>
              <a:off x="7790528" y="2973388"/>
              <a:ext cx="5549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cxnSp>
          <p:nvCxnSpPr>
            <p:cNvPr id="318" name="Google Shape;318;p32"/>
            <p:cNvCxnSpPr/>
            <p:nvPr/>
          </p:nvCxnSpPr>
          <p:spPr>
            <a:xfrm rot="10800000">
              <a:off x="7613651" y="2897188"/>
              <a:ext cx="227013" cy="2286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32"/>
            <p:cNvCxnSpPr/>
            <p:nvPr/>
          </p:nvCxnSpPr>
          <p:spPr>
            <a:xfrm>
              <a:off x="8296276" y="3352800"/>
              <a:ext cx="3032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32"/>
            <p:cNvCxnSpPr/>
            <p:nvPr/>
          </p:nvCxnSpPr>
          <p:spPr>
            <a:xfrm flipH="1" rot="10800000">
              <a:off x="7613651" y="3579813"/>
              <a:ext cx="227013" cy="303212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32"/>
            <p:cNvSpPr txBox="1"/>
            <p:nvPr/>
          </p:nvSpPr>
          <p:spPr>
            <a:xfrm>
              <a:off x="4090065" y="4491038"/>
              <a:ext cx="5549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322" name="Google Shape;322;p32"/>
            <p:cNvCxnSpPr/>
            <p:nvPr/>
          </p:nvCxnSpPr>
          <p:spPr>
            <a:xfrm>
              <a:off x="4654551" y="4870450"/>
              <a:ext cx="3032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32"/>
            <p:cNvCxnSpPr/>
            <p:nvPr/>
          </p:nvCxnSpPr>
          <p:spPr>
            <a:xfrm>
              <a:off x="3819526" y="4870450"/>
              <a:ext cx="3032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32"/>
            <p:cNvCxnSpPr/>
            <p:nvPr/>
          </p:nvCxnSpPr>
          <p:spPr>
            <a:xfrm rot="5400000">
              <a:off x="4245769" y="5326857"/>
              <a:ext cx="3032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32"/>
            <p:cNvCxnSpPr/>
            <p:nvPr/>
          </p:nvCxnSpPr>
          <p:spPr>
            <a:xfrm rot="5400000">
              <a:off x="4245769" y="4415632"/>
              <a:ext cx="3032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6" name="Google Shape;326;p32"/>
            <p:cNvSpPr txBox="1"/>
            <p:nvPr/>
          </p:nvSpPr>
          <p:spPr>
            <a:xfrm>
              <a:off x="6195369" y="4491038"/>
              <a:ext cx="52610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cxnSp>
          <p:nvCxnSpPr>
            <p:cNvPr id="327" name="Google Shape;327;p32"/>
            <p:cNvCxnSpPr/>
            <p:nvPr/>
          </p:nvCxnSpPr>
          <p:spPr>
            <a:xfrm rot="10800000">
              <a:off x="5943600" y="4414838"/>
              <a:ext cx="273050" cy="2286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32"/>
            <p:cNvCxnSpPr/>
            <p:nvPr/>
          </p:nvCxnSpPr>
          <p:spPr>
            <a:xfrm>
              <a:off x="6672263" y="4870450"/>
              <a:ext cx="303212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32"/>
            <p:cNvCxnSpPr/>
            <p:nvPr/>
          </p:nvCxnSpPr>
          <p:spPr>
            <a:xfrm flipH="1" rot="10800000">
              <a:off x="5943600" y="5022850"/>
              <a:ext cx="273050" cy="2286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32"/>
            <p:cNvCxnSpPr/>
            <p:nvPr/>
          </p:nvCxnSpPr>
          <p:spPr>
            <a:xfrm flipH="1" rot="10800000">
              <a:off x="6550025" y="4264025"/>
              <a:ext cx="152400" cy="3048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32"/>
            <p:cNvCxnSpPr/>
            <p:nvPr/>
          </p:nvCxnSpPr>
          <p:spPr>
            <a:xfrm rot="10800000">
              <a:off x="6550025" y="5099051"/>
              <a:ext cx="152400" cy="303213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2" name="Google Shape;332;p32"/>
            <p:cNvSpPr txBox="1"/>
            <p:nvPr/>
          </p:nvSpPr>
          <p:spPr>
            <a:xfrm>
              <a:off x="3274218" y="3505201"/>
              <a:ext cx="396083" cy="516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33" name="Google Shape;333;p32"/>
            <p:cNvSpPr txBox="1"/>
            <p:nvPr/>
          </p:nvSpPr>
          <p:spPr>
            <a:xfrm>
              <a:off x="5550693" y="3505201"/>
              <a:ext cx="396083" cy="516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34" name="Google Shape;334;p32"/>
            <p:cNvSpPr txBox="1"/>
            <p:nvPr/>
          </p:nvSpPr>
          <p:spPr>
            <a:xfrm>
              <a:off x="7903368" y="3505201"/>
              <a:ext cx="396083" cy="516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35" name="Google Shape;335;p32"/>
            <p:cNvSpPr txBox="1"/>
            <p:nvPr/>
          </p:nvSpPr>
          <p:spPr>
            <a:xfrm>
              <a:off x="4155279" y="5489576"/>
              <a:ext cx="396083" cy="516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36" name="Google Shape;336;p32"/>
            <p:cNvSpPr txBox="1"/>
            <p:nvPr/>
          </p:nvSpPr>
          <p:spPr>
            <a:xfrm>
              <a:off x="6141088" y="5478464"/>
              <a:ext cx="2945125" cy="516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5 (not very stable)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/>
        </p:nvSpPr>
        <p:spPr>
          <a:xfrm>
            <a:off x="2438401" y="685800"/>
            <a:ext cx="7377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487680" y="208746"/>
            <a:ext cx="1135888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Groups of atoms known as functional groups can give special properties to carbon-based molecules.</a:t>
            </a:r>
            <a:endParaRPr/>
          </a:p>
        </p:txBody>
      </p:sp>
      <p:pic>
        <p:nvPicPr>
          <p:cNvPr descr="03_01Table-L.jpg                                               0005A980&#10;Krogh_for_kym                  C3C360AD:" id="343" name="Google Shape;343;p33"/>
          <p:cNvPicPr preferRelativeResize="0"/>
          <p:nvPr/>
        </p:nvPicPr>
        <p:blipFill rotWithShape="1">
          <a:blip r:embed="rId3">
            <a:alphaModFix/>
          </a:blip>
          <a:srcRect b="9790" l="4482" r="4857" t="14212"/>
          <a:stretch/>
        </p:blipFill>
        <p:spPr>
          <a:xfrm>
            <a:off x="680086" y="1532186"/>
            <a:ext cx="5008563" cy="485616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5911930" y="2328236"/>
            <a:ext cx="6105683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Addition of an </a:t>
            </a:r>
            <a:r>
              <a:rPr lang="en-US" sz="24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OH group to a</a:t>
            </a:r>
            <a:endParaRPr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hydrocarbon chain results in an alcohol</a:t>
            </a:r>
            <a:endParaRPr/>
          </a:p>
        </p:txBody>
      </p:sp>
      <p:grpSp>
        <p:nvGrpSpPr>
          <p:cNvPr id="345" name="Google Shape;345;p33"/>
          <p:cNvGrpSpPr/>
          <p:nvPr/>
        </p:nvGrpSpPr>
        <p:grpSpPr>
          <a:xfrm>
            <a:off x="6427153" y="3832225"/>
            <a:ext cx="1744662" cy="833438"/>
            <a:chOff x="3287713" y="4187825"/>
            <a:chExt cx="1744662" cy="833438"/>
          </a:xfrm>
        </p:grpSpPr>
        <p:sp>
          <p:nvSpPr>
            <p:cNvPr id="346" name="Google Shape;346;p33"/>
            <p:cNvSpPr txBox="1"/>
            <p:nvPr/>
          </p:nvSpPr>
          <p:spPr>
            <a:xfrm>
              <a:off x="3514726" y="4338638"/>
              <a:ext cx="4413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347" name="Google Shape;347;p33"/>
            <p:cNvCxnSpPr/>
            <p:nvPr/>
          </p:nvCxnSpPr>
          <p:spPr>
            <a:xfrm>
              <a:off x="3287713" y="4641850"/>
              <a:ext cx="227012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" name="Google Shape;348;p33"/>
            <p:cNvSpPr txBox="1"/>
            <p:nvPr/>
          </p:nvSpPr>
          <p:spPr>
            <a:xfrm>
              <a:off x="4349751" y="4338638"/>
              <a:ext cx="4413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349" name="Google Shape;349;p33"/>
            <p:cNvCxnSpPr/>
            <p:nvPr/>
          </p:nvCxnSpPr>
          <p:spPr>
            <a:xfrm>
              <a:off x="4046538" y="4641850"/>
              <a:ext cx="227012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33"/>
            <p:cNvCxnSpPr/>
            <p:nvPr/>
          </p:nvCxnSpPr>
          <p:spPr>
            <a:xfrm rot="5400000">
              <a:off x="3628232" y="4301332"/>
              <a:ext cx="2270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3"/>
            <p:cNvCxnSpPr/>
            <p:nvPr/>
          </p:nvCxnSpPr>
          <p:spPr>
            <a:xfrm rot="5400000">
              <a:off x="3628232" y="4907757"/>
              <a:ext cx="2270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3"/>
            <p:cNvCxnSpPr/>
            <p:nvPr/>
          </p:nvCxnSpPr>
          <p:spPr>
            <a:xfrm rot="5400000">
              <a:off x="4463257" y="4301332"/>
              <a:ext cx="2270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33"/>
            <p:cNvCxnSpPr/>
            <p:nvPr/>
          </p:nvCxnSpPr>
          <p:spPr>
            <a:xfrm rot="5400000">
              <a:off x="4463257" y="4907757"/>
              <a:ext cx="2270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33"/>
            <p:cNvCxnSpPr/>
            <p:nvPr/>
          </p:nvCxnSpPr>
          <p:spPr>
            <a:xfrm>
              <a:off x="4805363" y="4641850"/>
              <a:ext cx="227012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5" name="Google Shape;355;p33"/>
          <p:cNvGrpSpPr/>
          <p:nvPr/>
        </p:nvGrpSpPr>
        <p:grpSpPr>
          <a:xfrm>
            <a:off x="8851266" y="3869531"/>
            <a:ext cx="2870200" cy="833438"/>
            <a:chOff x="6778626" y="4200525"/>
            <a:chExt cx="2870200" cy="833438"/>
          </a:xfrm>
        </p:grpSpPr>
        <p:sp>
          <p:nvSpPr>
            <p:cNvPr id="356" name="Google Shape;356;p33"/>
            <p:cNvSpPr txBox="1"/>
            <p:nvPr/>
          </p:nvSpPr>
          <p:spPr>
            <a:xfrm>
              <a:off x="7005639" y="4351338"/>
              <a:ext cx="4413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357" name="Google Shape;357;p33"/>
            <p:cNvCxnSpPr/>
            <p:nvPr/>
          </p:nvCxnSpPr>
          <p:spPr>
            <a:xfrm>
              <a:off x="6778626" y="4654550"/>
              <a:ext cx="2270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" name="Google Shape;358;p33"/>
            <p:cNvSpPr txBox="1"/>
            <p:nvPr/>
          </p:nvSpPr>
          <p:spPr>
            <a:xfrm>
              <a:off x="7840664" y="4351338"/>
              <a:ext cx="4413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359" name="Google Shape;359;p33"/>
            <p:cNvCxnSpPr/>
            <p:nvPr/>
          </p:nvCxnSpPr>
          <p:spPr>
            <a:xfrm>
              <a:off x="7537451" y="4654550"/>
              <a:ext cx="2270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" name="Google Shape;360;p33"/>
            <p:cNvSpPr txBox="1"/>
            <p:nvPr/>
          </p:nvSpPr>
          <p:spPr>
            <a:xfrm>
              <a:off x="8504239" y="4351338"/>
              <a:ext cx="4603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cxnSp>
          <p:nvCxnSpPr>
            <p:cNvPr id="361" name="Google Shape;361;p33"/>
            <p:cNvCxnSpPr/>
            <p:nvPr/>
          </p:nvCxnSpPr>
          <p:spPr>
            <a:xfrm rot="5400000">
              <a:off x="7119144" y="4314032"/>
              <a:ext cx="2270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33"/>
            <p:cNvCxnSpPr/>
            <p:nvPr/>
          </p:nvCxnSpPr>
          <p:spPr>
            <a:xfrm rot="5400000">
              <a:off x="7119144" y="4920457"/>
              <a:ext cx="2270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33"/>
            <p:cNvCxnSpPr/>
            <p:nvPr/>
          </p:nvCxnSpPr>
          <p:spPr>
            <a:xfrm rot="5400000">
              <a:off x="7954169" y="4314032"/>
              <a:ext cx="2270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33"/>
            <p:cNvCxnSpPr/>
            <p:nvPr/>
          </p:nvCxnSpPr>
          <p:spPr>
            <a:xfrm rot="5400000">
              <a:off x="7954169" y="4920457"/>
              <a:ext cx="2270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33"/>
            <p:cNvCxnSpPr/>
            <p:nvPr/>
          </p:nvCxnSpPr>
          <p:spPr>
            <a:xfrm>
              <a:off x="8296276" y="4654550"/>
              <a:ext cx="2270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6" name="Google Shape;366;p33"/>
            <p:cNvSpPr txBox="1"/>
            <p:nvPr/>
          </p:nvSpPr>
          <p:spPr>
            <a:xfrm>
              <a:off x="9207501" y="4351338"/>
              <a:ext cx="4413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cxnSp>
          <p:nvCxnSpPr>
            <p:cNvPr id="367" name="Google Shape;367;p33"/>
            <p:cNvCxnSpPr/>
            <p:nvPr/>
          </p:nvCxnSpPr>
          <p:spPr>
            <a:xfrm>
              <a:off x="8980488" y="4654550"/>
              <a:ext cx="227012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8" name="Google Shape;368;p33"/>
          <p:cNvSpPr/>
          <p:nvPr/>
        </p:nvSpPr>
        <p:spPr>
          <a:xfrm>
            <a:off x="6881178" y="5011938"/>
            <a:ext cx="11272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ethane</a:t>
            </a: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9815514" y="5009217"/>
            <a:ext cx="11961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ethanol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/>
        </p:nvSpPr>
        <p:spPr>
          <a:xfrm>
            <a:off x="223520" y="198120"/>
            <a:ext cx="377952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Carbohydrates</a:t>
            </a:r>
            <a:endParaRPr/>
          </a:p>
        </p:txBody>
      </p:sp>
      <p:sp>
        <p:nvSpPr>
          <p:cNvPr id="375" name="Google Shape;375;p34"/>
          <p:cNvSpPr/>
          <p:nvPr/>
        </p:nvSpPr>
        <p:spPr>
          <a:xfrm>
            <a:off x="623889" y="1100139"/>
            <a:ext cx="9739311" cy="45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Carbohydrates are saccharides (sugars)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Carbohydrate monomers are simple sugars called monosaccharides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three most common monosaccharides are:</a:t>
            </a:r>
            <a:endParaRPr/>
          </a:p>
          <a:p>
            <a:pPr indent="-342900" lvl="1" marL="8001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glucose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“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blood sugar</a:t>
            </a:r>
            <a:r>
              <a:rPr b="0" i="0" lang="en-US" sz="2800" u="none" cap="none" strike="noStrik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”</a:t>
            </a:r>
            <a:endParaRPr/>
          </a:p>
          <a:p>
            <a:pPr indent="-342900" lvl="1" marL="8001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galactose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found in milk</a:t>
            </a:r>
            <a:endParaRPr/>
          </a:p>
          <a:p>
            <a:pPr indent="-342900" lvl="1" marL="8001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fructose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found in honey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34"/>
          <p:cNvGrpSpPr/>
          <p:nvPr/>
        </p:nvGrpSpPr>
        <p:grpSpPr>
          <a:xfrm>
            <a:off x="6005197" y="3919176"/>
            <a:ext cx="395604" cy="1522412"/>
            <a:chOff x="8372476" y="3201988"/>
            <a:chExt cx="608013" cy="2379662"/>
          </a:xfrm>
        </p:grpSpPr>
        <p:sp>
          <p:nvSpPr>
            <p:cNvPr id="377" name="Google Shape;377;p34"/>
            <p:cNvSpPr/>
            <p:nvPr/>
          </p:nvSpPr>
          <p:spPr>
            <a:xfrm>
              <a:off x="8372476" y="3201988"/>
              <a:ext cx="608013" cy="531812"/>
            </a:xfrm>
            <a:prstGeom prst="hexagon">
              <a:avLst>
                <a:gd fmla="val 28582" name="adj"/>
                <a:gd fmla="val 115470" name="vf"/>
              </a:avLst>
            </a:prstGeom>
            <a:solidFill>
              <a:srgbClr val="9933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8372476" y="4140201"/>
              <a:ext cx="608013" cy="531813"/>
            </a:xfrm>
            <a:prstGeom prst="hexagon">
              <a:avLst>
                <a:gd fmla="val 28582" name="adj"/>
                <a:gd fmla="val 115470" name="vf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8372476" y="5049838"/>
              <a:ext cx="606425" cy="531812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FC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/>
        </p:nvSpPr>
        <p:spPr>
          <a:xfrm>
            <a:off x="2438400" y="6858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520803" y="409583"/>
            <a:ext cx="7001984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Two monosaccharides linked together form a disaccharide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Examples: </a:t>
            </a:r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4821712" y="2176861"/>
            <a:ext cx="6183947" cy="1070683"/>
            <a:chOff x="3698240" y="1220484"/>
            <a:chExt cx="6183947" cy="1070683"/>
          </a:xfrm>
        </p:grpSpPr>
        <p:grpSp>
          <p:nvGrpSpPr>
            <p:cNvPr id="387" name="Google Shape;387;p35"/>
            <p:cNvGrpSpPr/>
            <p:nvPr/>
          </p:nvGrpSpPr>
          <p:grpSpPr>
            <a:xfrm>
              <a:off x="3698240" y="1220484"/>
              <a:ext cx="6146799" cy="531812"/>
              <a:chOff x="3136901" y="4567238"/>
              <a:chExt cx="6146799" cy="531812"/>
            </a:xfrm>
          </p:grpSpPr>
          <p:cxnSp>
            <p:nvCxnSpPr>
              <p:cNvPr id="388" name="Google Shape;388;p35"/>
              <p:cNvCxnSpPr/>
              <p:nvPr/>
            </p:nvCxnSpPr>
            <p:spPr>
              <a:xfrm>
                <a:off x="3676651" y="4833938"/>
                <a:ext cx="303213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9" name="Google Shape;389;p35"/>
              <p:cNvSpPr/>
              <p:nvPr/>
            </p:nvSpPr>
            <p:spPr>
              <a:xfrm>
                <a:off x="3136901" y="4567238"/>
                <a:ext cx="608013" cy="531812"/>
              </a:xfrm>
              <a:prstGeom prst="hexagon">
                <a:avLst>
                  <a:gd fmla="val 28582" name="adj"/>
                  <a:gd fmla="val 115470" name="vf"/>
                </a:avLst>
              </a:prstGeom>
              <a:solidFill>
                <a:srgbClr val="9933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5"/>
              <p:cNvSpPr/>
              <p:nvPr/>
            </p:nvSpPr>
            <p:spPr>
              <a:xfrm>
                <a:off x="3970338" y="4567238"/>
                <a:ext cx="608012" cy="531812"/>
              </a:xfrm>
              <a:prstGeom prst="hexagon">
                <a:avLst>
                  <a:gd fmla="val 28582" name="adj"/>
                  <a:gd fmla="val 115470" name="vf"/>
                </a:avLst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6399214" y="4567238"/>
                <a:ext cx="606425" cy="531812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FCC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2" name="Google Shape;392;p35"/>
              <p:cNvCxnSpPr/>
              <p:nvPr/>
            </p:nvCxnSpPr>
            <p:spPr>
              <a:xfrm>
                <a:off x="6105526" y="4833938"/>
                <a:ext cx="303213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3" name="Google Shape;393;p35"/>
              <p:cNvSpPr/>
              <p:nvPr/>
            </p:nvSpPr>
            <p:spPr>
              <a:xfrm>
                <a:off x="5565776" y="4567238"/>
                <a:ext cx="608013" cy="531812"/>
              </a:xfrm>
              <a:prstGeom prst="hexagon">
                <a:avLst>
                  <a:gd fmla="val 28582" name="adj"/>
                  <a:gd fmla="val 115470" name="vf"/>
                </a:avLst>
              </a:prstGeom>
              <a:solidFill>
                <a:srgbClr val="9933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4" name="Google Shape;394;p35"/>
              <p:cNvCxnSpPr/>
              <p:nvPr/>
            </p:nvCxnSpPr>
            <p:spPr>
              <a:xfrm>
                <a:off x="8382001" y="4833938"/>
                <a:ext cx="303213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5" name="Google Shape;395;p35"/>
              <p:cNvSpPr/>
              <p:nvPr/>
            </p:nvSpPr>
            <p:spPr>
              <a:xfrm>
                <a:off x="7842251" y="4567238"/>
                <a:ext cx="608013" cy="531812"/>
              </a:xfrm>
              <a:prstGeom prst="hexagon">
                <a:avLst>
                  <a:gd fmla="val 28582" name="adj"/>
                  <a:gd fmla="val 115470" name="vf"/>
                </a:avLst>
              </a:prstGeom>
              <a:solidFill>
                <a:srgbClr val="9933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5"/>
              <p:cNvSpPr/>
              <p:nvPr/>
            </p:nvSpPr>
            <p:spPr>
              <a:xfrm>
                <a:off x="8675688" y="4567238"/>
                <a:ext cx="608012" cy="531812"/>
              </a:xfrm>
              <a:prstGeom prst="hexagon">
                <a:avLst>
                  <a:gd fmla="val 28582" name="adj"/>
                  <a:gd fmla="val 115470" name="vf"/>
                </a:avLst>
              </a:prstGeom>
              <a:solidFill>
                <a:srgbClr val="9933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" name="Google Shape;397;p35"/>
            <p:cNvSpPr txBox="1"/>
            <p:nvPr/>
          </p:nvSpPr>
          <p:spPr>
            <a:xfrm>
              <a:off x="6250305" y="1752296"/>
              <a:ext cx="14395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sucrose</a:t>
              </a:r>
              <a:endParaRPr/>
            </a:p>
          </p:txBody>
        </p:sp>
        <p:sp>
          <p:nvSpPr>
            <p:cNvPr id="398" name="Google Shape;398;p35"/>
            <p:cNvSpPr txBox="1"/>
            <p:nvPr/>
          </p:nvSpPr>
          <p:spPr>
            <a:xfrm>
              <a:off x="3821746" y="1767947"/>
              <a:ext cx="13589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lactose</a:t>
              </a:r>
              <a:endParaRPr/>
            </a:p>
          </p:txBody>
        </p:sp>
        <p:sp>
          <p:nvSpPr>
            <p:cNvPr id="399" name="Google Shape;399;p35"/>
            <p:cNvSpPr txBox="1"/>
            <p:nvPr/>
          </p:nvSpPr>
          <p:spPr>
            <a:xfrm>
              <a:off x="8446770" y="1767947"/>
              <a:ext cx="1435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maltose</a:t>
              </a:r>
              <a:endParaRPr/>
            </a:p>
          </p:txBody>
        </p:sp>
      </p:grpSp>
      <p:sp>
        <p:nvSpPr>
          <p:cNvPr id="400" name="Google Shape;400;p35"/>
          <p:cNvSpPr/>
          <p:nvPr/>
        </p:nvSpPr>
        <p:spPr>
          <a:xfrm>
            <a:off x="4499925" y="3650044"/>
            <a:ext cx="7658417" cy="2046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More than two monosaccharides linked together form a polysaccharide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Polysaccharides are also known as complex carbohydrates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35"/>
          <p:cNvGrpSpPr/>
          <p:nvPr/>
        </p:nvGrpSpPr>
        <p:grpSpPr>
          <a:xfrm>
            <a:off x="4835683" y="5968929"/>
            <a:ext cx="6600826" cy="531812"/>
            <a:chOff x="3062288" y="5326857"/>
            <a:chExt cx="6600826" cy="531812"/>
          </a:xfrm>
        </p:grpSpPr>
        <p:cxnSp>
          <p:nvCxnSpPr>
            <p:cNvPr id="402" name="Google Shape;402;p35"/>
            <p:cNvCxnSpPr/>
            <p:nvPr/>
          </p:nvCxnSpPr>
          <p:spPr>
            <a:xfrm>
              <a:off x="5346701" y="5592763"/>
              <a:ext cx="303213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3" name="Google Shape;403;p35"/>
            <p:cNvGrpSpPr/>
            <p:nvPr/>
          </p:nvGrpSpPr>
          <p:grpSpPr>
            <a:xfrm>
              <a:off x="3062288" y="5326857"/>
              <a:ext cx="6600826" cy="531812"/>
              <a:chOff x="3062288" y="5326063"/>
              <a:chExt cx="6600826" cy="531812"/>
            </a:xfrm>
          </p:grpSpPr>
          <p:cxnSp>
            <p:nvCxnSpPr>
              <p:cNvPr id="404" name="Google Shape;404;p35"/>
              <p:cNvCxnSpPr/>
              <p:nvPr/>
            </p:nvCxnSpPr>
            <p:spPr>
              <a:xfrm>
                <a:off x="3602038" y="5592763"/>
                <a:ext cx="303212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35"/>
              <p:cNvCxnSpPr/>
              <p:nvPr/>
            </p:nvCxnSpPr>
            <p:spPr>
              <a:xfrm>
                <a:off x="4511676" y="5592763"/>
                <a:ext cx="303213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35"/>
              <p:cNvCxnSpPr/>
              <p:nvPr/>
            </p:nvCxnSpPr>
            <p:spPr>
              <a:xfrm>
                <a:off x="6181726" y="5592763"/>
                <a:ext cx="303213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35"/>
              <p:cNvCxnSpPr/>
              <p:nvPr/>
            </p:nvCxnSpPr>
            <p:spPr>
              <a:xfrm>
                <a:off x="7016751" y="5592763"/>
                <a:ext cx="303213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35"/>
              <p:cNvCxnSpPr/>
              <p:nvPr/>
            </p:nvCxnSpPr>
            <p:spPr>
              <a:xfrm>
                <a:off x="7850188" y="5592763"/>
                <a:ext cx="303212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35"/>
              <p:cNvCxnSpPr/>
              <p:nvPr/>
            </p:nvCxnSpPr>
            <p:spPr>
              <a:xfrm>
                <a:off x="8761413" y="5592763"/>
                <a:ext cx="303212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10" name="Google Shape;410;p35"/>
              <p:cNvSpPr/>
              <p:nvPr/>
            </p:nvSpPr>
            <p:spPr>
              <a:xfrm>
                <a:off x="3062288" y="5326063"/>
                <a:ext cx="608012" cy="531812"/>
              </a:xfrm>
              <a:prstGeom prst="hexagon">
                <a:avLst>
                  <a:gd fmla="val 28582" name="adj"/>
                  <a:gd fmla="val 115470" name="vf"/>
                </a:avLst>
              </a:prstGeom>
              <a:solidFill>
                <a:srgbClr val="9933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3895726" y="5326063"/>
                <a:ext cx="608013" cy="531812"/>
              </a:xfrm>
              <a:prstGeom prst="hexagon">
                <a:avLst>
                  <a:gd fmla="val 28582" name="adj"/>
                  <a:gd fmla="val 115470" name="vf"/>
                </a:avLst>
              </a:prstGeom>
              <a:solidFill>
                <a:srgbClr val="9933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5"/>
              <p:cNvSpPr/>
              <p:nvPr/>
            </p:nvSpPr>
            <p:spPr>
              <a:xfrm>
                <a:off x="4805363" y="5326063"/>
                <a:ext cx="608012" cy="531812"/>
              </a:xfrm>
              <a:prstGeom prst="hexagon">
                <a:avLst>
                  <a:gd fmla="val 28582" name="adj"/>
                  <a:gd fmla="val 115470" name="vf"/>
                </a:avLst>
              </a:prstGeom>
              <a:solidFill>
                <a:srgbClr val="9933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5"/>
              <p:cNvSpPr/>
              <p:nvPr/>
            </p:nvSpPr>
            <p:spPr>
              <a:xfrm>
                <a:off x="5640388" y="5326063"/>
                <a:ext cx="608012" cy="531812"/>
              </a:xfrm>
              <a:prstGeom prst="hexagon">
                <a:avLst>
                  <a:gd fmla="val 28582" name="adj"/>
                  <a:gd fmla="val 115470" name="vf"/>
                </a:avLst>
              </a:prstGeom>
              <a:solidFill>
                <a:srgbClr val="9933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5"/>
              <p:cNvSpPr/>
              <p:nvPr/>
            </p:nvSpPr>
            <p:spPr>
              <a:xfrm>
                <a:off x="6475413" y="5326063"/>
                <a:ext cx="608012" cy="531812"/>
              </a:xfrm>
              <a:prstGeom prst="hexagon">
                <a:avLst>
                  <a:gd fmla="val 28582" name="adj"/>
                  <a:gd fmla="val 115470" name="vf"/>
                </a:avLst>
              </a:prstGeom>
              <a:solidFill>
                <a:srgbClr val="9933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5"/>
              <p:cNvSpPr/>
              <p:nvPr/>
            </p:nvSpPr>
            <p:spPr>
              <a:xfrm>
                <a:off x="7310438" y="5326063"/>
                <a:ext cx="608012" cy="531812"/>
              </a:xfrm>
              <a:prstGeom prst="hexagon">
                <a:avLst>
                  <a:gd fmla="val 28582" name="adj"/>
                  <a:gd fmla="val 115470" name="vf"/>
                </a:avLst>
              </a:prstGeom>
              <a:solidFill>
                <a:srgbClr val="9933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5"/>
              <p:cNvSpPr/>
              <p:nvPr/>
            </p:nvSpPr>
            <p:spPr>
              <a:xfrm>
                <a:off x="8143876" y="5326063"/>
                <a:ext cx="608013" cy="531812"/>
              </a:xfrm>
              <a:prstGeom prst="hexagon">
                <a:avLst>
                  <a:gd fmla="val 28582" name="adj"/>
                  <a:gd fmla="val 115470" name="vf"/>
                </a:avLst>
              </a:prstGeom>
              <a:solidFill>
                <a:srgbClr val="9933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5"/>
              <p:cNvSpPr/>
              <p:nvPr/>
            </p:nvSpPr>
            <p:spPr>
              <a:xfrm>
                <a:off x="9055101" y="5326063"/>
                <a:ext cx="608013" cy="531812"/>
              </a:xfrm>
              <a:prstGeom prst="hexagon">
                <a:avLst>
                  <a:gd fmla="val 28582" name="adj"/>
                  <a:gd fmla="val 115470" name="vf"/>
                </a:avLst>
              </a:prstGeom>
              <a:solidFill>
                <a:srgbClr val="9933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"/>
                  <a:buNone/>
                </a:pPr>
                <a:r>
                  <a:t/>
                </a:r>
                <a:endParaRPr sz="4000">
                  <a:solidFill>
                    <a:srgbClr val="FFFF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8" name="Google Shape;418;p35"/>
          <p:cNvSpPr/>
          <p:nvPr/>
        </p:nvSpPr>
        <p:spPr>
          <a:xfrm>
            <a:off x="307976" y="596108"/>
            <a:ext cx="266565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glucose </a:t>
            </a:r>
            <a:endParaRPr b="1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galactose</a:t>
            </a:r>
            <a:endParaRPr/>
          </a:p>
          <a:p>
            <a:pPr indent="0" lvl="1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fructose</a:t>
            </a:r>
            <a:endParaRPr b="1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35"/>
          <p:cNvGrpSpPr/>
          <p:nvPr/>
        </p:nvGrpSpPr>
        <p:grpSpPr>
          <a:xfrm>
            <a:off x="2690734" y="834905"/>
            <a:ext cx="508316" cy="1873767"/>
            <a:chOff x="8372476" y="3201988"/>
            <a:chExt cx="608013" cy="2379662"/>
          </a:xfrm>
        </p:grpSpPr>
        <p:sp>
          <p:nvSpPr>
            <p:cNvPr id="420" name="Google Shape;420;p35"/>
            <p:cNvSpPr/>
            <p:nvPr/>
          </p:nvSpPr>
          <p:spPr>
            <a:xfrm>
              <a:off x="8372476" y="3201988"/>
              <a:ext cx="608013" cy="531812"/>
            </a:xfrm>
            <a:prstGeom prst="hexagon">
              <a:avLst>
                <a:gd fmla="val 28582" name="adj"/>
                <a:gd fmla="val 115470" name="vf"/>
              </a:avLst>
            </a:prstGeom>
            <a:solidFill>
              <a:srgbClr val="9933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8372476" y="4140201"/>
              <a:ext cx="608013" cy="531813"/>
            </a:xfrm>
            <a:prstGeom prst="hexagon">
              <a:avLst>
                <a:gd fmla="val 28582" name="adj"/>
                <a:gd fmla="val 115470" name="vf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8372476" y="5049838"/>
              <a:ext cx="606425" cy="531812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FC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3" name="Google Shape;423;p35"/>
          <p:cNvPicPr preferRelativeResize="0"/>
          <p:nvPr/>
        </p:nvPicPr>
        <p:blipFill rotWithShape="1">
          <a:blip r:embed="rId3">
            <a:alphaModFix/>
          </a:blip>
          <a:srcRect b="21383" l="6535" r="12018" t="6692"/>
          <a:stretch/>
        </p:blipFill>
        <p:spPr>
          <a:xfrm>
            <a:off x="358484" y="3289213"/>
            <a:ext cx="3415862" cy="3016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08Figure.jpg                                                 00206C63G5_01                          BF68DF32:"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59946" r="0" t="11297"/>
          <a:stretch/>
        </p:blipFill>
        <p:spPr>
          <a:xfrm>
            <a:off x="6179821" y="2133602"/>
            <a:ext cx="3017928" cy="225651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type="ctrTitle"/>
          </p:nvPr>
        </p:nvSpPr>
        <p:spPr>
          <a:xfrm>
            <a:off x="1150620" y="228600"/>
            <a:ext cx="9974580" cy="75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Water is the Most Fundamental Biomolecule</a:t>
            </a:r>
            <a:endParaRPr b="1" sz="4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1402080" y="1203960"/>
            <a:ext cx="972312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1" marL="233363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Life on Earth depends on the combining of two hydrogen atoms with one oxygen atom to form a water molecule (H</a:t>
            </a:r>
            <a:r>
              <a:rPr b="1" baseline="-2500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O)</a:t>
            </a:r>
            <a:endParaRPr/>
          </a:p>
          <a:p>
            <a:pPr indent="-80963" lvl="1" marL="233363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0963" lvl="1" marL="233363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0963" lvl="1" marL="233363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0963" lvl="1" marL="233363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0963" lvl="1" marL="233363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363" lvl="1" marL="233363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three atoms are linked into a stable molecule by chemical bonds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93472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B3D2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B3D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509260" y="3077882"/>
            <a:ext cx="8382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B3D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0208Figure.jpg                                                 00206C63G5_01                          BF68DF32: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8483" r="64948" t="33863"/>
          <a:stretch/>
        </p:blipFill>
        <p:spPr>
          <a:xfrm>
            <a:off x="2994660" y="3276602"/>
            <a:ext cx="1418368" cy="119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208Figure.jpg                                                 00206C63G5_01                          BF68DF32:" id="127" name="Google Shape;127;p18"/>
          <p:cNvPicPr preferRelativeResize="0"/>
          <p:nvPr/>
        </p:nvPicPr>
        <p:blipFill rotWithShape="1">
          <a:blip r:embed="rId4">
            <a:alphaModFix/>
          </a:blip>
          <a:srcRect b="56068" l="27376" r="56686" t="0"/>
          <a:stretch/>
        </p:blipFill>
        <p:spPr>
          <a:xfrm>
            <a:off x="4000500" y="2489311"/>
            <a:ext cx="1173480" cy="10920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208Figure.jpg                                                 00206C63G5_01                          BF68DF32:" id="128" name="Google Shape;128;p18"/>
          <p:cNvPicPr preferRelativeResize="0"/>
          <p:nvPr/>
        </p:nvPicPr>
        <p:blipFill rotWithShape="1">
          <a:blip r:embed="rId4">
            <a:alphaModFix/>
          </a:blip>
          <a:srcRect b="56068" l="27376" r="56686" t="0"/>
          <a:stretch/>
        </p:blipFill>
        <p:spPr>
          <a:xfrm>
            <a:off x="2240280" y="2413111"/>
            <a:ext cx="1173480" cy="109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/>
        </p:nvSpPr>
        <p:spPr>
          <a:xfrm>
            <a:off x="2438400" y="6858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0" y="253692"/>
            <a:ext cx="10003471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There are four common types of polysaccharides:</a:t>
            </a:r>
            <a:endParaRPr/>
          </a:p>
          <a:p>
            <a:pPr indent="-346075" lvl="0" marL="803275" marR="0" rtl="0" algn="l">
              <a:spcBef>
                <a:spcPts val="4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Glycogen – used by animals for energy </a:t>
            </a:r>
            <a:endParaRPr/>
          </a:p>
          <a:p>
            <a:pPr indent="-346075" lvl="0" marL="803275" marR="0" rtl="0" algn="l">
              <a:spcBef>
                <a:spcPts val="7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Starch – used by plants for energy storage</a:t>
            </a:r>
            <a:endParaRPr/>
          </a:p>
          <a:p>
            <a:pPr indent="-346075" lvl="0" marL="803275" marR="0" rtl="0" algn="l">
              <a:spcBef>
                <a:spcPts val="7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Cellulose – used by plants for structure</a:t>
            </a:r>
            <a:endParaRPr/>
          </a:p>
          <a:p>
            <a:pPr indent="-346075" lvl="0" marL="803275" marR="0" rtl="0" algn="l">
              <a:spcBef>
                <a:spcPts val="7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Chitin – used by arthropods for exoskeleton</a:t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36"/>
          <p:cNvPicPr preferRelativeResize="0"/>
          <p:nvPr/>
        </p:nvPicPr>
        <p:blipFill rotWithShape="1">
          <a:blip r:embed="rId3">
            <a:alphaModFix/>
          </a:blip>
          <a:srcRect b="4996" l="3269" r="38915" t="50528"/>
          <a:stretch/>
        </p:blipFill>
        <p:spPr>
          <a:xfrm>
            <a:off x="8282151" y="1079717"/>
            <a:ext cx="3085309" cy="133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6"/>
          <p:cNvPicPr preferRelativeResize="0"/>
          <p:nvPr/>
        </p:nvPicPr>
        <p:blipFill rotWithShape="1">
          <a:blip r:embed="rId4">
            <a:alphaModFix/>
          </a:blip>
          <a:srcRect b="6015" l="3847" r="0" t="8494"/>
          <a:stretch/>
        </p:blipFill>
        <p:spPr>
          <a:xfrm>
            <a:off x="7991989" y="2456561"/>
            <a:ext cx="3870412" cy="127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6"/>
          <p:cNvPicPr preferRelativeResize="0"/>
          <p:nvPr/>
        </p:nvPicPr>
        <p:blipFill rotWithShape="1">
          <a:blip r:embed="rId5">
            <a:alphaModFix/>
          </a:blip>
          <a:srcRect b="6605" l="2911" r="24055" t="60355"/>
          <a:stretch/>
        </p:blipFill>
        <p:spPr>
          <a:xfrm>
            <a:off x="8179760" y="3818538"/>
            <a:ext cx="3290089" cy="111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18786" y="5161745"/>
            <a:ext cx="2965734" cy="159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/>
        </p:nvSpPr>
        <p:spPr>
          <a:xfrm>
            <a:off x="436880" y="280403"/>
            <a:ext cx="81584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Nucleic Acids: RNA and DNA</a:t>
            </a:r>
            <a:endParaRPr b="1" sz="4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695009" y="1269292"/>
            <a:ext cx="11039791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Nucleic acids are polymers made from nucleotide monomers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Each nucleotide monomer has 3 parts: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37"/>
          <p:cNvGrpSpPr/>
          <p:nvPr/>
        </p:nvGrpSpPr>
        <p:grpSpPr>
          <a:xfrm>
            <a:off x="3044350" y="2372245"/>
            <a:ext cx="5551010" cy="2094844"/>
            <a:chOff x="4852989" y="4076701"/>
            <a:chExt cx="3490912" cy="1138238"/>
          </a:xfrm>
        </p:grpSpPr>
        <p:cxnSp>
          <p:nvCxnSpPr>
            <p:cNvPr id="441" name="Google Shape;441;p37"/>
            <p:cNvCxnSpPr/>
            <p:nvPr/>
          </p:nvCxnSpPr>
          <p:spPr>
            <a:xfrm flipH="1" rot="10800000">
              <a:off x="7205663" y="4456113"/>
              <a:ext cx="608012" cy="227012"/>
            </a:xfrm>
            <a:prstGeom prst="straightConnector1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37"/>
            <p:cNvCxnSpPr/>
            <p:nvPr/>
          </p:nvCxnSpPr>
          <p:spPr>
            <a:xfrm>
              <a:off x="5915026" y="4532313"/>
              <a:ext cx="455613" cy="150812"/>
            </a:xfrm>
            <a:prstGeom prst="straightConnector1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3" name="Google Shape;443;p37"/>
            <p:cNvSpPr/>
            <p:nvPr/>
          </p:nvSpPr>
          <p:spPr>
            <a:xfrm>
              <a:off x="6296025" y="4303714"/>
              <a:ext cx="985838" cy="91122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CC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7"/>
            <p:cNvSpPr txBox="1"/>
            <p:nvPr/>
          </p:nvSpPr>
          <p:spPr>
            <a:xfrm>
              <a:off x="4852989" y="4229100"/>
              <a:ext cx="1063625" cy="5794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</a:t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7585076" y="4076701"/>
              <a:ext cx="758825" cy="758825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7"/>
            <p:cNvSpPr txBox="1"/>
            <p:nvPr/>
          </p:nvSpPr>
          <p:spPr>
            <a:xfrm>
              <a:off x="7736682" y="4318000"/>
              <a:ext cx="455613" cy="579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</p:grpSp>
      <p:sp>
        <p:nvSpPr>
          <p:cNvPr id="447" name="Google Shape;447;p37"/>
          <p:cNvSpPr txBox="1"/>
          <p:nvPr/>
        </p:nvSpPr>
        <p:spPr>
          <a:xfrm>
            <a:off x="5457614" y="3185930"/>
            <a:ext cx="132600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ribose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(sugar)</a:t>
            </a:r>
            <a:endParaRPr/>
          </a:p>
        </p:txBody>
      </p:sp>
      <p:sp>
        <p:nvSpPr>
          <p:cNvPr id="448" name="Google Shape;448;p37"/>
          <p:cNvSpPr txBox="1"/>
          <p:nvPr/>
        </p:nvSpPr>
        <p:spPr>
          <a:xfrm>
            <a:off x="8595360" y="2704096"/>
            <a:ext cx="1624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phosphate</a:t>
            </a:r>
            <a:b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endParaRPr/>
          </a:p>
        </p:txBody>
      </p:sp>
      <p:sp>
        <p:nvSpPr>
          <p:cNvPr id="449" name="Google Shape;449;p37"/>
          <p:cNvSpPr txBox="1"/>
          <p:nvPr/>
        </p:nvSpPr>
        <p:spPr>
          <a:xfrm>
            <a:off x="695009" y="4918931"/>
            <a:ext cx="1085088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Ribose in DNA has an oxygen removed (deoxyribose)</a:t>
            </a:r>
            <a:endParaRPr/>
          </a:p>
          <a:p>
            <a:pPr indent="-346075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Bases in DNA: adenine (A), thymine (T), cytosine (C), guanine (G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6075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Bases in RNA: adenine (A), uracil (U), cytosine (C), guanine (G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/>
          <p:nvPr/>
        </p:nvSpPr>
        <p:spPr>
          <a:xfrm>
            <a:off x="2438400" y="6858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262255" y="671363"/>
            <a:ext cx="1192974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Nucleotides can be linked together to form long chains of DNA (deoxyribonucleic acid) or RNA (ribonucleic acid)</a:t>
            </a:r>
            <a:endParaRPr/>
          </a:p>
        </p:txBody>
      </p:sp>
      <p:grpSp>
        <p:nvGrpSpPr>
          <p:cNvPr id="456" name="Google Shape;456;p38"/>
          <p:cNvGrpSpPr/>
          <p:nvPr/>
        </p:nvGrpSpPr>
        <p:grpSpPr>
          <a:xfrm>
            <a:off x="531748" y="1935032"/>
            <a:ext cx="2305050" cy="4013201"/>
            <a:chOff x="2452689" y="1916113"/>
            <a:chExt cx="2305050" cy="4013201"/>
          </a:xfrm>
        </p:grpSpPr>
        <p:cxnSp>
          <p:nvCxnSpPr>
            <p:cNvPr id="457" name="Google Shape;457;p38"/>
            <p:cNvCxnSpPr/>
            <p:nvPr/>
          </p:nvCxnSpPr>
          <p:spPr>
            <a:xfrm rot="10800000">
              <a:off x="3819526" y="4795839"/>
              <a:ext cx="606425" cy="454025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38"/>
            <p:cNvCxnSpPr/>
            <p:nvPr/>
          </p:nvCxnSpPr>
          <p:spPr>
            <a:xfrm flipH="1">
              <a:off x="3895726" y="5402263"/>
              <a:ext cx="455613" cy="303212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38"/>
            <p:cNvCxnSpPr/>
            <p:nvPr/>
          </p:nvCxnSpPr>
          <p:spPr>
            <a:xfrm>
              <a:off x="3136901" y="5478463"/>
              <a:ext cx="303213" cy="1524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38"/>
            <p:cNvSpPr/>
            <p:nvPr/>
          </p:nvSpPr>
          <p:spPr>
            <a:xfrm>
              <a:off x="4275139" y="5099051"/>
              <a:ext cx="454025" cy="455613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2452689" y="5251451"/>
              <a:ext cx="682625" cy="303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2" name="Google Shape;462;p38"/>
            <p:cNvCxnSpPr/>
            <p:nvPr/>
          </p:nvCxnSpPr>
          <p:spPr>
            <a:xfrm rot="10800000">
              <a:off x="3848101" y="3738564"/>
              <a:ext cx="606425" cy="454025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38"/>
            <p:cNvCxnSpPr/>
            <p:nvPr/>
          </p:nvCxnSpPr>
          <p:spPr>
            <a:xfrm flipH="1">
              <a:off x="3924301" y="4344988"/>
              <a:ext cx="455613" cy="303212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38"/>
            <p:cNvCxnSpPr/>
            <p:nvPr/>
          </p:nvCxnSpPr>
          <p:spPr>
            <a:xfrm>
              <a:off x="3165476" y="4421188"/>
              <a:ext cx="303213" cy="1524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5" name="Google Shape;465;p38"/>
            <p:cNvSpPr/>
            <p:nvPr/>
          </p:nvSpPr>
          <p:spPr>
            <a:xfrm>
              <a:off x="4303714" y="4041776"/>
              <a:ext cx="454025" cy="455613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2481264" y="4194176"/>
              <a:ext cx="682625" cy="303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p38"/>
            <p:cNvCxnSpPr/>
            <p:nvPr/>
          </p:nvCxnSpPr>
          <p:spPr>
            <a:xfrm rot="10800000">
              <a:off x="3848101" y="2674939"/>
              <a:ext cx="606425" cy="454025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38"/>
            <p:cNvCxnSpPr/>
            <p:nvPr/>
          </p:nvCxnSpPr>
          <p:spPr>
            <a:xfrm flipH="1">
              <a:off x="3924301" y="3281363"/>
              <a:ext cx="455613" cy="303212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38"/>
            <p:cNvCxnSpPr/>
            <p:nvPr/>
          </p:nvCxnSpPr>
          <p:spPr>
            <a:xfrm>
              <a:off x="3165476" y="3357563"/>
              <a:ext cx="303213" cy="1524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0" name="Google Shape;470;p38"/>
            <p:cNvSpPr/>
            <p:nvPr/>
          </p:nvSpPr>
          <p:spPr>
            <a:xfrm>
              <a:off x="4303714" y="2978151"/>
              <a:ext cx="454025" cy="455613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481264" y="3130551"/>
              <a:ext cx="682625" cy="303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2" name="Google Shape;472;p38"/>
            <p:cNvCxnSpPr/>
            <p:nvPr/>
          </p:nvCxnSpPr>
          <p:spPr>
            <a:xfrm flipH="1">
              <a:off x="3924301" y="2219326"/>
              <a:ext cx="455613" cy="303213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38"/>
            <p:cNvCxnSpPr/>
            <p:nvPr/>
          </p:nvCxnSpPr>
          <p:spPr>
            <a:xfrm>
              <a:off x="3165476" y="2295525"/>
              <a:ext cx="303213" cy="1524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4" name="Google Shape;474;p38"/>
            <p:cNvSpPr/>
            <p:nvPr/>
          </p:nvSpPr>
          <p:spPr>
            <a:xfrm>
              <a:off x="4303714" y="1916113"/>
              <a:ext cx="454025" cy="455612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481264" y="2068513"/>
              <a:ext cx="682625" cy="3032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3411539" y="5397501"/>
              <a:ext cx="606425" cy="531813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CC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3440114" y="4340226"/>
              <a:ext cx="606425" cy="531813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CC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440114" y="3276601"/>
              <a:ext cx="606425" cy="531813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CC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3440114" y="2214563"/>
              <a:ext cx="606425" cy="531812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CC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0" name="Google Shape;480;p38"/>
          <p:cNvSpPr txBox="1"/>
          <p:nvPr/>
        </p:nvSpPr>
        <p:spPr>
          <a:xfrm>
            <a:off x="3426372" y="1868367"/>
            <a:ext cx="8502870" cy="373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sugars and phosphate groups link together to form the “backbone”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nucleotide sequence gives the nucleic acid its unique information carrying capacity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nucleotide sequence can be translated into the language of proteins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nucleotide sequence allows DNA to bind into its characteristic double helix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9"/>
          <p:cNvSpPr txBox="1"/>
          <p:nvPr>
            <p:ph type="title"/>
          </p:nvPr>
        </p:nvSpPr>
        <p:spPr>
          <a:xfrm>
            <a:off x="0" y="0"/>
            <a:ext cx="731012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</a:rPr>
              <a:t>Chemical Bonds in Nucleic Acids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486" name="Google Shape;4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092" y="984567"/>
            <a:ext cx="3100388" cy="219465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9"/>
          <p:cNvSpPr txBox="1"/>
          <p:nvPr/>
        </p:nvSpPr>
        <p:spPr>
          <a:xfrm>
            <a:off x="4155440" y="1481730"/>
            <a:ext cx="1524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All of the bonds in each nucleotide are covalent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193" y="3714114"/>
            <a:ext cx="3885247" cy="291018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/>
        </p:nvSpPr>
        <p:spPr>
          <a:xfrm>
            <a:off x="4155440" y="4156210"/>
            <a:ext cx="19913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Sugar-phosphate bonds are covalent and result from the removal of a water molecule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1470" y="984567"/>
            <a:ext cx="3478530" cy="3905142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9"/>
          <p:cNvSpPr txBox="1"/>
          <p:nvPr/>
        </p:nvSpPr>
        <p:spPr>
          <a:xfrm>
            <a:off x="10209092" y="1481730"/>
            <a:ext cx="190587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 the DNA double helix the two strands are joined by hydrogen bonds.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 H bonds between A and 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 H bonds between C and G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9"/>
          <p:cNvSpPr txBox="1"/>
          <p:nvPr/>
        </p:nvSpPr>
        <p:spPr>
          <a:xfrm>
            <a:off x="6681470" y="5390323"/>
            <a:ext cx="5195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many charges on DNA, particularly those of the phosphate groups in the backbone, make nucleic acids polar and they readily dissolve in water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40"/>
          <p:cNvPicPr preferRelativeResize="0"/>
          <p:nvPr/>
        </p:nvPicPr>
        <p:blipFill rotWithShape="1">
          <a:blip r:embed="rId3">
            <a:alphaModFix/>
          </a:blip>
          <a:srcRect b="16851" l="13768" r="2963" t="6519"/>
          <a:stretch/>
        </p:blipFill>
        <p:spPr>
          <a:xfrm>
            <a:off x="6836608" y="2890345"/>
            <a:ext cx="5092633" cy="351045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0"/>
          <p:cNvSpPr/>
          <p:nvPr/>
        </p:nvSpPr>
        <p:spPr>
          <a:xfrm>
            <a:off x="163625" y="296493"/>
            <a:ext cx="7529947" cy="5032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Adenosine triphosphate (ATP) is a special nucleotide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ATP is used to power nearly every function of our bodies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ATP is created by adding a phosphate to adenosine diphosphate (ADP)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This is accomplished by substrate-level phosphorylation in the cytosol and oxidative phosphorylation in the mitochondria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 takes energy to attach the third phosphate group, which is released when the bond is broken and used for power</a:t>
            </a:r>
            <a:endParaRPr/>
          </a:p>
        </p:txBody>
      </p:sp>
      <p:grpSp>
        <p:nvGrpSpPr>
          <p:cNvPr id="499" name="Google Shape;499;p40"/>
          <p:cNvGrpSpPr/>
          <p:nvPr/>
        </p:nvGrpSpPr>
        <p:grpSpPr>
          <a:xfrm>
            <a:off x="1316983" y="890269"/>
            <a:ext cx="5094328" cy="1012103"/>
            <a:chOff x="3087688" y="4946651"/>
            <a:chExt cx="5664201" cy="1138238"/>
          </a:xfrm>
        </p:grpSpPr>
        <p:cxnSp>
          <p:nvCxnSpPr>
            <p:cNvPr id="500" name="Google Shape;500;p40"/>
            <p:cNvCxnSpPr/>
            <p:nvPr/>
          </p:nvCxnSpPr>
          <p:spPr>
            <a:xfrm>
              <a:off x="6172201" y="5326063"/>
              <a:ext cx="2200275" cy="0"/>
            </a:xfrm>
            <a:prstGeom prst="straightConnector1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40"/>
            <p:cNvCxnSpPr/>
            <p:nvPr/>
          </p:nvCxnSpPr>
          <p:spPr>
            <a:xfrm flipH="1" rot="10800000">
              <a:off x="5335588" y="5326063"/>
              <a:ext cx="608012" cy="227012"/>
            </a:xfrm>
            <a:prstGeom prst="straightConnector1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40"/>
            <p:cNvCxnSpPr/>
            <p:nvPr/>
          </p:nvCxnSpPr>
          <p:spPr>
            <a:xfrm>
              <a:off x="4044951" y="5402263"/>
              <a:ext cx="455613" cy="150812"/>
            </a:xfrm>
            <a:prstGeom prst="straightConnector1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3" name="Google Shape;503;p40"/>
            <p:cNvSpPr/>
            <p:nvPr/>
          </p:nvSpPr>
          <p:spPr>
            <a:xfrm>
              <a:off x="4425950" y="5173664"/>
              <a:ext cx="985838" cy="91122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CC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0"/>
            <p:cNvSpPr txBox="1"/>
            <p:nvPr/>
          </p:nvSpPr>
          <p:spPr>
            <a:xfrm>
              <a:off x="3087688" y="5099050"/>
              <a:ext cx="958850" cy="5794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"/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715001" y="4946651"/>
              <a:ext cx="758825" cy="758825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0"/>
            <p:cNvSpPr txBox="1"/>
            <p:nvPr/>
          </p:nvSpPr>
          <p:spPr>
            <a:xfrm>
              <a:off x="5867401" y="5022850"/>
              <a:ext cx="455613" cy="579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854826" y="4946651"/>
              <a:ext cx="758825" cy="758825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0"/>
            <p:cNvSpPr txBox="1"/>
            <p:nvPr/>
          </p:nvSpPr>
          <p:spPr>
            <a:xfrm>
              <a:off x="7007226" y="5022850"/>
              <a:ext cx="455613" cy="579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993064" y="4946651"/>
              <a:ext cx="758825" cy="758825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"/>
                <a:buNone/>
              </a:pPr>
              <a:r>
                <a:t/>
              </a:r>
              <a:endParaRPr sz="4000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0"/>
            <p:cNvSpPr txBox="1"/>
            <p:nvPr/>
          </p:nvSpPr>
          <p:spPr>
            <a:xfrm>
              <a:off x="8145463" y="5022850"/>
              <a:ext cx="455612" cy="579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</p:grpSp>
      <p:sp>
        <p:nvSpPr>
          <p:cNvPr id="511" name="Google Shape;511;p40"/>
          <p:cNvSpPr/>
          <p:nvPr/>
        </p:nvSpPr>
        <p:spPr>
          <a:xfrm>
            <a:off x="1514557" y="1014322"/>
            <a:ext cx="4587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"/>
          <p:cNvSpPr txBox="1"/>
          <p:nvPr/>
        </p:nvSpPr>
        <p:spPr>
          <a:xfrm>
            <a:off x="0" y="202324"/>
            <a:ext cx="5486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Protein Biochemistry</a:t>
            </a:r>
            <a:endParaRPr b="1" sz="36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1"/>
          <p:cNvSpPr txBox="1"/>
          <p:nvPr/>
        </p:nvSpPr>
        <p:spPr>
          <a:xfrm>
            <a:off x="641833" y="1327961"/>
            <a:ext cx="11161986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Proteins are the molecules that </a:t>
            </a:r>
            <a:r>
              <a:rPr b="1" i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stuff...</a:t>
            </a:r>
            <a:endParaRPr/>
          </a:p>
          <a:p>
            <a:pPr indent="-457200" lvl="0" marL="9144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Build new molecules, digest food, pump blood, move limbs, signal other cells, transport substances, create new cells, etc.</a:t>
            </a:r>
            <a:endParaRPr/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Proteins also provide structure...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Give cells their shape</a:t>
            </a:r>
            <a:endParaRPr/>
          </a:p>
          <a:p>
            <a:pPr indent="-457200" lvl="0" marL="9144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Contribute to the structures outside the cell that hold multicellular organisms upright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Hair, fingernails, feathers, scales all made from protein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"/>
          <p:cNvSpPr/>
          <p:nvPr/>
        </p:nvSpPr>
        <p:spPr>
          <a:xfrm>
            <a:off x="1297464" y="104034"/>
            <a:ext cx="95556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Proteins are long chains of amino acids (a.a.) that are linked together by covalent bonds</a:t>
            </a:r>
            <a:endParaRPr b="1" sz="3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1054067" y="2000336"/>
            <a:ext cx="22018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amino acid</a:t>
            </a:r>
            <a:endParaRPr/>
          </a:p>
        </p:txBody>
      </p:sp>
      <p:sp>
        <p:nvSpPr>
          <p:cNvPr id="524" name="Google Shape;524;p42"/>
          <p:cNvSpPr txBox="1"/>
          <p:nvPr/>
        </p:nvSpPr>
        <p:spPr>
          <a:xfrm>
            <a:off x="6906237" y="2000336"/>
            <a:ext cx="14067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protein</a:t>
            </a:r>
            <a:endParaRPr/>
          </a:p>
        </p:txBody>
      </p:sp>
      <p:grpSp>
        <p:nvGrpSpPr>
          <p:cNvPr id="525" name="Google Shape;525;p42"/>
          <p:cNvGrpSpPr/>
          <p:nvPr/>
        </p:nvGrpSpPr>
        <p:grpSpPr>
          <a:xfrm>
            <a:off x="1656816" y="1497772"/>
            <a:ext cx="8604886" cy="457200"/>
            <a:chOff x="1750378" y="1887984"/>
            <a:chExt cx="8604886" cy="457200"/>
          </a:xfrm>
        </p:grpSpPr>
        <p:grpSp>
          <p:nvGrpSpPr>
            <p:cNvPr id="526" name="Google Shape;526;p42"/>
            <p:cNvGrpSpPr/>
            <p:nvPr/>
          </p:nvGrpSpPr>
          <p:grpSpPr>
            <a:xfrm>
              <a:off x="4716464" y="1887984"/>
              <a:ext cx="5638800" cy="457200"/>
              <a:chOff x="3352800" y="5029200"/>
              <a:chExt cx="5638800" cy="457200"/>
            </a:xfrm>
          </p:grpSpPr>
          <p:cxnSp>
            <p:nvCxnSpPr>
              <p:cNvPr id="527" name="Google Shape;527;p42"/>
              <p:cNvCxnSpPr/>
              <p:nvPr/>
            </p:nvCxnSpPr>
            <p:spPr>
              <a:xfrm>
                <a:off x="3810000" y="5257800"/>
                <a:ext cx="51054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528" name="Google Shape;528;p42"/>
              <p:cNvGrpSpPr/>
              <p:nvPr/>
            </p:nvGrpSpPr>
            <p:grpSpPr>
              <a:xfrm>
                <a:off x="3352800" y="5029200"/>
                <a:ext cx="5638800" cy="457200"/>
                <a:chOff x="3352800" y="5029200"/>
                <a:chExt cx="5638800" cy="457200"/>
              </a:xfrm>
            </p:grpSpPr>
            <p:sp>
              <p:nvSpPr>
                <p:cNvPr id="529" name="Google Shape;529;p42"/>
                <p:cNvSpPr/>
                <p:nvPr/>
              </p:nvSpPr>
              <p:spPr>
                <a:xfrm>
                  <a:off x="3352800" y="5029200"/>
                  <a:ext cx="609600" cy="457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CC99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a.a</a:t>
                  </a:r>
                  <a:endParaRPr sz="20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  <p:sp>
              <p:nvSpPr>
                <p:cNvPr id="530" name="Google Shape;530;p42"/>
                <p:cNvSpPr/>
                <p:nvPr/>
              </p:nvSpPr>
              <p:spPr>
                <a:xfrm>
                  <a:off x="4191000" y="5029200"/>
                  <a:ext cx="609600" cy="457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a.a</a:t>
                  </a:r>
                  <a:endParaRPr sz="20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  <p:sp>
              <p:nvSpPr>
                <p:cNvPr id="531" name="Google Shape;531;p42"/>
                <p:cNvSpPr/>
                <p:nvPr/>
              </p:nvSpPr>
              <p:spPr>
                <a:xfrm>
                  <a:off x="5029200" y="5029200"/>
                  <a:ext cx="609600" cy="457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B0F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a.a</a:t>
                  </a:r>
                  <a:endParaRPr sz="20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  <p:sp>
              <p:nvSpPr>
                <p:cNvPr id="532" name="Google Shape;532;p42"/>
                <p:cNvSpPr/>
                <p:nvPr/>
              </p:nvSpPr>
              <p:spPr>
                <a:xfrm>
                  <a:off x="5867400" y="5029200"/>
                  <a:ext cx="609600" cy="457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66FF3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a.a</a:t>
                  </a:r>
                  <a:endParaRPr sz="20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  <p:sp>
              <p:nvSpPr>
                <p:cNvPr id="533" name="Google Shape;533;p42"/>
                <p:cNvSpPr/>
                <p:nvPr/>
              </p:nvSpPr>
              <p:spPr>
                <a:xfrm>
                  <a:off x="6705600" y="5029200"/>
                  <a:ext cx="609600" cy="457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99CC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a.a</a:t>
                  </a:r>
                  <a:endParaRPr sz="20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  <p:sp>
              <p:nvSpPr>
                <p:cNvPr id="534" name="Google Shape;534;p42"/>
                <p:cNvSpPr/>
                <p:nvPr/>
              </p:nvSpPr>
              <p:spPr>
                <a:xfrm>
                  <a:off x="7543800" y="5029200"/>
                  <a:ext cx="609600" cy="457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a.a</a:t>
                  </a:r>
                  <a:endParaRPr sz="20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  <p:sp>
              <p:nvSpPr>
                <p:cNvPr id="535" name="Google Shape;535;p42"/>
                <p:cNvSpPr/>
                <p:nvPr/>
              </p:nvSpPr>
              <p:spPr>
                <a:xfrm>
                  <a:off x="8382000" y="5029200"/>
                  <a:ext cx="609600" cy="457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B0F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a.a</a:t>
                  </a:r>
                  <a:endParaRPr sz="20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</p:grpSp>
        </p:grpSp>
        <p:sp>
          <p:nvSpPr>
            <p:cNvPr id="536" name="Google Shape;536;p42"/>
            <p:cNvSpPr/>
            <p:nvPr/>
          </p:nvSpPr>
          <p:spPr>
            <a:xfrm>
              <a:off x="1750378" y="1887984"/>
              <a:ext cx="609600" cy="457200"/>
            </a:xfrm>
            <a:prstGeom prst="roundRect">
              <a:avLst>
                <a:gd fmla="val 16667" name="adj"/>
              </a:avLst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a.a</a:t>
              </a:r>
              <a:endPara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537" name="Google Shape;537;p42"/>
            <p:cNvCxnSpPr/>
            <p:nvPr/>
          </p:nvCxnSpPr>
          <p:spPr>
            <a:xfrm>
              <a:off x="2519680" y="2116584"/>
              <a:ext cx="2032000" cy="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sp>
        <p:nvSpPr>
          <p:cNvPr id="538" name="Google Shape;538;p42"/>
          <p:cNvSpPr/>
          <p:nvPr/>
        </p:nvSpPr>
        <p:spPr>
          <a:xfrm>
            <a:off x="803047" y="4977310"/>
            <a:ext cx="410195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only difference between a.a. are the side chains (R)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Some are hydrophilic, some hydrophobic which gives us ability to build anything!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03_17Figureb-L.jpg" id="539" name="Google Shape;539;p42"/>
          <p:cNvPicPr preferRelativeResize="0"/>
          <p:nvPr/>
        </p:nvPicPr>
        <p:blipFill rotWithShape="1">
          <a:blip r:embed="rId3">
            <a:alphaModFix/>
          </a:blip>
          <a:srcRect b="6549" l="995" r="1276" t="19823"/>
          <a:stretch/>
        </p:blipFill>
        <p:spPr>
          <a:xfrm>
            <a:off x="591475" y="2951647"/>
            <a:ext cx="4313522" cy="186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0" name="Google Shape;540;p42"/>
          <p:cNvGrpSpPr/>
          <p:nvPr/>
        </p:nvGrpSpPr>
        <p:grpSpPr>
          <a:xfrm>
            <a:off x="6378042" y="3078500"/>
            <a:ext cx="4871720" cy="2637474"/>
            <a:chOff x="2438400" y="2971800"/>
            <a:chExt cx="6477000" cy="3200400"/>
          </a:xfrm>
        </p:grpSpPr>
        <p:pic>
          <p:nvPicPr>
            <p:cNvPr descr="03_18Figure00.jpg                                              0004655EG5_02                          C37B5585:" id="541" name="Google Shape;541;p42"/>
            <p:cNvPicPr preferRelativeResize="0"/>
            <p:nvPr/>
          </p:nvPicPr>
          <p:blipFill rotWithShape="1">
            <a:blip r:embed="rId4">
              <a:alphaModFix/>
            </a:blip>
            <a:srcRect b="36624" l="0" r="9110" t="0"/>
            <a:stretch/>
          </p:blipFill>
          <p:spPr>
            <a:xfrm>
              <a:off x="2438400" y="2971800"/>
              <a:ext cx="6477000" cy="320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42"/>
            <p:cNvSpPr txBox="1"/>
            <p:nvPr/>
          </p:nvSpPr>
          <p:spPr>
            <a:xfrm>
              <a:off x="3332164" y="3736975"/>
              <a:ext cx="369887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543" name="Google Shape;543;p42"/>
            <p:cNvSpPr txBox="1"/>
            <p:nvPr/>
          </p:nvSpPr>
          <p:spPr>
            <a:xfrm>
              <a:off x="5472114" y="3736975"/>
              <a:ext cx="3714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544" name="Google Shape;544;p42"/>
            <p:cNvSpPr txBox="1"/>
            <p:nvPr/>
          </p:nvSpPr>
          <p:spPr>
            <a:xfrm>
              <a:off x="7599364" y="3736975"/>
              <a:ext cx="369887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545" name="Google Shape;545;p42"/>
            <p:cNvSpPr txBox="1"/>
            <p:nvPr/>
          </p:nvSpPr>
          <p:spPr>
            <a:xfrm>
              <a:off x="4464051" y="5638800"/>
              <a:ext cx="3714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546" name="Google Shape;546;p42"/>
            <p:cNvSpPr txBox="1"/>
            <p:nvPr/>
          </p:nvSpPr>
          <p:spPr>
            <a:xfrm>
              <a:off x="5562600" y="5638800"/>
              <a:ext cx="369888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547" name="Google Shape;547;p42"/>
            <p:cNvSpPr txBox="1"/>
            <p:nvPr/>
          </p:nvSpPr>
          <p:spPr>
            <a:xfrm>
              <a:off x="6673851" y="5638800"/>
              <a:ext cx="3714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</p:grpSp>
      <p:sp>
        <p:nvSpPr>
          <p:cNvPr id="548" name="Google Shape;548;p42"/>
          <p:cNvSpPr txBox="1"/>
          <p:nvPr/>
        </p:nvSpPr>
        <p:spPr>
          <a:xfrm>
            <a:off x="6475920" y="5908244"/>
            <a:ext cx="49267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Dehydration (condensation) forms peptide bonds, hydrolysis breaks, eg. digests, them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3"/>
          <p:cNvSpPr txBox="1"/>
          <p:nvPr/>
        </p:nvSpPr>
        <p:spPr>
          <a:xfrm>
            <a:off x="355600" y="397917"/>
            <a:ext cx="5486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 adult humans...</a:t>
            </a:r>
            <a:endParaRPr/>
          </a:p>
        </p:txBody>
      </p:sp>
      <p:sp>
        <p:nvSpPr>
          <p:cNvPr id="554" name="Google Shape;554;p43"/>
          <p:cNvSpPr/>
          <p:nvPr/>
        </p:nvSpPr>
        <p:spPr>
          <a:xfrm>
            <a:off x="1361441" y="1816100"/>
            <a:ext cx="943864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11 of the 20 amino acids </a:t>
            </a:r>
            <a:r>
              <a:rPr b="1" lang="en-US" sz="28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be made by the body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called non-essential a.a.</a:t>
            </a:r>
            <a:endParaRPr/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9 of the 20 amino acids </a:t>
            </a:r>
            <a:r>
              <a:rPr b="1" lang="en-US" sz="28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be made by the body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called essential a.a.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must be found in the diet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4"/>
          <p:cNvSpPr/>
          <p:nvPr/>
        </p:nvSpPr>
        <p:spPr>
          <a:xfrm>
            <a:off x="190939" y="702062"/>
            <a:ext cx="8065649" cy="57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Primary Structure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= the sequence of amino acids in the chain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Secondary Structure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= As a protein is created and grows, a.a. side chains interact non-covalently giving the protein shapes, such as alpha helices, B-pleated sheets</a:t>
            </a:r>
            <a:endParaRPr/>
          </a:p>
          <a:p>
            <a:pPr indent="-215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Tertiary Structure = </a:t>
            </a:r>
            <a:endParaRPr/>
          </a:p>
          <a:p>
            <a:pPr indent="-215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Quaternary Structure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= the association of several protein chains or subunits into a closely packed arrangement. ... The subunits are held together by hydrogen bonds and van der Waals forces between nonpolar side chains</a:t>
            </a:r>
            <a:endParaRPr/>
          </a:p>
        </p:txBody>
      </p:sp>
      <p:sp>
        <p:nvSpPr>
          <p:cNvPr id="560" name="Google Shape;560;p44"/>
          <p:cNvSpPr txBox="1"/>
          <p:nvPr/>
        </p:nvSpPr>
        <p:spPr>
          <a:xfrm>
            <a:off x="25009" y="0"/>
            <a:ext cx="38388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Protein Structure</a:t>
            </a:r>
            <a:endParaRPr b="1" sz="4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6239" y="554081"/>
            <a:ext cx="3291839" cy="207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9147" y="2865643"/>
            <a:ext cx="2726372" cy="1693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9147" y="4558863"/>
            <a:ext cx="2888931" cy="2136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5"/>
          <p:cNvSpPr/>
          <p:nvPr/>
        </p:nvSpPr>
        <p:spPr>
          <a:xfrm>
            <a:off x="436880" y="1284923"/>
            <a:ext cx="11612880" cy="2357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protein’s shape determines its functionality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Protein shape is affected by temperature and pH (acidity)</a:t>
            </a:r>
            <a:endParaRPr/>
          </a:p>
          <a:p>
            <a:pPr indent="-342900" lvl="1" marL="800100" marR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This is why heat kills cells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ctrTitle"/>
          </p:nvPr>
        </p:nvSpPr>
        <p:spPr>
          <a:xfrm>
            <a:off x="1150620" y="685800"/>
            <a:ext cx="99745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Chemical Bonds Make Molecules!</a:t>
            </a:r>
            <a:endParaRPr/>
          </a:p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1485900" y="1595120"/>
            <a:ext cx="9761220" cy="440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2" marL="23336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Molecules are chemical substances made of two (or more) atoms linked together by chemical bonds</a:t>
            </a:r>
            <a:endParaRPr/>
          </a:p>
          <a:p>
            <a:pPr indent="-233363" lvl="3" marL="233363" rtl="0" algn="l">
              <a:lnSpc>
                <a:spcPct val="80000"/>
              </a:lnSpc>
              <a:spcBef>
                <a:spcPts val="22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When unstable atoms interact with chemically matched partners they become more stable (less reactive) – this is generally the preferred state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363" lvl="3" marL="233363" rtl="0" algn="l">
              <a:lnSpc>
                <a:spcPct val="80000"/>
              </a:lnSpc>
              <a:spcBef>
                <a:spcPts val="28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There are three types of Chemical Bonds:</a:t>
            </a:r>
            <a:endParaRPr/>
          </a:p>
          <a:p>
            <a:pPr indent="-514350" lvl="5" marL="1539875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 Black"/>
              <a:buAutoNum type="arabicPeriod"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Covalent Bonds – atoms share electrons</a:t>
            </a:r>
            <a:endParaRPr/>
          </a:p>
          <a:p>
            <a:pPr indent="-514350" lvl="5" marL="1539875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 Black"/>
              <a:buAutoNum type="arabicPeriod"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Hydrogen Bonds – H</a:t>
            </a:r>
            <a:r>
              <a:rPr baseline="30000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ions are attracted to (-) charges</a:t>
            </a:r>
            <a:endParaRPr/>
          </a:p>
          <a:p>
            <a:pPr indent="-514350" lvl="5" marL="1539875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 Black"/>
              <a:buAutoNum type="arabicPeriod"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Ionic Bonds – atoms donate &amp; accept electrons</a:t>
            </a:r>
            <a:endParaRPr/>
          </a:p>
          <a:p>
            <a:pPr indent="-223838" lvl="4" marL="223838" rtl="0" algn="l">
              <a:lnSpc>
                <a:spcPct val="80000"/>
              </a:lnSpc>
              <a:spcBef>
                <a:spcPts val="28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Strength of bonds:  Covalent  &gt;  Ionic   &gt;  H-bonds</a:t>
            </a:r>
            <a:endParaRPr b="1" sz="2400">
              <a:solidFill>
                <a:srgbClr val="D35B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0963" lvl="1" marL="233363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D35B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363" lvl="1" marL="233363" rtl="0" algn="l">
              <a:lnSpc>
                <a:spcPct val="8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D35B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85850" rtl="0" algn="l">
              <a:lnSpc>
                <a:spcPct val="8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93472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B3D2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B3D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6"/>
          <p:cNvSpPr/>
          <p:nvPr/>
        </p:nvSpPr>
        <p:spPr>
          <a:xfrm>
            <a:off x="789703" y="1416207"/>
            <a:ext cx="10693876" cy="4296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Lipids are hydrophobic (non-polar)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Are made nearly entirely from carbon (C) and hydrogen (H)</a:t>
            </a:r>
            <a:endParaRPr/>
          </a:p>
          <a:p>
            <a:pPr indent="-342900" lvl="0" marL="342900" marR="0" rtl="0" algn="l">
              <a:spcBef>
                <a:spcPts val="23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457200" lvl="1" marL="108585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Triglycerides (fats and oils)</a:t>
            </a:r>
            <a:endParaRPr/>
          </a:p>
          <a:p>
            <a:pPr indent="-457200" lvl="1" marL="108585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Phospholipids</a:t>
            </a:r>
            <a:endParaRPr/>
          </a:p>
          <a:p>
            <a:pPr indent="-457200" lvl="1" marL="108585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Cholesterol (steroids)</a:t>
            </a:r>
            <a:endParaRPr/>
          </a:p>
          <a:p>
            <a:pPr indent="-457200" lvl="1" marL="108585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Waxes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6"/>
          <p:cNvSpPr/>
          <p:nvPr/>
        </p:nvSpPr>
        <p:spPr>
          <a:xfrm>
            <a:off x="197168" y="261939"/>
            <a:ext cx="5486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Lipid Biochemistry</a:t>
            </a:r>
            <a:endParaRPr b="1" sz="4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7"/>
          <p:cNvSpPr/>
          <p:nvPr/>
        </p:nvSpPr>
        <p:spPr>
          <a:xfrm>
            <a:off x="156528" y="145099"/>
            <a:ext cx="4567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1. Triglycerides:</a:t>
            </a:r>
            <a:endParaRPr/>
          </a:p>
        </p:txBody>
      </p:sp>
      <p:sp>
        <p:nvSpPr>
          <p:cNvPr id="580" name="Google Shape;580;p47"/>
          <p:cNvSpPr/>
          <p:nvPr/>
        </p:nvSpPr>
        <p:spPr>
          <a:xfrm>
            <a:off x="491808" y="1066483"/>
            <a:ext cx="11507152" cy="2960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Used for: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energy storage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thermal/mechanical insulation (in animals)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At room temperature they can be liquids (oils) or solids (fats)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Structure: 3 free fatty acids attached to a glycerol molecule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2" y="3628635"/>
            <a:ext cx="5684518" cy="3075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599" y="929322"/>
            <a:ext cx="7085964" cy="2870518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48"/>
          <p:cNvSpPr txBox="1"/>
          <p:nvPr/>
        </p:nvSpPr>
        <p:spPr>
          <a:xfrm>
            <a:off x="8339608" y="929322"/>
            <a:ext cx="312717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Covalent bonds formed between each carbon of glycerol and 3 fatty acids through removal of water.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Digestion of dietary triglycerides and use of fats for energy requires putting the water back (hydrolysis)</a:t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8"/>
          <p:cNvSpPr txBox="1"/>
          <p:nvPr/>
        </p:nvSpPr>
        <p:spPr>
          <a:xfrm>
            <a:off x="977463" y="4918841"/>
            <a:ext cx="103889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Triglycerides are non-polar and separate from water in an aqueous environment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"/>
          <p:cNvSpPr/>
          <p:nvPr/>
        </p:nvSpPr>
        <p:spPr>
          <a:xfrm>
            <a:off x="949009" y="504191"/>
            <a:ext cx="9901871" cy="58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free fatty acids is a long carbon-hydrogen chain with a carboxyl group at one end 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Free fatty acids come in three types:</a:t>
            </a:r>
            <a:endParaRPr/>
          </a:p>
          <a:p>
            <a:pPr indent="-342900" lvl="0" marL="803275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Saturated</a:t>
            </a:r>
            <a:endParaRPr/>
          </a:p>
          <a:p>
            <a:pPr indent="-342900" lvl="0" marL="803275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Monounsaturated</a:t>
            </a:r>
            <a:endParaRPr/>
          </a:p>
          <a:p>
            <a:pPr indent="-342900" lvl="0" marL="803275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Polyunsaturated</a:t>
            </a:r>
            <a:endParaRPr/>
          </a:p>
          <a:p>
            <a:pPr indent="-190500" lvl="0" marL="8032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“Saturated” = saturated with hydrogen atoms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03_10Figurea-U" id="594" name="Google Shape;594;p49"/>
          <p:cNvPicPr preferRelativeResize="0"/>
          <p:nvPr/>
        </p:nvPicPr>
        <p:blipFill rotWithShape="1">
          <a:blip r:embed="rId3">
            <a:alphaModFix/>
          </a:blip>
          <a:srcRect b="22864" l="0" r="0" t="15167"/>
          <a:stretch/>
        </p:blipFill>
        <p:spPr>
          <a:xfrm>
            <a:off x="1995489" y="1530985"/>
            <a:ext cx="7286625" cy="129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_10Figureb-U" id="599" name="Google Shape;599;p50"/>
          <p:cNvPicPr preferRelativeResize="0"/>
          <p:nvPr/>
        </p:nvPicPr>
        <p:blipFill rotWithShape="1">
          <a:blip r:embed="rId3">
            <a:alphaModFix/>
          </a:blip>
          <a:srcRect b="10516" l="21068" r="0" t="1427"/>
          <a:stretch/>
        </p:blipFill>
        <p:spPr>
          <a:xfrm>
            <a:off x="7259082" y="896597"/>
            <a:ext cx="3236596" cy="31494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3_10Figurea-U" id="600" name="Google Shape;600;p50"/>
          <p:cNvPicPr preferRelativeResize="0"/>
          <p:nvPr/>
        </p:nvPicPr>
        <p:blipFill rotWithShape="1">
          <a:blip r:embed="rId4">
            <a:alphaModFix/>
          </a:blip>
          <a:srcRect b="22864" l="0" r="0" t="15167"/>
          <a:stretch/>
        </p:blipFill>
        <p:spPr>
          <a:xfrm>
            <a:off x="2198689" y="1200314"/>
            <a:ext cx="5939471" cy="1052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3_10Figurec-U" id="601" name="Google Shape;601;p50"/>
          <p:cNvPicPr preferRelativeResize="0"/>
          <p:nvPr/>
        </p:nvPicPr>
        <p:blipFill rotWithShape="1">
          <a:blip r:embed="rId5">
            <a:alphaModFix/>
          </a:blip>
          <a:srcRect b="18469" l="0" r="0" t="0"/>
          <a:stretch/>
        </p:blipFill>
        <p:spPr>
          <a:xfrm>
            <a:off x="6192361" y="4885507"/>
            <a:ext cx="4953954" cy="170528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0"/>
          <p:cNvSpPr/>
          <p:nvPr/>
        </p:nvSpPr>
        <p:spPr>
          <a:xfrm>
            <a:off x="631826" y="250191"/>
            <a:ext cx="9335134" cy="65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Saturated fats have as many hydrogen atoms as will fit onto the carbon atoms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Monounsaturated fats have a single carbon double-bond allowing for less hydrogen atoms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Polyunsaturated fats have several carbon double-bonds allowing for even less hydrogen atoms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1"/>
          <p:cNvSpPr/>
          <p:nvPr/>
        </p:nvSpPr>
        <p:spPr>
          <a:xfrm>
            <a:off x="2147889" y="756604"/>
            <a:ext cx="8327071" cy="420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Saturated fats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Least healthy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Solid at room temperature</a:t>
            </a:r>
            <a:endParaRPr/>
          </a:p>
          <a:p>
            <a:pPr indent="0" lvl="1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Polyunsaturated fats: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Most healthy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Liquid at room temperature</a:t>
            </a:r>
            <a:endParaRPr b="1" i="0" sz="3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"/>
          <p:cNvSpPr/>
          <p:nvPr/>
        </p:nvSpPr>
        <p:spPr>
          <a:xfrm>
            <a:off x="308928" y="316230"/>
            <a:ext cx="10003472" cy="110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Phospholipids are modified triglycerides</a:t>
            </a:r>
            <a:endParaRPr b="1" sz="3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Used in cell membranes</a:t>
            </a:r>
            <a:endParaRPr/>
          </a:p>
        </p:txBody>
      </p:sp>
      <p:pic>
        <p:nvPicPr>
          <p:cNvPr id="613" name="Google Shape;6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8219" y="2245360"/>
            <a:ext cx="5138642" cy="3799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3_14Figurea-U" id="614" name="Google Shape;614;p52"/>
          <p:cNvPicPr preferRelativeResize="0"/>
          <p:nvPr/>
        </p:nvPicPr>
        <p:blipFill rotWithShape="1">
          <a:blip r:embed="rId4">
            <a:alphaModFix/>
          </a:blip>
          <a:srcRect b="22336" l="8852" r="0" t="3249"/>
          <a:stretch/>
        </p:blipFill>
        <p:spPr>
          <a:xfrm rot="5400000">
            <a:off x="1356433" y="3193937"/>
            <a:ext cx="4258767" cy="1902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_12Figurea-U" id="619" name="Google Shape;619;p53"/>
          <p:cNvPicPr preferRelativeResize="0"/>
          <p:nvPr/>
        </p:nvPicPr>
        <p:blipFill rotWithShape="1">
          <a:blip r:embed="rId3">
            <a:alphaModFix/>
          </a:blip>
          <a:srcRect b="9354" l="42426" r="1723" t="17966"/>
          <a:stretch/>
        </p:blipFill>
        <p:spPr>
          <a:xfrm>
            <a:off x="229119" y="3962346"/>
            <a:ext cx="2779711" cy="17217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3_12Figureb-U" id="620" name="Google Shape;620;p53"/>
          <p:cNvPicPr preferRelativeResize="0"/>
          <p:nvPr/>
        </p:nvPicPr>
        <p:blipFill rotWithShape="1">
          <a:blip r:embed="rId4">
            <a:alphaModFix/>
          </a:blip>
          <a:srcRect b="4423" l="49077" r="0" t="1573"/>
          <a:stretch/>
        </p:blipFill>
        <p:spPr>
          <a:xfrm>
            <a:off x="3818039" y="3501973"/>
            <a:ext cx="2508726" cy="296073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53"/>
          <p:cNvSpPr txBox="1"/>
          <p:nvPr/>
        </p:nvSpPr>
        <p:spPr>
          <a:xfrm>
            <a:off x="5297007" y="5950246"/>
            <a:ext cx="1601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Cholesterol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2" name="Google Shape;622;p53"/>
          <p:cNvGrpSpPr/>
          <p:nvPr/>
        </p:nvGrpSpPr>
        <p:grpSpPr>
          <a:xfrm>
            <a:off x="8142288" y="2949572"/>
            <a:ext cx="2921952" cy="3462339"/>
            <a:chOff x="2452688" y="1682750"/>
            <a:chExt cx="3567112" cy="4478339"/>
          </a:xfrm>
        </p:grpSpPr>
        <p:pic>
          <p:nvPicPr>
            <p:cNvPr descr="03_12Figureb-U" id="623" name="Google Shape;623;p53"/>
            <p:cNvPicPr preferRelativeResize="0"/>
            <p:nvPr/>
          </p:nvPicPr>
          <p:blipFill rotWithShape="1">
            <a:blip r:embed="rId5">
              <a:alphaModFix/>
            </a:blip>
            <a:srcRect b="48328" l="0" r="52933" t="7831"/>
            <a:stretch/>
          </p:blipFill>
          <p:spPr>
            <a:xfrm>
              <a:off x="2452688" y="4037014"/>
              <a:ext cx="3567112" cy="212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03_12Figureb-U" id="624" name="Google Shape;624;p53"/>
            <p:cNvPicPr preferRelativeResize="0"/>
            <p:nvPr/>
          </p:nvPicPr>
          <p:blipFill rotWithShape="1">
            <a:blip r:embed="rId5">
              <a:alphaModFix/>
            </a:blip>
            <a:srcRect b="4423" l="0" r="52933" t="51671"/>
            <a:stretch/>
          </p:blipFill>
          <p:spPr>
            <a:xfrm>
              <a:off x="2452688" y="1682750"/>
              <a:ext cx="3567112" cy="2127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5" name="Google Shape;625;p53"/>
          <p:cNvSpPr/>
          <p:nvPr/>
        </p:nvSpPr>
        <p:spPr>
          <a:xfrm>
            <a:off x="359729" y="104459"/>
            <a:ext cx="8855391" cy="325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Steroids: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Cholesterol – used in cell membranes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Steroid hormones – chemical signals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Steroid structure:</a:t>
            </a:r>
            <a:endParaRPr/>
          </a:p>
          <a:p>
            <a:pPr indent="-285750" lvl="1" marL="742950" marR="0" rtl="0" algn="l">
              <a:spcBef>
                <a:spcPts val="23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 carbon rings with various functional groups</a:t>
            </a:r>
            <a:endParaRPr/>
          </a:p>
        </p:txBody>
      </p:sp>
      <p:sp>
        <p:nvSpPr>
          <p:cNvPr id="626" name="Google Shape;626;p53"/>
          <p:cNvSpPr/>
          <p:nvPr/>
        </p:nvSpPr>
        <p:spPr>
          <a:xfrm>
            <a:off x="9830373" y="5830360"/>
            <a:ext cx="17901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Testosterone</a:t>
            </a:r>
            <a:endParaRPr/>
          </a:p>
        </p:txBody>
      </p:sp>
      <p:sp>
        <p:nvSpPr>
          <p:cNvPr id="627" name="Google Shape;627;p53"/>
          <p:cNvSpPr/>
          <p:nvPr/>
        </p:nvSpPr>
        <p:spPr>
          <a:xfrm>
            <a:off x="9959956" y="3847983"/>
            <a:ext cx="15310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Estradiol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(estrogen)</a:t>
            </a:r>
            <a:endParaRPr/>
          </a:p>
        </p:txBody>
      </p:sp>
      <p:sp>
        <p:nvSpPr>
          <p:cNvPr id="628" name="Google Shape;628;p53"/>
          <p:cNvSpPr txBox="1"/>
          <p:nvPr/>
        </p:nvSpPr>
        <p:spPr>
          <a:xfrm>
            <a:off x="1783532" y="4982338"/>
            <a:ext cx="1676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Steroid Backbone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4"/>
          <p:cNvSpPr/>
          <p:nvPr/>
        </p:nvSpPr>
        <p:spPr>
          <a:xfrm>
            <a:off x="217489" y="124779"/>
            <a:ext cx="7859711" cy="506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Waxes…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Thin layer of fatty constituents that cover the leaves of plants or provide a surface coating for insects or the skin of animals </a:t>
            </a:r>
            <a:endParaRPr b="1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Used as a sealant by plants to protect against dehydration and small predators</a:t>
            </a:r>
            <a:endParaRPr/>
          </a:p>
          <a:p>
            <a:pPr indent="-285750" lvl="2" marL="12001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Used by animals as a water repellant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Produced by specialized cells or glands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Made of wax esters, i.e. esters of long-chain fatty alcohols with long-chain fatty acids</a:t>
            </a:r>
            <a:endParaRPr b="1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4" name="Google Shape;63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4690" y="3133761"/>
            <a:ext cx="5055870" cy="354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ctrTitle"/>
          </p:nvPr>
        </p:nvSpPr>
        <p:spPr>
          <a:xfrm>
            <a:off x="1150620" y="685800"/>
            <a:ext cx="997458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What are Atoms?</a:t>
            </a: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Atoms are the smallest unit of all matter</a:t>
            </a:r>
            <a:br>
              <a:rPr lang="en-US" sz="3400">
                <a:solidFill>
                  <a:srgbClr val="D35B1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400">
              <a:solidFill>
                <a:srgbClr val="D35B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6137910" y="1824671"/>
            <a:ext cx="4908847" cy="390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Composed of 3 sub-atomic particles: </a:t>
            </a:r>
            <a:endParaRPr/>
          </a:p>
          <a:p>
            <a:pPr indent="0" lvl="1" marL="223836" rtl="0" algn="l">
              <a:spcBef>
                <a:spcPts val="1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electrons (orbit the nucleus)  negative charge (e-)</a:t>
            </a:r>
            <a:endParaRPr/>
          </a:p>
          <a:p>
            <a:pPr indent="0" lvl="1" marL="223836" rtl="0" algn="l">
              <a:spcBef>
                <a:spcPts val="1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protons (nucleus) </a:t>
            </a:r>
            <a:endParaRPr/>
          </a:p>
          <a:p>
            <a:pPr indent="0" lvl="1" marL="223836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positive charge (p+)</a:t>
            </a:r>
            <a:endParaRPr/>
          </a:p>
          <a:p>
            <a:pPr indent="0" lvl="1" marL="223836" rtl="0" algn="l">
              <a:spcBef>
                <a:spcPts val="1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neutrons (nucleus) </a:t>
            </a:r>
            <a:endParaRPr/>
          </a:p>
          <a:p>
            <a:pPr indent="0" lvl="1" marL="223836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charge (n)</a:t>
            </a:r>
            <a:endParaRPr/>
          </a:p>
          <a:p>
            <a:pPr indent="-222250" lvl="1" marL="9652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1" marL="965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778240" y="6400800"/>
            <a:ext cx="209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B3D2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B3D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0202Figure.jpg                                                 00206C63G5_01                          BF68DF32:"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55973" r="0" t="-4070"/>
          <a:stretch/>
        </p:blipFill>
        <p:spPr>
          <a:xfrm>
            <a:off x="2286000" y="2048344"/>
            <a:ext cx="3162458" cy="324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0"/>
          <p:cNvCxnSpPr/>
          <p:nvPr/>
        </p:nvCxnSpPr>
        <p:spPr>
          <a:xfrm>
            <a:off x="5041584" y="2580154"/>
            <a:ext cx="1252061" cy="0"/>
          </a:xfrm>
          <a:prstGeom prst="straightConnector1">
            <a:avLst/>
          </a:prstGeom>
          <a:noFill/>
          <a:ln cap="flat" cmpd="sng" w="25400">
            <a:solidFill>
              <a:srgbClr val="C9940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4290695" y="3415179"/>
            <a:ext cx="2002948" cy="0"/>
          </a:xfrm>
          <a:prstGeom prst="straightConnector1">
            <a:avLst/>
          </a:prstGeom>
          <a:noFill/>
          <a:ln cap="flat" cmpd="sng" w="25400">
            <a:solidFill>
              <a:srgbClr val="C9940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8" name="Google Shape;148;p20"/>
          <p:cNvCxnSpPr/>
          <p:nvPr/>
        </p:nvCxnSpPr>
        <p:spPr>
          <a:xfrm>
            <a:off x="4290695" y="4381967"/>
            <a:ext cx="2002948" cy="0"/>
          </a:xfrm>
          <a:prstGeom prst="straightConnector1">
            <a:avLst/>
          </a:prstGeom>
          <a:noFill/>
          <a:ln cap="flat" cmpd="sng" w="25400">
            <a:solidFill>
              <a:srgbClr val="C9940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9" name="Google Shape;149;p20"/>
          <p:cNvSpPr/>
          <p:nvPr/>
        </p:nvSpPr>
        <p:spPr>
          <a:xfrm>
            <a:off x="8637692" y="3253503"/>
            <a:ext cx="529168" cy="160297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C994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B3D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9281160" y="3747215"/>
            <a:ext cx="159258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make the nucleus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730147" y="5965658"/>
            <a:ext cx="10795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 their common neutral state, atoms have equal numbers of protons and electrons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ctrTitle"/>
          </p:nvPr>
        </p:nvSpPr>
        <p:spPr>
          <a:xfrm>
            <a:off x="243840" y="152400"/>
            <a:ext cx="11358880" cy="1706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What Makes Atoms Stable or Unstable?</a:t>
            </a:r>
            <a:b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Unfilled outer electron shells make atoms reactive (= unstable)</a:t>
            </a:r>
            <a:endParaRPr/>
          </a:p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745901" y="2094230"/>
            <a:ext cx="5417820" cy="4382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1" marL="23336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Electrons repel each other so they like a very regular distribution</a:t>
            </a:r>
            <a:endParaRPr/>
          </a:p>
          <a:p>
            <a:pPr indent="-233363" lvl="1" marL="233363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Electron shells are the space where they orbit around the nucleus</a:t>
            </a:r>
            <a:endParaRPr/>
          </a:p>
          <a:p>
            <a:pPr indent="-233363" lvl="3" marL="233363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closest shell to the nucleus is full when filled with 2 e-</a:t>
            </a:r>
            <a:endParaRPr/>
          </a:p>
          <a:p>
            <a:pPr indent="-233363" lvl="3" marL="233363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Each shell beyond that is full with 8 e-</a:t>
            </a:r>
            <a:endParaRPr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363" lvl="1" marL="233363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outermost shell (valence shell) determines the atoms stability – anything less than full is unstable</a:t>
            </a:r>
            <a:endParaRPr sz="2400">
              <a:solidFill>
                <a:srgbClr val="D35B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D35B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0963" lvl="1" marL="233363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D35B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363" lvl="1" marL="233363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D35B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85850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93472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B3D2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B3D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0207Figure.jpg                                                 00206C63G5_01                          BF68DF32:" id="160" name="Google Shape;160;p21"/>
          <p:cNvPicPr preferRelativeResize="0"/>
          <p:nvPr/>
        </p:nvPicPr>
        <p:blipFill rotWithShape="1">
          <a:blip r:embed="rId3">
            <a:alphaModFix/>
          </a:blip>
          <a:srcRect b="9330" l="54878" r="0" t="52542"/>
          <a:stretch/>
        </p:blipFill>
        <p:spPr>
          <a:xfrm>
            <a:off x="6515101" y="1600200"/>
            <a:ext cx="3990457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7304579" y="5366613"/>
            <a:ext cx="2959785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Argon is very stable</a:t>
            </a:r>
            <a:endParaRPr sz="2000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630238" marR="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 e- shells with 18 e-</a:t>
            </a:r>
            <a:endParaRPr/>
          </a:p>
          <a:p>
            <a:pPr indent="-342900" lvl="0" marL="630238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 + 8 + 8 = 18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08Figure.jpg                                                 00206C63G5_01                          BF68DF32:"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56686" t="0"/>
          <a:stretch/>
        </p:blipFill>
        <p:spPr>
          <a:xfrm>
            <a:off x="1821180" y="2362200"/>
            <a:ext cx="3617084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208Figure.jpg                                                 00206C63G5_01                          BF68DF32:"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57477" r="0" t="0"/>
          <a:stretch/>
        </p:blipFill>
        <p:spPr>
          <a:xfrm>
            <a:off x="6637958" y="1981200"/>
            <a:ext cx="3649043" cy="289718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5689724" y="4114799"/>
            <a:ext cx="1076836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940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3D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1318261" y="1274804"/>
            <a:ext cx="29516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Three unstable atoms</a:t>
            </a:r>
            <a:endParaRPr/>
          </a:p>
        </p:txBody>
      </p:sp>
      <p:sp>
        <p:nvSpPr>
          <p:cNvPr id="171" name="Google Shape;171;p22"/>
          <p:cNvSpPr txBox="1"/>
          <p:nvPr>
            <p:ph type="ctrTitle"/>
          </p:nvPr>
        </p:nvSpPr>
        <p:spPr>
          <a:xfrm>
            <a:off x="111760" y="150648"/>
            <a:ext cx="11887200" cy="696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Atoms of Water Become More Stable through Strong, Covalent Bonds</a:t>
            </a:r>
            <a:endParaRPr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945880" y="6400800"/>
            <a:ext cx="209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B3D2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B3D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1485900" y="1808202"/>
            <a:ext cx="125436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hydrogen (H)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 Valence e-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4000500" y="1808202"/>
            <a:ext cx="125436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hydrogen (H)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 Valence e-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141158" y="5257800"/>
            <a:ext cx="116825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oxygen (O)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 Valence e-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6850380" y="1274804"/>
            <a:ext cx="4023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Three stable atoms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One molecule of water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7048657" y="4876802"/>
            <a:ext cx="3143361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 (Molecule of Water)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 e- around 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 e- around H’s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5425440" y="1431667"/>
            <a:ext cx="1076836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940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3D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569076" y="6089301"/>
            <a:ext cx="96017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Covalent Bonds – the three atoms share their valence electrons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08Figure.jpg                                                 00206C63G5_01                          BF68DF32:"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59900" r="0" t="11000"/>
          <a:stretch/>
        </p:blipFill>
        <p:spPr>
          <a:xfrm>
            <a:off x="1510519" y="2289608"/>
            <a:ext cx="2283310" cy="17109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3"/>
          <p:cNvGrpSpPr/>
          <p:nvPr/>
        </p:nvGrpSpPr>
        <p:grpSpPr>
          <a:xfrm>
            <a:off x="7935250" y="2334876"/>
            <a:ext cx="2628982" cy="1753991"/>
            <a:chOff x="5334000" y="4572000"/>
            <a:chExt cx="2696832" cy="1981199"/>
          </a:xfrm>
        </p:grpSpPr>
        <p:pic>
          <p:nvPicPr>
            <p:cNvPr id="187" name="Google Shape;187;p23"/>
            <p:cNvPicPr preferRelativeResize="0"/>
            <p:nvPr/>
          </p:nvPicPr>
          <p:blipFill rotWithShape="1">
            <a:blip r:embed="rId4">
              <a:alphaModFix/>
            </a:blip>
            <a:srcRect b="0" l="0" r="0" t="20086"/>
            <a:stretch/>
          </p:blipFill>
          <p:spPr>
            <a:xfrm>
              <a:off x="5562600" y="4787254"/>
              <a:ext cx="2209800" cy="17659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3"/>
            <p:cNvSpPr txBox="1"/>
            <p:nvPr/>
          </p:nvSpPr>
          <p:spPr>
            <a:xfrm>
              <a:off x="7086600" y="4572000"/>
              <a:ext cx="609981" cy="660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B3D29"/>
                  </a:solidFill>
                  <a:latin typeface="Arial"/>
                  <a:ea typeface="Arial"/>
                  <a:cs typeface="Arial"/>
                  <a:sym typeface="Arial"/>
                </a:rPr>
                <a:t>(-)</a:t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7315200" y="5715000"/>
              <a:ext cx="715632" cy="660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B3D29"/>
                  </a:solidFill>
                  <a:latin typeface="Arial"/>
                  <a:ea typeface="Arial"/>
                  <a:cs typeface="Arial"/>
                  <a:sym typeface="Arial"/>
                </a:rPr>
                <a:t>(+)</a:t>
              </a:r>
              <a:endParaRPr/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5334000" y="5715000"/>
              <a:ext cx="715632" cy="660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B3D29"/>
                  </a:solidFill>
                  <a:latin typeface="Arial"/>
                  <a:ea typeface="Arial"/>
                  <a:cs typeface="Arial"/>
                  <a:sym typeface="Arial"/>
                </a:rPr>
                <a:t>(+)</a:t>
              </a:r>
              <a:endParaRPr/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7969680" y="4562439"/>
            <a:ext cx="2460833" cy="1897110"/>
            <a:chOff x="5630150" y="4038600"/>
            <a:chExt cx="2564452" cy="2313250"/>
          </a:xfrm>
        </p:grpSpPr>
        <p:pic>
          <p:nvPicPr>
            <p:cNvPr id="192" name="Google Shape;192;p23"/>
            <p:cNvPicPr preferRelativeResize="0"/>
            <p:nvPr/>
          </p:nvPicPr>
          <p:blipFill rotWithShape="1">
            <a:blip r:embed="rId5">
              <a:alphaModFix/>
            </a:blip>
            <a:srcRect b="6179" l="0" r="0" t="3090"/>
            <a:stretch/>
          </p:blipFill>
          <p:spPr>
            <a:xfrm>
              <a:off x="6178539" y="4224576"/>
              <a:ext cx="1834288" cy="1795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3"/>
            <p:cNvSpPr txBox="1"/>
            <p:nvPr/>
          </p:nvSpPr>
          <p:spPr>
            <a:xfrm>
              <a:off x="7154150" y="4038600"/>
              <a:ext cx="727002" cy="713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B3D29"/>
                  </a:solidFill>
                  <a:latin typeface="Arial"/>
                  <a:ea typeface="Arial"/>
                  <a:cs typeface="Arial"/>
                  <a:sym typeface="Arial"/>
                </a:rPr>
                <a:t>(+)</a:t>
              </a:r>
              <a:endParaRPr/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7467600" y="5410200"/>
              <a:ext cx="727002" cy="713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B3D29"/>
                  </a:solidFill>
                  <a:latin typeface="Arial"/>
                  <a:ea typeface="Arial"/>
                  <a:cs typeface="Arial"/>
                  <a:sym typeface="Arial"/>
                </a:rPr>
                <a:t>(+)</a:t>
              </a:r>
              <a:endParaRPr/>
            </a:p>
          </p:txBody>
        </p:sp>
        <p:sp>
          <p:nvSpPr>
            <p:cNvPr id="195" name="Google Shape;195;p23"/>
            <p:cNvSpPr txBox="1"/>
            <p:nvPr/>
          </p:nvSpPr>
          <p:spPr>
            <a:xfrm>
              <a:off x="5943600" y="5638801"/>
              <a:ext cx="727002" cy="713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B3D29"/>
                  </a:solidFill>
                  <a:latin typeface="Arial"/>
                  <a:ea typeface="Arial"/>
                  <a:cs typeface="Arial"/>
                  <a:sym typeface="Arial"/>
                </a:rPr>
                <a:t>(+)</a:t>
              </a:r>
              <a:endParaRPr/>
            </a:p>
          </p:txBody>
        </p:sp>
        <p:sp>
          <p:nvSpPr>
            <p:cNvPr id="196" name="Google Shape;196;p23"/>
            <p:cNvSpPr txBox="1"/>
            <p:nvPr/>
          </p:nvSpPr>
          <p:spPr>
            <a:xfrm>
              <a:off x="5630150" y="4571999"/>
              <a:ext cx="727002" cy="713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B3D29"/>
                  </a:solidFill>
                  <a:latin typeface="Arial"/>
                  <a:ea typeface="Arial"/>
                  <a:cs typeface="Arial"/>
                  <a:sym typeface="Arial"/>
                </a:rPr>
                <a:t>(+)</a:t>
              </a:r>
              <a:endParaRPr/>
            </a:p>
          </p:txBody>
        </p:sp>
      </p:grpSp>
      <p:sp>
        <p:nvSpPr>
          <p:cNvPr id="197" name="Google Shape;197;p23"/>
          <p:cNvSpPr txBox="1"/>
          <p:nvPr>
            <p:ph type="ctrTitle"/>
          </p:nvPr>
        </p:nvSpPr>
        <p:spPr>
          <a:xfrm>
            <a:off x="609600" y="87080"/>
            <a:ext cx="10871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Covalent Bonds and Polarity: The Aqueous Environment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310079" y="1276222"/>
            <a:ext cx="6304280" cy="5281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2" marL="233363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Water’s covalent bonds generate positive vs. negative charge “sidedness” to all water molecules </a:t>
            </a:r>
            <a:endParaRPr/>
          </a:p>
          <a:p>
            <a:pPr indent="-106363" lvl="2" marL="233363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6363" lvl="2" marL="233363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6363" lvl="2" marL="233363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6363" lvl="2" marL="233363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363" lvl="2" marL="233363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Polarity = e- are not shared equally between the two atoms</a:t>
            </a:r>
            <a:endParaRPr/>
          </a:p>
          <a:p>
            <a:pPr indent="-233363" lvl="2" marL="233363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 water molecules all e- are closer to O atom than to H atoms</a:t>
            </a:r>
            <a:endParaRPr/>
          </a:p>
          <a:p>
            <a:pPr indent="-233363" lvl="4" marL="233363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Water molecules have small negative charges at one side and small positive charges at the other side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6859371" y="1408502"/>
            <a:ext cx="5333999" cy="340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6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Polar molecules vs. non-polar molecules</a:t>
            </a:r>
            <a:endParaRPr/>
          </a:p>
          <a:p>
            <a:pPr indent="0" lvl="3" marL="63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Water </a:t>
            </a:r>
            <a:endParaRPr b="1" i="0" sz="2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Methane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10489970" y="2676437"/>
            <a:ext cx="150759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603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Polar molecules - molecule has </a:t>
            </a:r>
            <a:endParaRPr/>
          </a:p>
          <a:p>
            <a:pPr indent="0" lvl="3" marL="603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 “sidedness” of charge</a:t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10562791" y="4689231"/>
            <a:ext cx="1571862" cy="164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603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Non-polar molecules – there is no </a:t>
            </a:r>
            <a:endParaRPr/>
          </a:p>
          <a:p>
            <a:pPr indent="0" lvl="3" marL="603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“sidedness” of charges, they are symmetric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3"/>
          <p:cNvCxnSpPr/>
          <p:nvPr/>
        </p:nvCxnSpPr>
        <p:spPr>
          <a:xfrm>
            <a:off x="6482080" y="1429606"/>
            <a:ext cx="0" cy="510976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3"/>
          <p:cNvSpPr txBox="1"/>
          <p:nvPr/>
        </p:nvSpPr>
        <p:spPr>
          <a:xfrm>
            <a:off x="2342661" y="1985858"/>
            <a:ext cx="7617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(+)</a:t>
            </a:r>
            <a:endParaRPr b="1" sz="36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3329887" y="3276602"/>
            <a:ext cx="6992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(-)</a:t>
            </a:r>
            <a:endParaRPr b="1" sz="4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/>
          <p:nvPr/>
        </p:nvSpPr>
        <p:spPr>
          <a:xfrm>
            <a:off x="1150620" y="1165761"/>
            <a:ext cx="10736580" cy="488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Hydrogen bonds – attractions between the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polar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regions of molecules</a:t>
            </a:r>
            <a:endParaRPr/>
          </a:p>
          <a:p>
            <a:pPr indent="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568325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Polar molecules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act like tiny magnets and are physically attracted to each other</a:t>
            </a:r>
            <a:endParaRPr/>
          </a:p>
          <a:p>
            <a:pPr indent="-342900" lvl="2" marL="568325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Bonds form between the (+) charges and (-) charges of neighboring molecules</a:t>
            </a:r>
            <a:endParaRPr/>
          </a:p>
          <a:p>
            <a:pPr indent="-342900" lvl="2" marL="568325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e- are transferred or shared!</a:t>
            </a:r>
            <a:endParaRPr b="0" i="0" sz="2400" u="none" cap="none" strike="noStrike">
              <a:solidFill>
                <a:srgbClr val="0B3D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24"/>
          <p:cNvGrpSpPr/>
          <p:nvPr/>
        </p:nvGrpSpPr>
        <p:grpSpPr>
          <a:xfrm>
            <a:off x="2725780" y="1635760"/>
            <a:ext cx="6621420" cy="2725184"/>
            <a:chOff x="2827021" y="2133600"/>
            <a:chExt cx="6621420" cy="2725184"/>
          </a:xfrm>
        </p:grpSpPr>
        <p:pic>
          <p:nvPicPr>
            <p:cNvPr descr="Screen shot 2014-05-15 at 2.11.00 PM.png" id="212" name="Google Shape;212;p24"/>
            <p:cNvPicPr preferRelativeResize="0"/>
            <p:nvPr/>
          </p:nvPicPr>
          <p:blipFill rotWithShape="1">
            <a:blip r:embed="rId3">
              <a:alphaModFix/>
            </a:blip>
            <a:srcRect b="0" l="6697" r="0" t="0"/>
            <a:stretch/>
          </p:blipFill>
          <p:spPr>
            <a:xfrm>
              <a:off x="6611930" y="2133600"/>
              <a:ext cx="2836511" cy="2725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8480" y="2478568"/>
              <a:ext cx="2430780" cy="220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4"/>
            <p:cNvSpPr txBox="1"/>
            <p:nvPr/>
          </p:nvSpPr>
          <p:spPr>
            <a:xfrm>
              <a:off x="4754880" y="2707168"/>
              <a:ext cx="594634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B3D29"/>
                  </a:solidFill>
                  <a:latin typeface="Arial"/>
                  <a:ea typeface="Arial"/>
                  <a:cs typeface="Arial"/>
                  <a:sym typeface="Arial"/>
                </a:rPr>
                <a:t>(-)</a:t>
              </a:r>
              <a:endParaRPr/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5006341" y="3850168"/>
              <a:ext cx="697627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B3D29"/>
                  </a:solidFill>
                  <a:latin typeface="Arial"/>
                  <a:ea typeface="Arial"/>
                  <a:cs typeface="Arial"/>
                  <a:sym typeface="Arial"/>
                </a:rPr>
                <a:t>(+)</a:t>
              </a:r>
              <a:endParaRPr/>
            </a:p>
          </p:txBody>
        </p:sp>
        <p:sp>
          <p:nvSpPr>
            <p:cNvPr id="216" name="Google Shape;216;p24"/>
            <p:cNvSpPr txBox="1"/>
            <p:nvPr/>
          </p:nvSpPr>
          <p:spPr>
            <a:xfrm>
              <a:off x="2827021" y="3850168"/>
              <a:ext cx="697627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B3D29"/>
                  </a:solidFill>
                  <a:latin typeface="Arial"/>
                  <a:ea typeface="Arial"/>
                  <a:cs typeface="Arial"/>
                  <a:sym typeface="Arial"/>
                </a:rPr>
                <a:t>(+)</a:t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5535094" y="3240568"/>
              <a:ext cx="1076836" cy="495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9940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B3D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24"/>
          <p:cNvSpPr txBox="1"/>
          <p:nvPr>
            <p:ph type="ctrTitle"/>
          </p:nvPr>
        </p:nvSpPr>
        <p:spPr>
          <a:xfrm>
            <a:off x="1150620" y="141074"/>
            <a:ext cx="997458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Types of Chemical Bonds: Hydrogen Bonds (2)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93472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B3D2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B3D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490220" y="1671289"/>
            <a:ext cx="6401054" cy="2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2" marL="223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Water is the </a:t>
            </a:r>
            <a:r>
              <a:rPr b="0" i="0" lang="en-US" sz="26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most abundant polar molecule</a:t>
            </a:r>
            <a:r>
              <a:rPr b="0" i="0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in Planet Earth</a:t>
            </a:r>
            <a:endParaRPr/>
          </a:p>
          <a:p>
            <a:pPr indent="-223838" lvl="2" marL="223838" marR="0" rtl="0" algn="l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Hydrogen (H) bonds hold water molecules together making drops</a:t>
            </a:r>
            <a:endParaRPr/>
          </a:p>
          <a:p>
            <a:pPr indent="-233363" lvl="2" marL="233363" marR="0" rtl="0" algn="l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H-Bonds are very weak individually, but strong when lots present</a:t>
            </a:r>
            <a:endParaRPr b="0" i="0" sz="26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>
            <p:ph type="ctrTitle"/>
          </p:nvPr>
        </p:nvSpPr>
        <p:spPr>
          <a:xfrm>
            <a:off x="1075420" y="157157"/>
            <a:ext cx="997458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Hydrogen Bonds 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aterDropA" id="227" name="Google Shape;2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1641" y="1757679"/>
            <a:ext cx="4369799" cy="2609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SacState ">
      <a:dk1>
        <a:srgbClr val="0B3D29"/>
      </a:dk1>
      <a:lt1>
        <a:srgbClr val="FFFFFF"/>
      </a:lt1>
      <a:dk2>
        <a:srgbClr val="147242"/>
      </a:dk2>
      <a:lt2>
        <a:srgbClr val="E4E0B8"/>
      </a:lt2>
      <a:accent1>
        <a:srgbClr val="DEA924"/>
      </a:accent1>
      <a:accent2>
        <a:srgbClr val="701851"/>
      </a:accent2>
      <a:accent3>
        <a:srgbClr val="B6521F"/>
      </a:accent3>
      <a:accent4>
        <a:srgbClr val="4CAE3D"/>
      </a:accent4>
      <a:accent5>
        <a:srgbClr val="D28423"/>
      </a:accent5>
      <a:accent6>
        <a:srgbClr val="F5BB24"/>
      </a:accent6>
      <a:hlink>
        <a:srgbClr val="1C9B40"/>
      </a:hlink>
      <a:folHlink>
        <a:srgbClr val="FAAA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