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A8C41C-507B-4A19-BA8B-DFF771093930}">
  <a:tblStyle styleId="{49A8C41C-507B-4A19-BA8B-DFF77109393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03" name="Google Shape;40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42" name="Google Shape;44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jp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6000"/>
              <a:buFont typeface="Calibri"/>
              <a:buNone/>
            </a:pPr>
            <a:r>
              <a:rPr b="1" lang="en-US">
                <a:solidFill>
                  <a:srgbClr val="C00000"/>
                </a:solidFill>
              </a:rPr>
              <a:t>Basic Biological Concepts</a:t>
            </a:r>
            <a:endParaRPr b="1">
              <a:solidFill>
                <a:srgbClr val="C00000"/>
              </a:solidFill>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None/>
            </a:pPr>
            <a:r>
              <a:rPr lang="en-US">
                <a:solidFill>
                  <a:srgbClr val="C00000"/>
                </a:solidFill>
              </a:rPr>
              <a:t>Basic Genetic Mechanisms and </a:t>
            </a:r>
            <a:endParaRPr/>
          </a:p>
          <a:p>
            <a:pPr indent="0" lvl="0" marL="0" rtl="0" algn="ctr">
              <a:lnSpc>
                <a:spcPct val="90000"/>
              </a:lnSpc>
              <a:spcBef>
                <a:spcPts val="1000"/>
              </a:spcBef>
              <a:spcAft>
                <a:spcPts val="0"/>
              </a:spcAft>
              <a:buClr>
                <a:srgbClr val="C00000"/>
              </a:buClr>
              <a:buSzPts val="2400"/>
              <a:buNone/>
            </a:pPr>
            <a:r>
              <a:rPr lang="en-US">
                <a:solidFill>
                  <a:srgbClr val="C00000"/>
                </a:solidFill>
              </a:rPr>
              <a:t>Sequence Relationships Among Organisms</a:t>
            </a:r>
            <a:endParaRPr/>
          </a:p>
          <a:p>
            <a:pPr indent="0" lvl="0" marL="0" rtl="0" algn="ctr">
              <a:lnSpc>
                <a:spcPct val="90000"/>
              </a:lnSpc>
              <a:spcBef>
                <a:spcPts val="1000"/>
              </a:spcBef>
              <a:spcAft>
                <a:spcPts val="0"/>
              </a:spcAft>
              <a:buClr>
                <a:srgbClr val="C00000"/>
              </a:buClr>
              <a:buSzPts val="2400"/>
              <a:buNone/>
            </a:pPr>
            <a:r>
              <a:rPr lang="en-US">
                <a:solidFill>
                  <a:srgbClr val="C00000"/>
                </a:solidFill>
              </a:rPr>
              <a:t>Section 2 – Lecture 2</a:t>
            </a:r>
            <a:endParaRPr>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idx="12" type="sldNum"/>
          </p:nvPr>
        </p:nvSpPr>
        <p:spPr>
          <a:xfrm>
            <a:off x="10035540" y="6324612"/>
            <a:ext cx="7543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22" name="Google Shape;222;p22"/>
          <p:cNvSpPr txBox="1"/>
          <p:nvPr/>
        </p:nvSpPr>
        <p:spPr>
          <a:xfrm flipH="1">
            <a:off x="399878" y="186118"/>
            <a:ext cx="3390900" cy="609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Actual Results:</a:t>
            </a:r>
            <a:endParaRPr b="1" sz="3600">
              <a:solidFill>
                <a:srgbClr val="C00000"/>
              </a:solidFill>
              <a:latin typeface="Calibri"/>
              <a:ea typeface="Calibri"/>
              <a:cs typeface="Calibri"/>
              <a:sym typeface="Calibri"/>
            </a:endParaRPr>
          </a:p>
        </p:txBody>
      </p:sp>
      <p:sp>
        <p:nvSpPr>
          <p:cNvPr id="223" name="Google Shape;223;p22"/>
          <p:cNvSpPr txBox="1"/>
          <p:nvPr/>
        </p:nvSpPr>
        <p:spPr>
          <a:xfrm>
            <a:off x="1595120" y="4398905"/>
            <a:ext cx="10119369" cy="2108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SURPRISE! </a:t>
            </a:r>
            <a:r>
              <a:rPr lang="en-US" sz="2400">
                <a:solidFill>
                  <a:srgbClr val="C00000"/>
                </a:solidFill>
                <a:latin typeface="Calibri"/>
                <a:ea typeface="Calibri"/>
                <a:cs typeface="Calibri"/>
                <a:sym typeface="Calibri"/>
              </a:rPr>
              <a:t>ALL the offspring of this cross were plants with yellow seeds!</a:t>
            </a:r>
            <a:endParaRPr/>
          </a:p>
          <a:p>
            <a:pPr indent="-152400" lvl="0" marL="854075"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100% of F</a:t>
            </a:r>
            <a:r>
              <a:rPr baseline="-25000" lang="en-US" sz="2400">
                <a:solidFill>
                  <a:srgbClr val="C00000"/>
                </a:solidFill>
                <a:latin typeface="Calibri"/>
                <a:ea typeface="Calibri"/>
                <a:cs typeface="Calibri"/>
                <a:sym typeface="Calibri"/>
              </a:rPr>
              <a:t>1</a:t>
            </a:r>
            <a:r>
              <a:rPr lang="en-US" sz="2400">
                <a:solidFill>
                  <a:srgbClr val="C00000"/>
                </a:solidFill>
                <a:latin typeface="Calibri"/>
                <a:ea typeface="Calibri"/>
                <a:cs typeface="Calibri"/>
                <a:sym typeface="Calibri"/>
              </a:rPr>
              <a:t> offspring had yellow seeds</a:t>
            </a:r>
            <a:endParaRPr/>
          </a:p>
          <a:p>
            <a:pPr indent="-152400" lvl="0" marL="854075"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Seems like the green seeds disappeared</a:t>
            </a:r>
            <a:endParaRPr/>
          </a:p>
          <a:p>
            <a:pPr indent="0" lvl="0" marL="0" marR="0" rtl="0" algn="l">
              <a:spcBef>
                <a:spcPts val="1800"/>
              </a:spcBef>
              <a:spcAft>
                <a:spcPts val="0"/>
              </a:spcAft>
              <a:buNone/>
            </a:pPr>
            <a:r>
              <a:rPr b="1" lang="en-US" sz="2400">
                <a:solidFill>
                  <a:srgbClr val="C00000"/>
                </a:solidFill>
                <a:latin typeface="Calibri"/>
                <a:ea typeface="Calibri"/>
                <a:cs typeface="Calibri"/>
                <a:sym typeface="Calibri"/>
              </a:rPr>
              <a:t>Traits are not blended!</a:t>
            </a:r>
            <a:endParaRPr b="1" sz="2400">
              <a:solidFill>
                <a:srgbClr val="C00000"/>
              </a:solidFill>
              <a:latin typeface="Calibri"/>
              <a:ea typeface="Calibri"/>
              <a:cs typeface="Calibri"/>
              <a:sym typeface="Calibri"/>
            </a:endParaRPr>
          </a:p>
        </p:txBody>
      </p:sp>
      <p:grpSp>
        <p:nvGrpSpPr>
          <p:cNvPr id="224" name="Google Shape;224;p22"/>
          <p:cNvGrpSpPr/>
          <p:nvPr/>
        </p:nvGrpSpPr>
        <p:grpSpPr>
          <a:xfrm>
            <a:off x="2008827" y="1083568"/>
            <a:ext cx="6620830" cy="2869825"/>
            <a:chOff x="884582" y="1620634"/>
            <a:chExt cx="6620830" cy="2869825"/>
          </a:xfrm>
        </p:grpSpPr>
        <p:pic>
          <p:nvPicPr>
            <p:cNvPr descr="11_03Figure-U" id="225" name="Google Shape;225;p22"/>
            <p:cNvPicPr preferRelativeResize="0"/>
            <p:nvPr/>
          </p:nvPicPr>
          <p:blipFill rotWithShape="1">
            <a:blip r:embed="rId3">
              <a:alphaModFix/>
            </a:blip>
            <a:srcRect b="92111" l="11922" r="57146" t="633"/>
            <a:stretch/>
          </p:blipFill>
          <p:spPr>
            <a:xfrm>
              <a:off x="3930492" y="3882446"/>
              <a:ext cx="2254409" cy="608013"/>
            </a:xfrm>
            <a:prstGeom prst="rect">
              <a:avLst/>
            </a:prstGeom>
            <a:noFill/>
            <a:ln>
              <a:noFill/>
            </a:ln>
          </p:spPr>
        </p:pic>
        <p:sp>
          <p:nvSpPr>
            <p:cNvPr id="226" name="Google Shape;226;p22"/>
            <p:cNvSpPr txBox="1"/>
            <p:nvPr/>
          </p:nvSpPr>
          <p:spPr>
            <a:xfrm>
              <a:off x="1211753" y="3844128"/>
              <a:ext cx="88357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F</a:t>
              </a:r>
              <a:r>
                <a:rPr b="1" baseline="-25000" lang="en-US" sz="3600">
                  <a:solidFill>
                    <a:srgbClr val="C00000"/>
                  </a:solidFill>
                  <a:latin typeface="Calibri"/>
                  <a:ea typeface="Calibri"/>
                  <a:cs typeface="Calibri"/>
                  <a:sym typeface="Calibri"/>
                </a:rPr>
                <a:t>1</a:t>
              </a:r>
              <a:r>
                <a:rPr b="1" lang="en-US" sz="3600">
                  <a:solidFill>
                    <a:srgbClr val="C00000"/>
                  </a:solidFill>
                  <a:latin typeface="Calibri"/>
                  <a:ea typeface="Calibri"/>
                  <a:cs typeface="Calibri"/>
                  <a:sym typeface="Calibri"/>
                </a:rPr>
                <a:t> : </a:t>
              </a:r>
              <a:endParaRPr/>
            </a:p>
          </p:txBody>
        </p:sp>
        <p:pic>
          <p:nvPicPr>
            <p:cNvPr id="227" name="Google Shape;227;p22"/>
            <p:cNvPicPr preferRelativeResize="0"/>
            <p:nvPr/>
          </p:nvPicPr>
          <p:blipFill rotWithShape="1">
            <a:blip r:embed="rId4">
              <a:alphaModFix/>
            </a:blip>
            <a:srcRect b="0" l="0" r="0" t="0"/>
            <a:stretch/>
          </p:blipFill>
          <p:spPr>
            <a:xfrm>
              <a:off x="884582" y="1620634"/>
              <a:ext cx="6620830" cy="226181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nvSpPr>
        <p:spPr>
          <a:xfrm flipH="1">
            <a:off x="175261" y="340556"/>
            <a:ext cx="9555479" cy="6095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C00000"/>
                </a:solidFill>
                <a:latin typeface="Calibri"/>
                <a:ea typeface="Calibri"/>
                <a:cs typeface="Calibri"/>
                <a:sym typeface="Calibri"/>
              </a:rPr>
              <a:t>Experiment 2: Self-crossing the F</a:t>
            </a:r>
            <a:r>
              <a:rPr b="1" baseline="-25000" lang="en-US" sz="3200">
                <a:solidFill>
                  <a:srgbClr val="C00000"/>
                </a:solidFill>
                <a:latin typeface="Calibri"/>
                <a:ea typeface="Calibri"/>
                <a:cs typeface="Calibri"/>
                <a:sym typeface="Calibri"/>
              </a:rPr>
              <a:t>1 </a:t>
            </a:r>
            <a:r>
              <a:rPr b="1" lang="en-US" sz="3200">
                <a:solidFill>
                  <a:srgbClr val="C00000"/>
                </a:solidFill>
                <a:latin typeface="Calibri"/>
                <a:ea typeface="Calibri"/>
                <a:cs typeface="Calibri"/>
                <a:sym typeface="Calibri"/>
              </a:rPr>
              <a:t>from Experiment 1</a:t>
            </a:r>
            <a:endParaRPr b="1" baseline="-25000" sz="3200">
              <a:solidFill>
                <a:srgbClr val="C00000"/>
              </a:solidFill>
              <a:latin typeface="Calibri"/>
              <a:ea typeface="Calibri"/>
              <a:cs typeface="Calibri"/>
              <a:sym typeface="Calibri"/>
            </a:endParaRPr>
          </a:p>
        </p:txBody>
      </p:sp>
      <p:sp>
        <p:nvSpPr>
          <p:cNvPr id="233" name="Google Shape;233;p23"/>
          <p:cNvSpPr txBox="1"/>
          <p:nvPr/>
        </p:nvSpPr>
        <p:spPr>
          <a:xfrm>
            <a:off x="1150621" y="1487441"/>
            <a:ext cx="9723119" cy="830997"/>
          </a:xfrm>
          <a:prstGeom prst="rect">
            <a:avLst/>
          </a:prstGeom>
          <a:noFill/>
          <a:ln>
            <a:noFill/>
          </a:ln>
        </p:spPr>
        <p:txBody>
          <a:bodyPr anchorCtr="0" anchor="t" bIns="45700" lIns="91425" spcFirstLastPara="1" rIns="91425" wrap="square" tIns="45700">
            <a:noAutofit/>
          </a:bodyPr>
          <a:lstStyle/>
          <a:p>
            <a:pPr indent="-463550" lvl="0" marL="463550" marR="0" rtl="0" algn="l">
              <a:spcBef>
                <a:spcPts val="0"/>
              </a:spcBef>
              <a:spcAft>
                <a:spcPts val="0"/>
              </a:spcAft>
              <a:buNone/>
            </a:pPr>
            <a:r>
              <a:rPr lang="en-US" sz="2400">
                <a:solidFill>
                  <a:srgbClr val="C00000"/>
                </a:solidFill>
                <a:latin typeface="Calibri"/>
                <a:ea typeface="Calibri"/>
                <a:cs typeface="Calibri"/>
                <a:sym typeface="Calibri"/>
              </a:rPr>
              <a:t>Mendel “self-crossed” the F</a:t>
            </a:r>
            <a:r>
              <a:rPr baseline="-25000" lang="en-US" sz="2400">
                <a:solidFill>
                  <a:srgbClr val="C00000"/>
                </a:solidFill>
                <a:latin typeface="Calibri"/>
                <a:ea typeface="Calibri"/>
                <a:cs typeface="Calibri"/>
                <a:sym typeface="Calibri"/>
              </a:rPr>
              <a:t>1</a:t>
            </a:r>
            <a:r>
              <a:rPr lang="en-US" sz="2400">
                <a:solidFill>
                  <a:srgbClr val="C00000"/>
                </a:solidFill>
                <a:latin typeface="Calibri"/>
                <a:ea typeface="Calibri"/>
                <a:cs typeface="Calibri"/>
                <a:sym typeface="Calibri"/>
              </a:rPr>
              <a:t> plants to see what the resultant offspring (F</a:t>
            </a:r>
            <a:r>
              <a:rPr baseline="-25000" lang="en-US" sz="2400">
                <a:solidFill>
                  <a:srgbClr val="C00000"/>
                </a:solidFill>
                <a:latin typeface="Calibri"/>
                <a:ea typeface="Calibri"/>
                <a:cs typeface="Calibri"/>
                <a:sym typeface="Calibri"/>
              </a:rPr>
              <a:t>2</a:t>
            </a:r>
            <a:r>
              <a:rPr lang="en-US" sz="2400">
                <a:solidFill>
                  <a:srgbClr val="C00000"/>
                </a:solidFill>
                <a:latin typeface="Calibri"/>
                <a:ea typeface="Calibri"/>
                <a:cs typeface="Calibri"/>
                <a:sym typeface="Calibri"/>
              </a:rPr>
              <a:t> generation) would look like</a:t>
            </a:r>
            <a:endParaRPr/>
          </a:p>
        </p:txBody>
      </p:sp>
      <p:cxnSp>
        <p:nvCxnSpPr>
          <p:cNvPr id="234" name="Google Shape;234;p23"/>
          <p:cNvCxnSpPr/>
          <p:nvPr/>
        </p:nvCxnSpPr>
        <p:spPr>
          <a:xfrm>
            <a:off x="4327049" y="4058283"/>
            <a:ext cx="0" cy="835025"/>
          </a:xfrm>
          <a:prstGeom prst="straightConnector1">
            <a:avLst/>
          </a:prstGeom>
          <a:noFill/>
          <a:ln cap="flat" cmpd="sng" w="76200">
            <a:solidFill>
              <a:schemeClr val="dk1"/>
            </a:solidFill>
            <a:prstDash val="solid"/>
            <a:round/>
            <a:headEnd len="med" w="med" type="none"/>
            <a:tailEnd len="med" w="med" type="triangle"/>
          </a:ln>
        </p:spPr>
      </p:cxnSp>
      <p:sp>
        <p:nvSpPr>
          <p:cNvPr id="235" name="Google Shape;235;p23"/>
          <p:cNvSpPr txBox="1"/>
          <p:nvPr/>
        </p:nvSpPr>
        <p:spPr>
          <a:xfrm>
            <a:off x="2196102" y="3183334"/>
            <a:ext cx="78258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F</a:t>
            </a:r>
            <a:r>
              <a:rPr b="1" baseline="-25000" lang="en-US" sz="3600">
                <a:solidFill>
                  <a:srgbClr val="C00000"/>
                </a:solidFill>
                <a:latin typeface="Calibri"/>
                <a:ea typeface="Calibri"/>
                <a:cs typeface="Calibri"/>
                <a:sym typeface="Calibri"/>
              </a:rPr>
              <a:t>1</a:t>
            </a:r>
            <a:r>
              <a:rPr b="1" lang="en-US" sz="3600">
                <a:solidFill>
                  <a:srgbClr val="C00000"/>
                </a:solidFill>
                <a:latin typeface="Calibri"/>
                <a:ea typeface="Calibri"/>
                <a:cs typeface="Calibri"/>
                <a:sym typeface="Calibri"/>
              </a:rPr>
              <a:t> :</a:t>
            </a:r>
            <a:endParaRPr/>
          </a:p>
        </p:txBody>
      </p:sp>
      <p:pic>
        <p:nvPicPr>
          <p:cNvPr descr="11_03Figure-U" id="236" name="Google Shape;236;p23"/>
          <p:cNvPicPr preferRelativeResize="0"/>
          <p:nvPr/>
        </p:nvPicPr>
        <p:blipFill rotWithShape="1">
          <a:blip r:embed="rId3">
            <a:alphaModFix/>
          </a:blip>
          <a:srcRect b="92111" l="11922" r="57146" t="633"/>
          <a:stretch/>
        </p:blipFill>
        <p:spPr>
          <a:xfrm>
            <a:off x="3246127" y="3445497"/>
            <a:ext cx="2254409" cy="608013"/>
          </a:xfrm>
          <a:prstGeom prst="rect">
            <a:avLst/>
          </a:prstGeom>
          <a:noFill/>
          <a:ln>
            <a:noFill/>
          </a:ln>
        </p:spPr>
      </p:pic>
      <p:sp>
        <p:nvSpPr>
          <p:cNvPr id="237" name="Google Shape;237;p23"/>
          <p:cNvSpPr txBox="1"/>
          <p:nvPr/>
        </p:nvSpPr>
        <p:spPr>
          <a:xfrm>
            <a:off x="2240280" y="5093805"/>
            <a:ext cx="8935720" cy="1308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F</a:t>
            </a:r>
            <a:r>
              <a:rPr b="1" baseline="-25000" lang="en-US" sz="3600">
                <a:solidFill>
                  <a:srgbClr val="C00000"/>
                </a:solidFill>
                <a:latin typeface="Calibri"/>
                <a:ea typeface="Calibri"/>
                <a:cs typeface="Calibri"/>
                <a:sym typeface="Calibri"/>
              </a:rPr>
              <a:t>2 </a:t>
            </a:r>
            <a:r>
              <a:rPr b="1" lang="en-US" sz="3600">
                <a:solidFill>
                  <a:srgbClr val="C00000"/>
                </a:solidFill>
                <a:latin typeface="Calibri"/>
                <a:ea typeface="Calibri"/>
                <a:cs typeface="Calibri"/>
                <a:sym typeface="Calibri"/>
              </a:rPr>
              <a:t>: Expected Results: Hypothesis</a:t>
            </a:r>
            <a:endParaRPr/>
          </a:p>
          <a:p>
            <a:pPr indent="-177800" lvl="0" marL="396875" marR="0" rtl="0" algn="l">
              <a:spcBef>
                <a:spcPts val="1800"/>
              </a:spcBef>
              <a:spcAft>
                <a:spcPts val="0"/>
              </a:spcAft>
              <a:buClr>
                <a:srgbClr val="C00000"/>
              </a:buClr>
              <a:buSzPts val="2800"/>
              <a:buFont typeface="Arial"/>
              <a:buChar char="•"/>
            </a:pPr>
            <a:r>
              <a:rPr lang="en-US" sz="2800">
                <a:solidFill>
                  <a:srgbClr val="C00000"/>
                </a:solidFill>
                <a:latin typeface="Calibri"/>
                <a:ea typeface="Calibri"/>
                <a:cs typeface="Calibri"/>
                <a:sym typeface="Calibri"/>
              </a:rPr>
              <a:t>  ALL offspring will have yellow seeds (just like before)</a:t>
            </a:r>
            <a:endParaRPr/>
          </a:p>
        </p:txBody>
      </p:sp>
      <p:sp>
        <p:nvSpPr>
          <p:cNvPr id="238" name="Google Shape;238;p23"/>
          <p:cNvSpPr/>
          <p:nvPr/>
        </p:nvSpPr>
        <p:spPr>
          <a:xfrm rot="4380770">
            <a:off x="3973777" y="2994416"/>
            <a:ext cx="563395" cy="369332"/>
          </a:xfrm>
          <a:custGeom>
            <a:rect b="b" l="l" r="r" t="t"/>
            <a:pathLst>
              <a:path extrusionOk="0" fill="none" h="43200" w="43200">
                <a:moveTo>
                  <a:pt x="34319" y="39058"/>
                </a:moveTo>
                <a:cubicBezTo>
                  <a:pt x="30624" y="41749"/>
                  <a:pt x="26171" y="43199"/>
                  <a:pt x="21600" y="43200"/>
                </a:cubicBezTo>
                <a:cubicBezTo>
                  <a:pt x="9670" y="43200"/>
                  <a:pt x="0" y="33529"/>
                  <a:pt x="0" y="21600"/>
                </a:cubicBezTo>
                <a:cubicBezTo>
                  <a:pt x="0" y="9670"/>
                  <a:pt x="9670" y="0"/>
                  <a:pt x="21600" y="0"/>
                </a:cubicBezTo>
                <a:cubicBezTo>
                  <a:pt x="33529" y="-1"/>
                  <a:pt x="43199" y="9670"/>
                  <a:pt x="43200" y="21599"/>
                </a:cubicBezTo>
              </a:path>
              <a:path extrusionOk="0" h="43200" w="43200">
                <a:moveTo>
                  <a:pt x="34319" y="39058"/>
                </a:moveTo>
                <a:cubicBezTo>
                  <a:pt x="30624" y="41749"/>
                  <a:pt x="26171"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idx="12" type="sldNum"/>
          </p:nvPr>
        </p:nvSpPr>
        <p:spPr>
          <a:xfrm>
            <a:off x="8778240" y="6416687"/>
            <a:ext cx="23469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24"/>
          <p:cNvSpPr txBox="1"/>
          <p:nvPr/>
        </p:nvSpPr>
        <p:spPr>
          <a:xfrm>
            <a:off x="5963920" y="1213171"/>
            <a:ext cx="5985066" cy="50937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SURPRISE! </a:t>
            </a:r>
            <a:r>
              <a:rPr lang="en-US" sz="2400">
                <a:solidFill>
                  <a:srgbClr val="C00000"/>
                </a:solidFill>
                <a:latin typeface="Calibri"/>
                <a:ea typeface="Calibri"/>
                <a:cs typeface="Calibri"/>
                <a:sym typeface="Calibri"/>
              </a:rPr>
              <a:t>Plants with green peas came back!</a:t>
            </a:r>
            <a:endParaRPr/>
          </a:p>
          <a:p>
            <a:pPr indent="-152400" lvl="0" marL="4572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75% of F</a:t>
            </a:r>
            <a:r>
              <a:rPr baseline="-25000" lang="en-US" sz="2400">
                <a:solidFill>
                  <a:srgbClr val="C00000"/>
                </a:solidFill>
                <a:latin typeface="Calibri"/>
                <a:ea typeface="Calibri"/>
                <a:cs typeface="Calibri"/>
                <a:sym typeface="Calibri"/>
              </a:rPr>
              <a:t>2</a:t>
            </a:r>
            <a:r>
              <a:rPr lang="en-US" sz="2400">
                <a:solidFill>
                  <a:srgbClr val="C00000"/>
                </a:solidFill>
                <a:latin typeface="Calibri"/>
                <a:ea typeface="Calibri"/>
                <a:cs typeface="Calibri"/>
                <a:sym typeface="Calibri"/>
              </a:rPr>
              <a:t> offspring had yellow seeds</a:t>
            </a:r>
            <a:endParaRPr/>
          </a:p>
          <a:p>
            <a:pPr indent="-152400" lvl="0" marL="4572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25% of F</a:t>
            </a:r>
            <a:r>
              <a:rPr baseline="-25000" lang="en-US" sz="2400">
                <a:solidFill>
                  <a:srgbClr val="C00000"/>
                </a:solidFill>
                <a:latin typeface="Calibri"/>
                <a:ea typeface="Calibri"/>
                <a:cs typeface="Calibri"/>
                <a:sym typeface="Calibri"/>
              </a:rPr>
              <a:t>2</a:t>
            </a:r>
            <a:r>
              <a:rPr lang="en-US" sz="2400">
                <a:solidFill>
                  <a:srgbClr val="C00000"/>
                </a:solidFill>
                <a:latin typeface="Calibri"/>
                <a:ea typeface="Calibri"/>
                <a:cs typeface="Calibri"/>
                <a:sym typeface="Calibri"/>
              </a:rPr>
              <a:t> offspring had green seeds </a:t>
            </a:r>
            <a:endParaRPr/>
          </a:p>
          <a:p>
            <a:pPr indent="0" lvl="0" marL="0" marR="0" rtl="0" algn="l">
              <a:spcBef>
                <a:spcPts val="1800"/>
              </a:spcBef>
              <a:spcAft>
                <a:spcPts val="0"/>
              </a:spcAft>
              <a:buNone/>
            </a:pPr>
            <a:r>
              <a:rPr b="1" lang="en-US" sz="2400">
                <a:solidFill>
                  <a:srgbClr val="C00000"/>
                </a:solidFill>
                <a:latin typeface="Calibri"/>
                <a:ea typeface="Calibri"/>
                <a:cs typeface="Calibri"/>
                <a:sym typeface="Calibri"/>
              </a:rPr>
              <a:t>Trait for green seeds did not disappear!</a:t>
            </a:r>
            <a:endParaRPr/>
          </a:p>
          <a:p>
            <a:pPr indent="0" lvl="0" marL="0" marR="0" rtl="0" algn="l">
              <a:spcBef>
                <a:spcPts val="1800"/>
              </a:spcBef>
              <a:spcAft>
                <a:spcPts val="0"/>
              </a:spcAft>
              <a:buNone/>
            </a:pPr>
            <a:r>
              <a:t/>
            </a:r>
            <a:endParaRPr b="1" sz="2400">
              <a:solidFill>
                <a:srgbClr val="C00000"/>
              </a:solidFill>
              <a:latin typeface="Calibri"/>
              <a:ea typeface="Calibri"/>
              <a:cs typeface="Calibri"/>
              <a:sym typeface="Calibri"/>
            </a:endParaRPr>
          </a:p>
          <a:p>
            <a:pPr indent="0" lvl="0" marL="0" marR="0" rtl="0" algn="l">
              <a:spcBef>
                <a:spcPts val="1800"/>
              </a:spcBef>
              <a:spcAft>
                <a:spcPts val="0"/>
              </a:spcAft>
              <a:buNone/>
            </a:pPr>
            <a:r>
              <a:rPr b="1" lang="en-US" sz="2400">
                <a:solidFill>
                  <a:srgbClr val="C00000"/>
                </a:solidFill>
                <a:latin typeface="Calibri"/>
                <a:ea typeface="Calibri"/>
                <a:cs typeface="Calibri"/>
                <a:sym typeface="Calibri"/>
              </a:rPr>
              <a:t>Mendel’s Conclusions:</a:t>
            </a:r>
            <a:endParaRPr/>
          </a:p>
          <a:p>
            <a:pPr indent="-342900" lvl="0" marL="803275"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Green seed trait WAS present in the  F1 plants but not seen</a:t>
            </a:r>
            <a:endParaRPr/>
          </a:p>
          <a:p>
            <a:pPr indent="-342900" lvl="0" marL="803275"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Green seed trait was “masked” by the yellow seed trait </a:t>
            </a:r>
            <a:endParaRPr/>
          </a:p>
        </p:txBody>
      </p:sp>
      <p:sp>
        <p:nvSpPr>
          <p:cNvPr id="245" name="Google Shape;245;p24"/>
          <p:cNvSpPr txBox="1"/>
          <p:nvPr/>
        </p:nvSpPr>
        <p:spPr>
          <a:xfrm flipH="1">
            <a:off x="1318268" y="304812"/>
            <a:ext cx="9555479" cy="6095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aseline="-25000" sz="3200">
              <a:solidFill>
                <a:schemeClr val="dk1"/>
              </a:solidFill>
              <a:latin typeface="Calibri"/>
              <a:ea typeface="Calibri"/>
              <a:cs typeface="Calibri"/>
              <a:sym typeface="Calibri"/>
            </a:endParaRPr>
          </a:p>
        </p:txBody>
      </p:sp>
      <p:grpSp>
        <p:nvGrpSpPr>
          <p:cNvPr id="246" name="Google Shape;246;p24"/>
          <p:cNvGrpSpPr/>
          <p:nvPr/>
        </p:nvGrpSpPr>
        <p:grpSpPr>
          <a:xfrm>
            <a:off x="1318268" y="2169320"/>
            <a:ext cx="3939532" cy="3388200"/>
            <a:chOff x="2178494" y="2779523"/>
            <a:chExt cx="3152656" cy="2667420"/>
          </a:xfrm>
        </p:grpSpPr>
        <p:sp>
          <p:nvSpPr>
            <p:cNvPr id="247" name="Google Shape;247;p24"/>
            <p:cNvSpPr txBox="1"/>
            <p:nvPr/>
          </p:nvSpPr>
          <p:spPr>
            <a:xfrm>
              <a:off x="2178494" y="4800612"/>
              <a:ext cx="117692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Arial"/>
                  <a:ea typeface="Arial"/>
                  <a:cs typeface="Arial"/>
                  <a:sym typeface="Arial"/>
                </a:rPr>
                <a:t>F</a:t>
              </a:r>
              <a:r>
                <a:rPr b="1" baseline="-25000" lang="en-US" sz="3600">
                  <a:solidFill>
                    <a:srgbClr val="C00000"/>
                  </a:solidFill>
                  <a:latin typeface="Arial"/>
                  <a:ea typeface="Arial"/>
                  <a:cs typeface="Arial"/>
                  <a:sym typeface="Arial"/>
                </a:rPr>
                <a:t>2</a:t>
              </a:r>
              <a:r>
                <a:rPr b="1" lang="en-US" sz="3600">
                  <a:solidFill>
                    <a:srgbClr val="C00000"/>
                  </a:solidFill>
                  <a:latin typeface="Arial"/>
                  <a:ea typeface="Arial"/>
                  <a:cs typeface="Arial"/>
                  <a:sym typeface="Arial"/>
                </a:rPr>
                <a:t> :  </a:t>
              </a:r>
              <a:endParaRPr/>
            </a:p>
          </p:txBody>
        </p:sp>
        <p:pic>
          <p:nvPicPr>
            <p:cNvPr descr="Mixed_pod" id="248" name="Google Shape;248;p24"/>
            <p:cNvPicPr preferRelativeResize="0"/>
            <p:nvPr/>
          </p:nvPicPr>
          <p:blipFill rotWithShape="1">
            <a:blip r:embed="rId3">
              <a:alphaModFix/>
            </a:blip>
            <a:srcRect b="12932" l="0" r="3463" t="17487"/>
            <a:stretch/>
          </p:blipFill>
          <p:spPr>
            <a:xfrm>
              <a:off x="2994667" y="4761151"/>
              <a:ext cx="2336483" cy="606425"/>
            </a:xfrm>
            <a:prstGeom prst="rect">
              <a:avLst/>
            </a:prstGeom>
            <a:noFill/>
            <a:ln>
              <a:noFill/>
            </a:ln>
          </p:spPr>
        </p:pic>
        <p:cxnSp>
          <p:nvCxnSpPr>
            <p:cNvPr id="249" name="Google Shape;249;p24"/>
            <p:cNvCxnSpPr/>
            <p:nvPr/>
          </p:nvCxnSpPr>
          <p:spPr>
            <a:xfrm>
              <a:off x="4148932" y="3982083"/>
              <a:ext cx="0" cy="835025"/>
            </a:xfrm>
            <a:prstGeom prst="straightConnector1">
              <a:avLst/>
            </a:prstGeom>
            <a:noFill/>
            <a:ln cap="flat" cmpd="sng" w="76200">
              <a:solidFill>
                <a:schemeClr val="dk1"/>
              </a:solidFill>
              <a:prstDash val="solid"/>
              <a:round/>
              <a:headEnd len="med" w="med" type="none"/>
              <a:tailEnd len="med" w="med" type="triangle"/>
            </a:ln>
          </p:spPr>
        </p:cxnSp>
        <p:sp>
          <p:nvSpPr>
            <p:cNvPr id="250" name="Google Shape;250;p24"/>
            <p:cNvSpPr txBox="1"/>
            <p:nvPr/>
          </p:nvSpPr>
          <p:spPr>
            <a:xfrm>
              <a:off x="2196102" y="3183334"/>
              <a:ext cx="92044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Arial"/>
                  <a:ea typeface="Arial"/>
                  <a:cs typeface="Arial"/>
                  <a:sym typeface="Arial"/>
                </a:rPr>
                <a:t>F</a:t>
              </a:r>
              <a:r>
                <a:rPr b="1" baseline="-25000" lang="en-US" sz="3600">
                  <a:solidFill>
                    <a:srgbClr val="C00000"/>
                  </a:solidFill>
                  <a:latin typeface="Arial"/>
                  <a:ea typeface="Arial"/>
                  <a:cs typeface="Arial"/>
                  <a:sym typeface="Arial"/>
                </a:rPr>
                <a:t>1</a:t>
              </a:r>
              <a:r>
                <a:rPr b="1" lang="en-US" sz="3600">
                  <a:solidFill>
                    <a:srgbClr val="C00000"/>
                  </a:solidFill>
                  <a:latin typeface="Arial"/>
                  <a:ea typeface="Arial"/>
                  <a:cs typeface="Arial"/>
                  <a:sym typeface="Arial"/>
                </a:rPr>
                <a:t> :</a:t>
              </a:r>
              <a:endParaRPr/>
            </a:p>
          </p:txBody>
        </p:sp>
        <p:pic>
          <p:nvPicPr>
            <p:cNvPr descr="11_03Figure-U" id="251" name="Google Shape;251;p24"/>
            <p:cNvPicPr preferRelativeResize="0"/>
            <p:nvPr/>
          </p:nvPicPr>
          <p:blipFill rotWithShape="1">
            <a:blip r:embed="rId4">
              <a:alphaModFix/>
            </a:blip>
            <a:srcRect b="92111" l="11922" r="57146" t="633"/>
            <a:stretch/>
          </p:blipFill>
          <p:spPr>
            <a:xfrm>
              <a:off x="3068007" y="3369301"/>
              <a:ext cx="2254409" cy="608013"/>
            </a:xfrm>
            <a:prstGeom prst="rect">
              <a:avLst/>
            </a:prstGeom>
            <a:noFill/>
            <a:ln>
              <a:noFill/>
            </a:ln>
          </p:spPr>
        </p:pic>
        <p:sp>
          <p:nvSpPr>
            <p:cNvPr id="252" name="Google Shape;252;p24"/>
            <p:cNvSpPr/>
            <p:nvPr/>
          </p:nvSpPr>
          <p:spPr>
            <a:xfrm rot="4380770">
              <a:off x="3795659" y="2918216"/>
              <a:ext cx="563395" cy="369332"/>
            </a:xfrm>
            <a:custGeom>
              <a:rect b="b" l="l" r="r" t="t"/>
              <a:pathLst>
                <a:path extrusionOk="0" fill="none" h="43200" w="43200">
                  <a:moveTo>
                    <a:pt x="34319" y="39058"/>
                  </a:moveTo>
                  <a:cubicBezTo>
                    <a:pt x="30624" y="41749"/>
                    <a:pt x="26171" y="43199"/>
                    <a:pt x="21600" y="43200"/>
                  </a:cubicBezTo>
                  <a:cubicBezTo>
                    <a:pt x="9670" y="43200"/>
                    <a:pt x="0" y="33529"/>
                    <a:pt x="0" y="21600"/>
                  </a:cubicBezTo>
                  <a:cubicBezTo>
                    <a:pt x="0" y="9670"/>
                    <a:pt x="9670" y="0"/>
                    <a:pt x="21600" y="0"/>
                  </a:cubicBezTo>
                  <a:cubicBezTo>
                    <a:pt x="33529" y="-1"/>
                    <a:pt x="43199" y="9670"/>
                    <a:pt x="43200" y="21599"/>
                  </a:cubicBezTo>
                </a:path>
                <a:path extrusionOk="0" h="43200" w="43200">
                  <a:moveTo>
                    <a:pt x="34319" y="39058"/>
                  </a:moveTo>
                  <a:cubicBezTo>
                    <a:pt x="30624" y="41749"/>
                    <a:pt x="26171"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3" name="Google Shape;253;p24"/>
          <p:cNvSpPr/>
          <p:nvPr/>
        </p:nvSpPr>
        <p:spPr>
          <a:xfrm>
            <a:off x="546603" y="532348"/>
            <a:ext cx="301685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Actual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25"/>
          <p:cNvSpPr txBox="1"/>
          <p:nvPr/>
        </p:nvSpPr>
        <p:spPr>
          <a:xfrm flipH="1">
            <a:off x="355605" y="284492"/>
            <a:ext cx="7193274" cy="609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Modernization of Mendel’s Conclusions</a:t>
            </a:r>
            <a:endParaRPr b="1" sz="3200">
              <a:solidFill>
                <a:srgbClr val="C00000"/>
              </a:solidFill>
              <a:latin typeface="Calibri"/>
              <a:ea typeface="Calibri"/>
              <a:cs typeface="Calibri"/>
              <a:sym typeface="Calibri"/>
            </a:endParaRPr>
          </a:p>
        </p:txBody>
      </p:sp>
      <p:sp>
        <p:nvSpPr>
          <p:cNvPr id="260" name="Google Shape;260;p25"/>
          <p:cNvSpPr txBox="1"/>
          <p:nvPr/>
        </p:nvSpPr>
        <p:spPr>
          <a:xfrm>
            <a:off x="873767" y="1108760"/>
            <a:ext cx="10815314" cy="4955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Traits in Pea plants are controlled by “factors”</a:t>
            </a:r>
            <a:endParaRPr/>
          </a:p>
          <a:p>
            <a:pPr indent="-463550" lvl="1" marL="920750" marR="0" rtl="0" algn="l">
              <a:spcBef>
                <a:spcPts val="12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One “factor” controls one trait (Example – One “factor” controls seed color)</a:t>
            </a:r>
            <a:endParaRPr/>
          </a:p>
          <a:p>
            <a:pPr indent="-463550" lvl="1" marL="920750" marR="0" rtl="0" algn="l">
              <a:spcBef>
                <a:spcPts val="12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We now know Mendel’s “factors” are genes</a:t>
            </a:r>
            <a:endParaRPr b="0" i="0" sz="2000" u="none" cap="none" strike="noStrike">
              <a:solidFill>
                <a:srgbClr val="C00000"/>
              </a:solidFill>
              <a:latin typeface="Calibri"/>
              <a:ea typeface="Calibri"/>
              <a:cs typeface="Calibri"/>
              <a:sym typeface="Calibri"/>
            </a:endParaRPr>
          </a:p>
          <a:p>
            <a:pPr indent="0" lvl="0" marL="0" marR="0" rtl="0" algn="l">
              <a:spcBef>
                <a:spcPts val="1800"/>
              </a:spcBef>
              <a:spcAft>
                <a:spcPts val="0"/>
              </a:spcAft>
              <a:buNone/>
            </a:pPr>
            <a:r>
              <a:rPr b="1" lang="en-US" sz="2400">
                <a:solidFill>
                  <a:srgbClr val="C00000"/>
                </a:solidFill>
                <a:latin typeface="Calibri"/>
                <a:ea typeface="Calibri"/>
                <a:cs typeface="Calibri"/>
                <a:sym typeface="Calibri"/>
              </a:rPr>
              <a:t>A single Pea plant contains two “forms” of each “factor” that controls a given trait</a:t>
            </a:r>
            <a:endParaRPr/>
          </a:p>
          <a:p>
            <a:pPr indent="-463550" lvl="1" marL="920750" marR="0" rtl="0" algn="l">
              <a:spcBef>
                <a:spcPts val="12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Example – “factor” that controls seed color has two “forms”: yellow and green</a:t>
            </a:r>
            <a:endParaRPr/>
          </a:p>
          <a:p>
            <a:pPr indent="-463550" lvl="1" marL="92075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We now know Mendel’s “forms” are alleles </a:t>
            </a:r>
            <a:endParaRPr b="0" i="0" sz="2000" u="none" cap="none" strike="noStrike">
              <a:solidFill>
                <a:srgbClr val="C00000"/>
              </a:solidFill>
              <a:latin typeface="Calibri"/>
              <a:ea typeface="Calibri"/>
              <a:cs typeface="Calibri"/>
              <a:sym typeface="Calibri"/>
            </a:endParaRPr>
          </a:p>
          <a:p>
            <a:pPr indent="-463550" lvl="1" marL="92075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The “two forms” present in a single plant refer to the two alleles present in Homologous Chromosomes in the diploid adult</a:t>
            </a:r>
            <a:endParaRPr b="0" i="0" sz="2000" u="none" cap="none" strike="noStrike">
              <a:solidFill>
                <a:srgbClr val="C00000"/>
              </a:solidFill>
              <a:latin typeface="Calibri"/>
              <a:ea typeface="Calibri"/>
              <a:cs typeface="Calibri"/>
              <a:sym typeface="Calibri"/>
            </a:endParaRPr>
          </a:p>
          <a:p>
            <a:pPr indent="0" lvl="0" marL="0" marR="0" rtl="0" algn="l">
              <a:spcBef>
                <a:spcPts val="1800"/>
              </a:spcBef>
              <a:spcAft>
                <a:spcPts val="0"/>
              </a:spcAft>
              <a:buNone/>
            </a:pPr>
            <a:r>
              <a:rPr b="1" lang="en-US" sz="2400">
                <a:solidFill>
                  <a:srgbClr val="C00000"/>
                </a:solidFill>
                <a:latin typeface="Calibri"/>
                <a:ea typeface="Calibri"/>
                <a:cs typeface="Calibri"/>
                <a:sym typeface="Calibri"/>
              </a:rPr>
              <a:t>Pea plants pass only one of the two “factors” to their offspring</a:t>
            </a:r>
            <a:endParaRPr/>
          </a:p>
          <a:p>
            <a:pPr indent="-342900" lvl="0" marL="803275"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Meiosis reduces the DNA in each gamete to just one of each chromosome pair</a:t>
            </a:r>
            <a:endParaRPr sz="2000">
              <a:solidFill>
                <a:srgbClr val="C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idx="12" type="sldNum"/>
          </p:nvPr>
        </p:nvSpPr>
        <p:spPr>
          <a:xfrm>
            <a:off x="8694420" y="6356362"/>
            <a:ext cx="23469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26"/>
          <p:cNvSpPr txBox="1"/>
          <p:nvPr/>
        </p:nvSpPr>
        <p:spPr>
          <a:xfrm>
            <a:off x="340360" y="471092"/>
            <a:ext cx="11577320" cy="6001643"/>
          </a:xfrm>
          <a:prstGeom prst="rect">
            <a:avLst/>
          </a:prstGeom>
          <a:noFill/>
          <a:ln>
            <a:noFill/>
          </a:ln>
        </p:spPr>
        <p:txBody>
          <a:bodyPr anchorCtr="0" anchor="t" bIns="45700" lIns="91425" spcFirstLastPara="1" rIns="91425" wrap="square" tIns="45700">
            <a:noAutofit/>
          </a:bodyPr>
          <a:lstStyle/>
          <a:p>
            <a:pPr indent="-463550" lvl="0" marL="463550" marR="0" rtl="0" algn="l">
              <a:spcBef>
                <a:spcPts val="0"/>
              </a:spcBef>
              <a:spcAft>
                <a:spcPts val="0"/>
              </a:spcAft>
              <a:buClr>
                <a:srgbClr val="C00000"/>
              </a:buClr>
              <a:buSzPts val="2400"/>
              <a:buFont typeface="Arial"/>
              <a:buChar char="•"/>
            </a:pPr>
            <a:r>
              <a:rPr b="1" i="1" lang="en-US" sz="2400">
                <a:solidFill>
                  <a:srgbClr val="C00000"/>
                </a:solidFill>
                <a:latin typeface="Calibri"/>
                <a:ea typeface="Calibri"/>
                <a:cs typeface="Calibri"/>
                <a:sym typeface="Calibri"/>
              </a:rPr>
              <a:t>Phenotype</a:t>
            </a:r>
            <a:r>
              <a:rPr lang="en-US" sz="2400">
                <a:solidFill>
                  <a:srgbClr val="C00000"/>
                </a:solidFill>
                <a:latin typeface="Calibri"/>
                <a:ea typeface="Calibri"/>
                <a:cs typeface="Calibri"/>
                <a:sym typeface="Calibri"/>
              </a:rPr>
              <a:t> – physical appearance – observed trait of an organism</a:t>
            </a:r>
            <a:endParaRPr/>
          </a:p>
          <a:p>
            <a:pPr indent="-463550" lvl="0" marL="463550" marR="0" rtl="0" algn="l">
              <a:spcBef>
                <a:spcPts val="1800"/>
              </a:spcBef>
              <a:spcAft>
                <a:spcPts val="0"/>
              </a:spcAft>
              <a:buClr>
                <a:srgbClr val="C00000"/>
              </a:buClr>
              <a:buSzPts val="2400"/>
              <a:buFont typeface="Arial"/>
              <a:buChar char="•"/>
            </a:pPr>
            <a:r>
              <a:rPr b="1" i="1" lang="en-US" sz="2400">
                <a:solidFill>
                  <a:srgbClr val="C00000"/>
                </a:solidFill>
                <a:latin typeface="Calibri"/>
                <a:ea typeface="Calibri"/>
                <a:cs typeface="Calibri"/>
                <a:sym typeface="Calibri"/>
              </a:rPr>
              <a:t>Genotype</a:t>
            </a:r>
            <a:r>
              <a:rPr lang="en-US" sz="2400">
                <a:solidFill>
                  <a:srgbClr val="C00000"/>
                </a:solidFill>
                <a:latin typeface="Calibri"/>
                <a:ea typeface="Calibri"/>
                <a:cs typeface="Calibri"/>
                <a:sym typeface="Calibri"/>
              </a:rPr>
              <a:t> – genetic make-up of an organism (genetic information present in the allele)</a:t>
            </a:r>
            <a:endParaRPr/>
          </a:p>
          <a:p>
            <a:pPr indent="-346075" lvl="0" marL="803275"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If the 2 alleles are the same version of a trait, the organism is </a:t>
            </a:r>
            <a:r>
              <a:rPr b="1" i="1" lang="en-US" sz="2000">
                <a:solidFill>
                  <a:srgbClr val="C00000"/>
                </a:solidFill>
                <a:latin typeface="Calibri"/>
                <a:ea typeface="Calibri"/>
                <a:cs typeface="Calibri"/>
                <a:sym typeface="Calibri"/>
              </a:rPr>
              <a:t>homozygous</a:t>
            </a:r>
            <a:r>
              <a:rPr lang="en-US" sz="2000">
                <a:solidFill>
                  <a:srgbClr val="C00000"/>
                </a:solidFill>
                <a:latin typeface="Calibri"/>
                <a:ea typeface="Calibri"/>
                <a:cs typeface="Calibri"/>
                <a:sym typeface="Calibri"/>
              </a:rPr>
              <a:t> for that trait</a:t>
            </a:r>
            <a:endParaRPr/>
          </a:p>
          <a:p>
            <a:pPr indent="-346075" lvl="0" marL="803275"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If the 2 alleles are different versions of a trait, the organism is </a:t>
            </a:r>
            <a:r>
              <a:rPr b="1" i="1" lang="en-US" sz="2000">
                <a:solidFill>
                  <a:srgbClr val="C00000"/>
                </a:solidFill>
                <a:latin typeface="Calibri"/>
                <a:ea typeface="Calibri"/>
                <a:cs typeface="Calibri"/>
                <a:sym typeface="Calibri"/>
              </a:rPr>
              <a:t>heterozygous</a:t>
            </a:r>
            <a:r>
              <a:rPr lang="en-US" sz="2000">
                <a:solidFill>
                  <a:srgbClr val="C00000"/>
                </a:solidFill>
                <a:latin typeface="Calibri"/>
                <a:ea typeface="Calibri"/>
                <a:cs typeface="Calibri"/>
                <a:sym typeface="Calibri"/>
              </a:rPr>
              <a:t> for that trait</a:t>
            </a:r>
            <a:endParaRPr/>
          </a:p>
          <a:p>
            <a:pPr indent="-463550" lvl="0" marL="46355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When 2 different versions are present, one version may dominate the other</a:t>
            </a:r>
            <a:endParaRPr/>
          </a:p>
          <a:p>
            <a:pPr indent="-342900" lvl="1" marL="800100" marR="0" rtl="0" algn="l">
              <a:spcBef>
                <a:spcPts val="1200"/>
              </a:spcBef>
              <a:spcAft>
                <a:spcPts val="0"/>
              </a:spcAft>
              <a:buClr>
                <a:srgbClr val="C00000"/>
              </a:buClr>
              <a:buSzPts val="2000"/>
              <a:buFont typeface="Arial"/>
              <a:buChar char="•"/>
            </a:pPr>
            <a:r>
              <a:rPr b="1" i="0" lang="en-US" sz="2000" u="none" cap="none" strike="noStrike">
                <a:solidFill>
                  <a:srgbClr val="C00000"/>
                </a:solidFill>
                <a:latin typeface="Calibri"/>
                <a:ea typeface="Calibri"/>
                <a:cs typeface="Calibri"/>
                <a:sym typeface="Calibri"/>
              </a:rPr>
              <a:t>Dominant allele </a:t>
            </a:r>
            <a:r>
              <a:rPr b="0" i="0" lang="en-US" sz="2000" u="none" cap="none" strike="noStrike">
                <a:solidFill>
                  <a:srgbClr val="C00000"/>
                </a:solidFill>
                <a:latin typeface="Calibri"/>
                <a:ea typeface="Calibri"/>
                <a:cs typeface="Calibri"/>
                <a:sym typeface="Calibri"/>
              </a:rPr>
              <a:t>– version that masks another (Abbreviated with uppercase letter = A,B,C)</a:t>
            </a:r>
            <a:endParaRPr b="0" i="0" sz="2000" u="none" cap="none" strike="noStrike">
              <a:solidFill>
                <a:srgbClr val="C00000"/>
              </a:solidFill>
              <a:latin typeface="Calibri"/>
              <a:ea typeface="Calibri"/>
              <a:cs typeface="Calibri"/>
              <a:sym typeface="Calibri"/>
            </a:endParaRPr>
          </a:p>
          <a:p>
            <a:pPr indent="-342900" lvl="1" marL="800100" marR="0" rtl="0" algn="l">
              <a:spcBef>
                <a:spcPts val="1200"/>
              </a:spcBef>
              <a:spcAft>
                <a:spcPts val="0"/>
              </a:spcAft>
              <a:buClr>
                <a:srgbClr val="C00000"/>
              </a:buClr>
              <a:buSzPts val="2000"/>
              <a:buFont typeface="Arial"/>
              <a:buChar char="•"/>
            </a:pPr>
            <a:r>
              <a:rPr b="1" i="0" lang="en-US" sz="2000" u="none" cap="none" strike="noStrike">
                <a:solidFill>
                  <a:srgbClr val="C00000"/>
                </a:solidFill>
                <a:latin typeface="Calibri"/>
                <a:ea typeface="Calibri"/>
                <a:cs typeface="Calibri"/>
                <a:sym typeface="Calibri"/>
              </a:rPr>
              <a:t>Recessive allele </a:t>
            </a:r>
            <a:r>
              <a:rPr b="0" i="0" lang="en-US" sz="2000" u="none" cap="none" strike="noStrike">
                <a:solidFill>
                  <a:srgbClr val="C00000"/>
                </a:solidFill>
                <a:latin typeface="Calibri"/>
                <a:ea typeface="Calibri"/>
                <a:cs typeface="Calibri"/>
                <a:sym typeface="Calibri"/>
              </a:rPr>
              <a:t>– version that gets masked (Abbreviated with lower case letter = a,b,c)</a:t>
            </a:r>
            <a:endParaRPr/>
          </a:p>
          <a:p>
            <a:pPr indent="0" lvl="1" marL="457200" marR="0" rtl="0" algn="l">
              <a:spcBef>
                <a:spcPts val="1800"/>
              </a:spcBef>
              <a:spcAft>
                <a:spcPts val="0"/>
              </a:spcAft>
              <a:buNone/>
            </a:pPr>
            <a:r>
              <a:t/>
            </a:r>
            <a:endParaRPr b="0" i="0" sz="2000" u="none" cap="none" strike="noStrike">
              <a:solidFill>
                <a:srgbClr val="C00000"/>
              </a:solidFill>
              <a:latin typeface="Calibri"/>
              <a:ea typeface="Calibri"/>
              <a:cs typeface="Calibri"/>
              <a:sym typeface="Calibri"/>
            </a:endParaRPr>
          </a:p>
          <a:p>
            <a:pPr indent="-463550" lvl="0" marL="46355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Organism is </a:t>
            </a:r>
            <a:r>
              <a:rPr b="1" i="1" lang="en-US" sz="2400">
                <a:solidFill>
                  <a:srgbClr val="C00000"/>
                </a:solidFill>
                <a:latin typeface="Calibri"/>
                <a:ea typeface="Calibri"/>
                <a:cs typeface="Calibri"/>
                <a:sym typeface="Calibri"/>
              </a:rPr>
              <a:t>“hybrid” </a:t>
            </a:r>
            <a:r>
              <a:rPr lang="en-US" sz="2400">
                <a:solidFill>
                  <a:srgbClr val="C00000"/>
                </a:solidFill>
                <a:latin typeface="Calibri"/>
                <a:ea typeface="Calibri"/>
                <a:cs typeface="Calibri"/>
                <a:sym typeface="Calibri"/>
              </a:rPr>
              <a:t>if “self-crossed” will make plants with both versions</a:t>
            </a:r>
            <a:endParaRPr/>
          </a:p>
          <a:p>
            <a:pPr indent="-463550" lvl="0" marL="46355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Organism is </a:t>
            </a:r>
            <a:r>
              <a:rPr b="1" i="1" lang="en-US" sz="2400">
                <a:solidFill>
                  <a:srgbClr val="C00000"/>
                </a:solidFill>
                <a:latin typeface="Calibri"/>
                <a:ea typeface="Calibri"/>
                <a:cs typeface="Calibri"/>
                <a:sym typeface="Calibri"/>
              </a:rPr>
              <a:t>“pure-breed” </a:t>
            </a:r>
            <a:r>
              <a:rPr lang="en-US" sz="2400">
                <a:solidFill>
                  <a:srgbClr val="C00000"/>
                </a:solidFill>
                <a:latin typeface="Calibri"/>
                <a:ea typeface="Calibri"/>
                <a:cs typeface="Calibri"/>
                <a:sym typeface="Calibri"/>
              </a:rPr>
              <a:t>if “self-crossed” will only make plants that look like the parent</a:t>
            </a:r>
            <a:endParaRPr/>
          </a:p>
          <a:p>
            <a:pPr indent="-463550" lvl="1" marL="920750" marR="0" rtl="0" algn="l">
              <a:spcBef>
                <a:spcPts val="12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Some groups have considered this preferable over the years but genetic diversity is healthier</a:t>
            </a:r>
            <a:endParaRPr b="0" i="0" sz="2000" u="none" cap="none" strike="noStrike">
              <a:solidFill>
                <a:srgbClr val="C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11_08Figure-U" id="271" name="Google Shape;271;p27"/>
          <p:cNvPicPr preferRelativeResize="0"/>
          <p:nvPr/>
        </p:nvPicPr>
        <p:blipFill rotWithShape="1">
          <a:blip r:embed="rId3">
            <a:alphaModFix/>
          </a:blip>
          <a:srcRect b="37991" l="0" r="69843" t="7727"/>
          <a:stretch/>
        </p:blipFill>
        <p:spPr>
          <a:xfrm>
            <a:off x="2608738" y="568643"/>
            <a:ext cx="2338228" cy="3490912"/>
          </a:xfrm>
          <a:prstGeom prst="rect">
            <a:avLst/>
          </a:prstGeom>
          <a:noFill/>
          <a:ln>
            <a:noFill/>
          </a:ln>
        </p:spPr>
      </p:pic>
      <p:sp>
        <p:nvSpPr>
          <p:cNvPr id="272" name="Google Shape;272;p27"/>
          <p:cNvSpPr txBox="1"/>
          <p:nvPr>
            <p:ph idx="12" type="sldNum"/>
          </p:nvPr>
        </p:nvSpPr>
        <p:spPr>
          <a:xfrm>
            <a:off x="8694420" y="6356362"/>
            <a:ext cx="23469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73" name="Google Shape;273;p27"/>
          <p:cNvSpPr txBox="1"/>
          <p:nvPr/>
        </p:nvSpPr>
        <p:spPr>
          <a:xfrm>
            <a:off x="1234447" y="152400"/>
            <a:ext cx="9723119" cy="523220"/>
          </a:xfrm>
          <a:prstGeom prst="rect">
            <a:avLst/>
          </a:prstGeom>
          <a:noFill/>
          <a:ln>
            <a:noFill/>
          </a:ln>
        </p:spPr>
        <p:txBody>
          <a:bodyPr anchorCtr="0" anchor="t" bIns="45700" lIns="91425" spcFirstLastPara="1" rIns="91425" wrap="square" tIns="45700">
            <a:noAutofit/>
          </a:bodyPr>
          <a:lstStyle/>
          <a:p>
            <a:pPr indent="-463550" lvl="0" marL="463550" marR="0" rtl="0" algn="l">
              <a:spcBef>
                <a:spcPts val="0"/>
              </a:spcBef>
              <a:spcAft>
                <a:spcPts val="0"/>
              </a:spcAft>
              <a:buNone/>
            </a:pPr>
            <a:r>
              <a:rPr b="1" lang="en-US" sz="2800">
                <a:solidFill>
                  <a:srgbClr val="C00000"/>
                </a:solidFill>
                <a:latin typeface="Calibri"/>
                <a:ea typeface="Calibri"/>
                <a:cs typeface="Calibri"/>
                <a:sym typeface="Calibri"/>
              </a:rPr>
              <a:t>Alleles for seed color: three possible </a:t>
            </a:r>
            <a:r>
              <a:rPr b="1" i="1" lang="en-US" sz="2800">
                <a:solidFill>
                  <a:srgbClr val="C00000"/>
                </a:solidFill>
                <a:latin typeface="Calibri"/>
                <a:ea typeface="Calibri"/>
                <a:cs typeface="Calibri"/>
                <a:sym typeface="Calibri"/>
              </a:rPr>
              <a:t>Genotypes</a:t>
            </a:r>
            <a:endParaRPr sz="2600">
              <a:solidFill>
                <a:schemeClr val="dk1"/>
              </a:solidFill>
              <a:latin typeface="Calibri"/>
              <a:ea typeface="Calibri"/>
              <a:cs typeface="Calibri"/>
              <a:sym typeface="Calibri"/>
            </a:endParaRPr>
          </a:p>
        </p:txBody>
      </p:sp>
      <p:sp>
        <p:nvSpPr>
          <p:cNvPr id="274" name="Google Shape;274;p27"/>
          <p:cNvSpPr txBox="1"/>
          <p:nvPr/>
        </p:nvSpPr>
        <p:spPr>
          <a:xfrm>
            <a:off x="2217586" y="3951756"/>
            <a:ext cx="320786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alibri"/>
                <a:ea typeface="Calibri"/>
                <a:cs typeface="Calibri"/>
                <a:sym typeface="Calibri"/>
              </a:rPr>
              <a:t>homozygous dominant</a:t>
            </a:r>
            <a:endParaRPr/>
          </a:p>
          <a:p>
            <a:pPr indent="0" lvl="0" marL="0" marR="0" rtl="0" algn="ctr">
              <a:spcBef>
                <a:spcPts val="0"/>
              </a:spcBef>
              <a:spcAft>
                <a:spcPts val="0"/>
              </a:spcAft>
              <a:buNone/>
            </a:pPr>
            <a:r>
              <a:rPr b="1" lang="en-US" sz="1800">
                <a:solidFill>
                  <a:srgbClr val="C00000"/>
                </a:solidFill>
                <a:latin typeface="Calibri"/>
                <a:ea typeface="Calibri"/>
                <a:cs typeface="Calibri"/>
                <a:sym typeface="Calibri"/>
              </a:rPr>
              <a:t>(YY)</a:t>
            </a:r>
            <a:endParaRPr/>
          </a:p>
        </p:txBody>
      </p:sp>
      <p:sp>
        <p:nvSpPr>
          <p:cNvPr id="275" name="Google Shape;275;p27"/>
          <p:cNvSpPr txBox="1"/>
          <p:nvPr/>
        </p:nvSpPr>
        <p:spPr>
          <a:xfrm>
            <a:off x="7782884" y="3956519"/>
            <a:ext cx="32585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alibri"/>
                <a:ea typeface="Calibri"/>
                <a:cs typeface="Calibri"/>
                <a:sym typeface="Calibri"/>
              </a:rPr>
              <a:t>homozygous recessive</a:t>
            </a:r>
            <a:endParaRPr/>
          </a:p>
          <a:p>
            <a:pPr indent="0" lvl="0" marL="0" marR="0" rtl="0" algn="ctr">
              <a:spcBef>
                <a:spcPts val="0"/>
              </a:spcBef>
              <a:spcAft>
                <a:spcPts val="0"/>
              </a:spcAft>
              <a:buNone/>
            </a:pPr>
            <a:r>
              <a:rPr b="1" lang="en-US" sz="1800">
                <a:solidFill>
                  <a:srgbClr val="C00000"/>
                </a:solidFill>
                <a:latin typeface="Calibri"/>
                <a:ea typeface="Calibri"/>
                <a:cs typeface="Calibri"/>
                <a:sym typeface="Calibri"/>
              </a:rPr>
              <a:t>(yy)</a:t>
            </a:r>
            <a:endParaRPr/>
          </a:p>
        </p:txBody>
      </p:sp>
      <p:sp>
        <p:nvSpPr>
          <p:cNvPr id="276" name="Google Shape;276;p27"/>
          <p:cNvSpPr txBox="1"/>
          <p:nvPr/>
        </p:nvSpPr>
        <p:spPr>
          <a:xfrm>
            <a:off x="5111122" y="3951756"/>
            <a:ext cx="267176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alibri"/>
                <a:ea typeface="Calibri"/>
                <a:cs typeface="Calibri"/>
                <a:sym typeface="Calibri"/>
              </a:rPr>
              <a:t>heterozygous</a:t>
            </a:r>
            <a:endParaRPr/>
          </a:p>
          <a:p>
            <a:pPr indent="0" lvl="0" marL="0" marR="0" rtl="0" algn="ctr">
              <a:spcBef>
                <a:spcPts val="0"/>
              </a:spcBef>
              <a:spcAft>
                <a:spcPts val="0"/>
              </a:spcAft>
              <a:buNone/>
            </a:pPr>
            <a:r>
              <a:rPr b="1" lang="en-US" sz="1800">
                <a:solidFill>
                  <a:srgbClr val="C00000"/>
                </a:solidFill>
                <a:latin typeface="Calibri"/>
                <a:ea typeface="Calibri"/>
                <a:cs typeface="Calibri"/>
                <a:sym typeface="Calibri"/>
              </a:rPr>
              <a:t>(Yy)</a:t>
            </a:r>
            <a:endParaRPr/>
          </a:p>
        </p:txBody>
      </p:sp>
      <p:pic>
        <p:nvPicPr>
          <p:cNvPr descr="11_08Figure-U" id="277" name="Google Shape;277;p27"/>
          <p:cNvPicPr preferRelativeResize="0"/>
          <p:nvPr/>
        </p:nvPicPr>
        <p:blipFill rotWithShape="1">
          <a:blip r:embed="rId3">
            <a:alphaModFix/>
          </a:blip>
          <a:srcRect b="37991" l="51688" r="24259" t="7727"/>
          <a:stretch/>
        </p:blipFill>
        <p:spPr>
          <a:xfrm>
            <a:off x="8505956" y="568643"/>
            <a:ext cx="1864871" cy="3490912"/>
          </a:xfrm>
          <a:prstGeom prst="rect">
            <a:avLst/>
          </a:prstGeom>
          <a:noFill/>
          <a:ln>
            <a:noFill/>
          </a:ln>
        </p:spPr>
      </p:pic>
      <p:pic>
        <p:nvPicPr>
          <p:cNvPr descr="11_08Figure-U" id="278" name="Google Shape;278;p27"/>
          <p:cNvPicPr preferRelativeResize="0"/>
          <p:nvPr/>
        </p:nvPicPr>
        <p:blipFill rotWithShape="1">
          <a:blip r:embed="rId3">
            <a:alphaModFix/>
          </a:blip>
          <a:srcRect b="37991" l="23693" r="45090" t="7727"/>
          <a:stretch/>
        </p:blipFill>
        <p:spPr>
          <a:xfrm>
            <a:off x="5385283" y="568643"/>
            <a:ext cx="2420303" cy="3490912"/>
          </a:xfrm>
          <a:prstGeom prst="rect">
            <a:avLst/>
          </a:prstGeom>
          <a:noFill/>
          <a:ln>
            <a:noFill/>
          </a:ln>
        </p:spPr>
      </p:pic>
      <p:sp>
        <p:nvSpPr>
          <p:cNvPr id="279" name="Google Shape;279;p27"/>
          <p:cNvSpPr txBox="1"/>
          <p:nvPr/>
        </p:nvSpPr>
        <p:spPr>
          <a:xfrm>
            <a:off x="1234447" y="4765357"/>
            <a:ext cx="9723119" cy="1077218"/>
          </a:xfrm>
          <a:prstGeom prst="rect">
            <a:avLst/>
          </a:prstGeom>
          <a:noFill/>
          <a:ln>
            <a:noFill/>
          </a:ln>
        </p:spPr>
        <p:txBody>
          <a:bodyPr anchorCtr="0" anchor="t" bIns="45700" lIns="91425" spcFirstLastPara="1" rIns="91425" wrap="square" tIns="45700">
            <a:noAutofit/>
          </a:bodyPr>
          <a:lstStyle/>
          <a:p>
            <a:pPr indent="-463550" lvl="0" marL="463550" marR="0" rtl="0" algn="l">
              <a:spcBef>
                <a:spcPts val="0"/>
              </a:spcBef>
              <a:spcAft>
                <a:spcPts val="0"/>
              </a:spcAft>
              <a:buNone/>
            </a:pPr>
            <a:r>
              <a:rPr b="1" lang="en-US" sz="2800">
                <a:solidFill>
                  <a:srgbClr val="C00000"/>
                </a:solidFill>
                <a:latin typeface="Calibri"/>
                <a:ea typeface="Calibri"/>
                <a:cs typeface="Calibri"/>
                <a:sym typeface="Calibri"/>
              </a:rPr>
              <a:t>Seed color seen in plants: Two possible </a:t>
            </a:r>
            <a:r>
              <a:rPr b="1" i="1" lang="en-US" sz="2800">
                <a:solidFill>
                  <a:srgbClr val="C00000"/>
                </a:solidFill>
                <a:latin typeface="Calibri"/>
                <a:ea typeface="Calibri"/>
                <a:cs typeface="Calibri"/>
                <a:sym typeface="Calibri"/>
              </a:rPr>
              <a:t>Phenotypes</a:t>
            </a:r>
            <a:endParaRPr/>
          </a:p>
          <a:p>
            <a:pPr indent="-463550" lvl="0" marL="463550" marR="0" rtl="0" algn="l">
              <a:spcBef>
                <a:spcPts val="1200"/>
              </a:spcBef>
              <a:spcAft>
                <a:spcPts val="0"/>
              </a:spcAft>
              <a:buNone/>
            </a:pPr>
            <a:r>
              <a:t/>
            </a:r>
            <a:endParaRPr sz="2600">
              <a:solidFill>
                <a:schemeClr val="dk1"/>
              </a:solidFill>
              <a:latin typeface="Calibri"/>
              <a:ea typeface="Calibri"/>
              <a:cs typeface="Calibri"/>
              <a:sym typeface="Calibri"/>
            </a:endParaRPr>
          </a:p>
        </p:txBody>
      </p:sp>
      <p:pic>
        <p:nvPicPr>
          <p:cNvPr descr="11_08Figure-U" id="280" name="Google Shape;280;p27"/>
          <p:cNvPicPr preferRelativeResize="0"/>
          <p:nvPr/>
        </p:nvPicPr>
        <p:blipFill rotWithShape="1">
          <a:blip r:embed="rId3">
            <a:alphaModFix/>
          </a:blip>
          <a:srcRect b="10890" l="33729" r="54874" t="72597"/>
          <a:stretch/>
        </p:blipFill>
        <p:spPr>
          <a:xfrm>
            <a:off x="3187385" y="5262562"/>
            <a:ext cx="883611" cy="1062038"/>
          </a:xfrm>
          <a:prstGeom prst="rect">
            <a:avLst/>
          </a:prstGeom>
          <a:noFill/>
          <a:ln>
            <a:noFill/>
          </a:ln>
        </p:spPr>
      </p:pic>
      <p:pic>
        <p:nvPicPr>
          <p:cNvPr descr="11_08Figure-U" id="281" name="Google Shape;281;p27"/>
          <p:cNvPicPr preferRelativeResize="0"/>
          <p:nvPr/>
        </p:nvPicPr>
        <p:blipFill rotWithShape="1">
          <a:blip r:embed="rId3">
            <a:alphaModFix/>
          </a:blip>
          <a:srcRect b="10890" l="60970" r="28928" t="72597"/>
          <a:stretch/>
        </p:blipFill>
        <p:spPr>
          <a:xfrm>
            <a:off x="9133608" y="5262562"/>
            <a:ext cx="783189" cy="1062038"/>
          </a:xfrm>
          <a:prstGeom prst="rect">
            <a:avLst/>
          </a:prstGeom>
          <a:noFill/>
          <a:ln>
            <a:noFill/>
          </a:ln>
        </p:spPr>
      </p:pic>
      <p:pic>
        <p:nvPicPr>
          <p:cNvPr descr="11_08Figure-U" id="282" name="Google Shape;282;p27"/>
          <p:cNvPicPr preferRelativeResize="0"/>
          <p:nvPr/>
        </p:nvPicPr>
        <p:blipFill rotWithShape="1">
          <a:blip r:embed="rId3">
            <a:alphaModFix/>
          </a:blip>
          <a:srcRect b="10890" l="33729" r="54874" t="72597"/>
          <a:stretch/>
        </p:blipFill>
        <p:spPr>
          <a:xfrm>
            <a:off x="6144903" y="5262562"/>
            <a:ext cx="883611" cy="1062038"/>
          </a:xfrm>
          <a:prstGeom prst="rect">
            <a:avLst/>
          </a:prstGeom>
          <a:noFill/>
          <a:ln>
            <a:noFill/>
          </a:ln>
        </p:spPr>
      </p:pic>
      <p:sp>
        <p:nvSpPr>
          <p:cNvPr id="283" name="Google Shape;283;p27"/>
          <p:cNvSpPr txBox="1"/>
          <p:nvPr/>
        </p:nvSpPr>
        <p:spPr>
          <a:xfrm>
            <a:off x="2407927" y="6150114"/>
            <a:ext cx="26717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Yellow</a:t>
            </a:r>
            <a:endParaRPr/>
          </a:p>
        </p:txBody>
      </p:sp>
      <p:sp>
        <p:nvSpPr>
          <p:cNvPr id="284" name="Google Shape;284;p27"/>
          <p:cNvSpPr txBox="1"/>
          <p:nvPr/>
        </p:nvSpPr>
        <p:spPr>
          <a:xfrm>
            <a:off x="5317180" y="6153090"/>
            <a:ext cx="26717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Yellow</a:t>
            </a:r>
            <a:endParaRPr sz="2000">
              <a:solidFill>
                <a:schemeClr val="dk1"/>
              </a:solidFill>
              <a:latin typeface="Calibri"/>
              <a:ea typeface="Calibri"/>
              <a:cs typeface="Calibri"/>
              <a:sym typeface="Calibri"/>
            </a:endParaRPr>
          </a:p>
        </p:txBody>
      </p:sp>
      <p:sp>
        <p:nvSpPr>
          <p:cNvPr id="285" name="Google Shape;285;p27"/>
          <p:cNvSpPr txBox="1"/>
          <p:nvPr/>
        </p:nvSpPr>
        <p:spPr>
          <a:xfrm>
            <a:off x="8118164" y="6153090"/>
            <a:ext cx="26717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Green</a:t>
            </a:r>
            <a:endParaRPr/>
          </a:p>
        </p:txBody>
      </p:sp>
      <p:sp>
        <p:nvSpPr>
          <p:cNvPr id="286" name="Google Shape;286;p27"/>
          <p:cNvSpPr txBox="1"/>
          <p:nvPr/>
        </p:nvSpPr>
        <p:spPr>
          <a:xfrm>
            <a:off x="1455880" y="1753591"/>
            <a:ext cx="18673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Both alleles are for yellow seed</a:t>
            </a:r>
            <a:endParaRPr/>
          </a:p>
        </p:txBody>
      </p:sp>
      <p:sp>
        <p:nvSpPr>
          <p:cNvPr id="287" name="Google Shape;287;p27"/>
          <p:cNvSpPr txBox="1"/>
          <p:nvPr/>
        </p:nvSpPr>
        <p:spPr>
          <a:xfrm>
            <a:off x="4798544" y="1537157"/>
            <a:ext cx="153383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One for yellow, one for green</a:t>
            </a:r>
            <a:endParaRPr b="1" sz="1800">
              <a:solidFill>
                <a:srgbClr val="C00000"/>
              </a:solidFill>
              <a:latin typeface="Calibri"/>
              <a:ea typeface="Calibri"/>
              <a:cs typeface="Calibri"/>
              <a:sym typeface="Calibri"/>
            </a:endParaRPr>
          </a:p>
        </p:txBody>
      </p:sp>
      <p:sp>
        <p:nvSpPr>
          <p:cNvPr id="288" name="Google Shape;288;p27"/>
          <p:cNvSpPr txBox="1"/>
          <p:nvPr/>
        </p:nvSpPr>
        <p:spPr>
          <a:xfrm>
            <a:off x="7298935" y="1806656"/>
            <a:ext cx="168386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Both alleles are for green seed</a:t>
            </a:r>
            <a:endParaRPr/>
          </a:p>
        </p:txBody>
      </p:sp>
      <p:cxnSp>
        <p:nvCxnSpPr>
          <p:cNvPr id="289" name="Google Shape;289;p27"/>
          <p:cNvCxnSpPr/>
          <p:nvPr/>
        </p:nvCxnSpPr>
        <p:spPr>
          <a:xfrm rot="10800000">
            <a:off x="2747881" y="2300212"/>
            <a:ext cx="0" cy="613562"/>
          </a:xfrm>
          <a:prstGeom prst="straightConnector1">
            <a:avLst/>
          </a:prstGeom>
          <a:noFill/>
          <a:ln cap="flat" cmpd="sng" w="76200">
            <a:solidFill>
              <a:schemeClr val="dk1"/>
            </a:solidFill>
            <a:prstDash val="solid"/>
            <a:round/>
            <a:headEnd len="med" w="med" type="none"/>
            <a:tailEnd len="med" w="med" type="triangle"/>
          </a:ln>
        </p:spPr>
      </p:cxnSp>
      <p:cxnSp>
        <p:nvCxnSpPr>
          <p:cNvPr id="290" name="Google Shape;290;p27"/>
          <p:cNvCxnSpPr/>
          <p:nvPr/>
        </p:nvCxnSpPr>
        <p:spPr>
          <a:xfrm rot="10800000">
            <a:off x="5597759" y="2300212"/>
            <a:ext cx="0" cy="613562"/>
          </a:xfrm>
          <a:prstGeom prst="straightConnector1">
            <a:avLst/>
          </a:prstGeom>
          <a:noFill/>
          <a:ln cap="flat" cmpd="sng" w="76200">
            <a:solidFill>
              <a:schemeClr val="dk1"/>
            </a:solidFill>
            <a:prstDash val="solid"/>
            <a:round/>
            <a:headEnd len="med" w="med" type="none"/>
            <a:tailEnd len="med" w="med" type="triangle"/>
          </a:ln>
        </p:spPr>
      </p:cxnSp>
      <p:cxnSp>
        <p:nvCxnSpPr>
          <p:cNvPr id="291" name="Google Shape;291;p27"/>
          <p:cNvCxnSpPr/>
          <p:nvPr/>
        </p:nvCxnSpPr>
        <p:spPr>
          <a:xfrm rot="10800000">
            <a:off x="8420817" y="2300212"/>
            <a:ext cx="0" cy="613562"/>
          </a:xfrm>
          <a:prstGeom prst="straightConnector1">
            <a:avLst/>
          </a:prstGeom>
          <a:noFill/>
          <a:ln cap="flat" cmpd="sng" w="76200">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FG11_09.JPG                                                    000215E2Media                          BBD96519:" id="296" name="Google Shape;296;p28"/>
          <p:cNvPicPr preferRelativeResize="0"/>
          <p:nvPr/>
        </p:nvPicPr>
        <p:blipFill rotWithShape="1">
          <a:blip r:embed="rId3">
            <a:alphaModFix/>
          </a:blip>
          <a:srcRect b="53198" l="0" r="58972" t="3627"/>
          <a:stretch/>
        </p:blipFill>
        <p:spPr>
          <a:xfrm>
            <a:off x="6270896" y="1630681"/>
            <a:ext cx="4679407" cy="3810000"/>
          </a:xfrm>
          <a:prstGeom prst="rect">
            <a:avLst/>
          </a:prstGeom>
          <a:noFill/>
          <a:ln>
            <a:noFill/>
          </a:ln>
        </p:spPr>
      </p:pic>
      <p:sp>
        <p:nvSpPr>
          <p:cNvPr id="297" name="Google Shape;29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28"/>
          <p:cNvSpPr txBox="1"/>
          <p:nvPr/>
        </p:nvSpPr>
        <p:spPr>
          <a:xfrm flipH="1">
            <a:off x="1047750" y="445831"/>
            <a:ext cx="10431786" cy="6095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C00000"/>
                </a:solidFill>
                <a:latin typeface="Calibri"/>
                <a:ea typeface="Calibri"/>
                <a:cs typeface="Calibri"/>
                <a:sym typeface="Calibri"/>
              </a:rPr>
              <a:t>Mendel’s Third Type of Experiment: Crosses with Two Traits</a:t>
            </a:r>
            <a:endParaRPr/>
          </a:p>
        </p:txBody>
      </p:sp>
      <p:sp>
        <p:nvSpPr>
          <p:cNvPr id="299" name="Google Shape;299;p28"/>
          <p:cNvSpPr/>
          <p:nvPr/>
        </p:nvSpPr>
        <p:spPr>
          <a:xfrm>
            <a:off x="822960" y="1873252"/>
            <a:ext cx="6184901" cy="3416320"/>
          </a:xfrm>
          <a:prstGeom prst="rect">
            <a:avLst/>
          </a:prstGeom>
          <a:noFill/>
          <a:ln>
            <a:noFill/>
          </a:ln>
        </p:spPr>
        <p:txBody>
          <a:bodyPr anchorCtr="0" anchor="t" bIns="45700" lIns="91425" spcFirstLastPara="1" rIns="91425" wrap="square" tIns="45700">
            <a:noAutofit/>
          </a:bodyPr>
          <a:lstStyle/>
          <a:p>
            <a:pPr indent="-463550" lvl="0" marL="463550" marR="0" rtl="0" algn="l">
              <a:spcBef>
                <a:spcPts val="0"/>
              </a:spcBef>
              <a:spcAft>
                <a:spcPts val="0"/>
              </a:spcAft>
              <a:buNone/>
            </a:pPr>
            <a:r>
              <a:rPr lang="en-US" sz="2400">
                <a:solidFill>
                  <a:srgbClr val="C00000"/>
                </a:solidFill>
                <a:latin typeface="Calibri"/>
                <a:ea typeface="Calibri"/>
                <a:cs typeface="Calibri"/>
                <a:sym typeface="Calibri"/>
              </a:rPr>
              <a:t>Mendel crossed two “pure-breed” plants with two traits each</a:t>
            </a:r>
            <a:endParaRPr/>
          </a:p>
          <a:p>
            <a:pPr indent="-223838" lvl="0" marL="223838" marR="0" rtl="0" algn="l">
              <a:spcBef>
                <a:spcPts val="1200"/>
              </a:spcBef>
              <a:spcAft>
                <a:spcPts val="0"/>
              </a:spcAft>
              <a:buNone/>
            </a:pPr>
            <a:r>
              <a:rPr lang="en-US" sz="2400">
                <a:solidFill>
                  <a:srgbClr val="C00000"/>
                </a:solidFill>
                <a:latin typeface="Calibri"/>
                <a:ea typeface="Calibri"/>
                <a:cs typeface="Calibri"/>
                <a:sym typeface="Calibri"/>
              </a:rPr>
              <a:t>Traits for seed shape and color:</a:t>
            </a:r>
            <a:endParaRPr/>
          </a:p>
          <a:p>
            <a:pPr indent="-152400" lvl="0" marL="4572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Parent #1 – smooth yellow seeds</a:t>
            </a:r>
            <a:endParaRPr/>
          </a:p>
          <a:p>
            <a:pPr indent="-152400" lvl="0" marL="45720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Parent #2 – wrinkled green seeds</a:t>
            </a:r>
            <a:endParaRPr/>
          </a:p>
          <a:p>
            <a:pPr indent="0" lvl="0" marL="0" marR="0" rtl="0" algn="l">
              <a:spcBef>
                <a:spcPts val="0"/>
              </a:spcBef>
              <a:spcAft>
                <a:spcPts val="0"/>
              </a:spcAft>
              <a:buClr>
                <a:schemeClr val="dk1"/>
              </a:buClr>
              <a:buSzPts val="2400"/>
              <a:buFont typeface="Arial"/>
              <a:buNone/>
            </a:pPr>
            <a:r>
              <a:t/>
            </a:r>
            <a:endParaRPr sz="2400">
              <a:solidFill>
                <a:srgbClr val="C00000"/>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sz="2400">
              <a:solidFill>
                <a:srgbClr val="C00000"/>
              </a:solidFill>
              <a:latin typeface="Calibri"/>
              <a:ea typeface="Calibri"/>
              <a:cs typeface="Calibri"/>
              <a:sym typeface="Calibri"/>
            </a:endParaRPr>
          </a:p>
          <a:p>
            <a:pPr indent="0" lvl="0" marL="0" marR="0" rtl="0" algn="l">
              <a:spcBef>
                <a:spcPts val="0"/>
              </a:spcBef>
              <a:spcAft>
                <a:spcPts val="0"/>
              </a:spcAft>
              <a:buNone/>
            </a:pPr>
            <a:r>
              <a:rPr b="1" lang="en-US" sz="2800">
                <a:solidFill>
                  <a:srgbClr val="C00000"/>
                </a:solidFill>
                <a:latin typeface="Calibri"/>
                <a:ea typeface="Calibri"/>
                <a:cs typeface="Calibri"/>
                <a:sym typeface="Calibri"/>
              </a:rPr>
              <a:t>Result: F</a:t>
            </a:r>
            <a:r>
              <a:rPr b="1" baseline="-25000" lang="en-US" sz="2800">
                <a:solidFill>
                  <a:srgbClr val="C00000"/>
                </a:solidFill>
                <a:latin typeface="Calibri"/>
                <a:ea typeface="Calibri"/>
                <a:cs typeface="Calibri"/>
                <a:sym typeface="Calibri"/>
              </a:rPr>
              <a:t>1</a:t>
            </a:r>
            <a:r>
              <a:rPr b="1" lang="en-US" sz="2800">
                <a:solidFill>
                  <a:srgbClr val="C00000"/>
                </a:solidFill>
                <a:latin typeface="Calibri"/>
                <a:ea typeface="Calibri"/>
                <a:cs typeface="Calibri"/>
                <a:sym typeface="Calibri"/>
              </a:rPr>
              <a:t> was 100% smooth yellow peas</a:t>
            </a:r>
            <a:endParaRPr b="1" sz="2800">
              <a:solidFill>
                <a:srgbClr val="C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29"/>
          <p:cNvSpPr txBox="1"/>
          <p:nvPr/>
        </p:nvSpPr>
        <p:spPr>
          <a:xfrm flipH="1">
            <a:off x="1402088" y="152405"/>
            <a:ext cx="9304019" cy="6095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200">
              <a:solidFill>
                <a:srgbClr val="E46C0A"/>
              </a:solidFill>
              <a:latin typeface="Calibri"/>
              <a:ea typeface="Calibri"/>
              <a:cs typeface="Calibri"/>
              <a:sym typeface="Calibri"/>
            </a:endParaRPr>
          </a:p>
        </p:txBody>
      </p:sp>
      <p:graphicFrame>
        <p:nvGraphicFramePr>
          <p:cNvPr id="306" name="Google Shape;306;p29"/>
          <p:cNvGraphicFramePr/>
          <p:nvPr/>
        </p:nvGraphicFramePr>
        <p:xfrm>
          <a:off x="2269382" y="4380132"/>
          <a:ext cx="3000000" cy="3000000"/>
        </p:xfrm>
        <a:graphic>
          <a:graphicData uri="http://schemas.openxmlformats.org/drawingml/2006/table">
            <a:tbl>
              <a:tblPr bandRow="1" firstRow="1">
                <a:noFill/>
                <a:tableStyleId>{49A8C41C-507B-4A19-BA8B-DFF771093930}</a:tableStyleId>
              </a:tblPr>
              <a:tblGrid>
                <a:gridCol w="2011675"/>
                <a:gridCol w="2011675"/>
              </a:tblGrid>
              <a:tr h="1028700">
                <a:tc>
                  <a:txBody>
                    <a:bodyPr/>
                    <a:lstStyle/>
                    <a:p>
                      <a:pPr indent="0" lvl="0" marL="0" marR="0" rtl="0" algn="l">
                        <a:spcBef>
                          <a:spcPts val="0"/>
                        </a:spcBef>
                        <a:spcAft>
                          <a:spcPts val="0"/>
                        </a:spcAft>
                        <a:buNone/>
                      </a:pPr>
                      <a:r>
                        <a:t/>
                      </a:r>
                      <a:endParaRPr sz="1800"/>
                    </a:p>
                  </a:txBody>
                  <a:tcPr marT="45725" marB="45725" marR="100575" marL="100575"/>
                </a:tc>
                <a:tc>
                  <a:txBody>
                    <a:bodyPr/>
                    <a:lstStyle/>
                    <a:p>
                      <a:pPr indent="0" lvl="0" marL="0" marR="0" rtl="0" algn="l">
                        <a:spcBef>
                          <a:spcPts val="0"/>
                        </a:spcBef>
                        <a:spcAft>
                          <a:spcPts val="0"/>
                        </a:spcAft>
                        <a:buNone/>
                      </a:pPr>
                      <a:r>
                        <a:t/>
                      </a:r>
                      <a:endParaRPr sz="1800"/>
                    </a:p>
                  </a:txBody>
                  <a:tcPr marT="45725" marB="45725" marR="100575" marL="100575"/>
                </a:tc>
              </a:tr>
              <a:tr h="1028700">
                <a:tc>
                  <a:txBody>
                    <a:bodyPr/>
                    <a:lstStyle/>
                    <a:p>
                      <a:pPr indent="0" lvl="0" marL="0" marR="0" rtl="0" algn="l">
                        <a:spcBef>
                          <a:spcPts val="0"/>
                        </a:spcBef>
                        <a:spcAft>
                          <a:spcPts val="0"/>
                        </a:spcAft>
                        <a:buNone/>
                      </a:pPr>
                      <a:r>
                        <a:t/>
                      </a:r>
                      <a:endParaRPr sz="1800"/>
                    </a:p>
                  </a:txBody>
                  <a:tcPr marT="45725" marB="45725" marR="100575" marL="100575"/>
                </a:tc>
                <a:tc>
                  <a:txBody>
                    <a:bodyPr/>
                    <a:lstStyle/>
                    <a:p>
                      <a:pPr indent="0" lvl="0" marL="0" marR="0" rtl="0" algn="l">
                        <a:spcBef>
                          <a:spcPts val="0"/>
                        </a:spcBef>
                        <a:spcAft>
                          <a:spcPts val="0"/>
                        </a:spcAft>
                        <a:buNone/>
                      </a:pPr>
                      <a:r>
                        <a:t/>
                      </a:r>
                      <a:endParaRPr sz="1800"/>
                    </a:p>
                  </a:txBody>
                  <a:tcPr marT="45725" marB="45725" marR="100575" marL="100575"/>
                </a:tc>
              </a:tr>
            </a:tbl>
          </a:graphicData>
        </a:graphic>
      </p:graphicFrame>
      <p:sp>
        <p:nvSpPr>
          <p:cNvPr id="307" name="Google Shape;307;p29"/>
          <p:cNvSpPr txBox="1"/>
          <p:nvPr/>
        </p:nvSpPr>
        <p:spPr>
          <a:xfrm>
            <a:off x="2964903" y="3733801"/>
            <a:ext cx="72808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000090"/>
                </a:solidFill>
                <a:latin typeface="Georgia"/>
                <a:ea typeface="Georgia"/>
                <a:cs typeface="Georgia"/>
                <a:sym typeface="Georgia"/>
              </a:rPr>
              <a:t>SY</a:t>
            </a:r>
            <a:endParaRPr/>
          </a:p>
        </p:txBody>
      </p:sp>
      <p:cxnSp>
        <p:nvCxnSpPr>
          <p:cNvPr id="308" name="Google Shape;308;p29"/>
          <p:cNvCxnSpPr/>
          <p:nvPr/>
        </p:nvCxnSpPr>
        <p:spPr>
          <a:xfrm rot="10800000">
            <a:off x="1671409" y="3891368"/>
            <a:ext cx="586741" cy="488764"/>
          </a:xfrm>
          <a:prstGeom prst="straightConnector1">
            <a:avLst/>
          </a:prstGeom>
          <a:noFill/>
          <a:ln cap="flat" cmpd="sng" w="12700">
            <a:solidFill>
              <a:schemeClr val="dk1"/>
            </a:solidFill>
            <a:prstDash val="solid"/>
            <a:miter lim="800000"/>
            <a:headEnd len="sm" w="sm" type="none"/>
            <a:tailEnd len="sm" w="sm" type="none"/>
          </a:ln>
        </p:spPr>
      </p:cxnSp>
      <p:sp>
        <p:nvSpPr>
          <p:cNvPr id="309" name="Google Shape;309;p29"/>
          <p:cNvSpPr txBox="1"/>
          <p:nvPr/>
        </p:nvSpPr>
        <p:spPr>
          <a:xfrm>
            <a:off x="4973143" y="3733801"/>
            <a:ext cx="72808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000090"/>
                </a:solidFill>
                <a:latin typeface="Georgia"/>
                <a:ea typeface="Georgia"/>
                <a:cs typeface="Georgia"/>
                <a:sym typeface="Georgia"/>
              </a:rPr>
              <a:t>SY</a:t>
            </a:r>
            <a:endParaRPr/>
          </a:p>
        </p:txBody>
      </p:sp>
      <p:sp>
        <p:nvSpPr>
          <p:cNvPr id="310" name="Google Shape;310;p29"/>
          <p:cNvSpPr txBox="1"/>
          <p:nvPr/>
        </p:nvSpPr>
        <p:spPr>
          <a:xfrm>
            <a:off x="1485900" y="4611481"/>
            <a:ext cx="64152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FF0000"/>
                </a:solidFill>
                <a:latin typeface="Georgia"/>
                <a:ea typeface="Georgia"/>
                <a:cs typeface="Georgia"/>
                <a:sym typeface="Georgia"/>
              </a:rPr>
              <a:t>sy</a:t>
            </a:r>
            <a:endParaRPr i="1" sz="3600">
              <a:solidFill>
                <a:srgbClr val="FF0000"/>
              </a:solidFill>
              <a:latin typeface="Georgia"/>
              <a:ea typeface="Georgia"/>
              <a:cs typeface="Georgia"/>
              <a:sym typeface="Georgia"/>
            </a:endParaRPr>
          </a:p>
        </p:txBody>
      </p:sp>
      <p:sp>
        <p:nvSpPr>
          <p:cNvPr id="311" name="Google Shape;311;p29"/>
          <p:cNvSpPr txBox="1"/>
          <p:nvPr/>
        </p:nvSpPr>
        <p:spPr>
          <a:xfrm>
            <a:off x="1485900" y="5525881"/>
            <a:ext cx="64152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FF0000"/>
                </a:solidFill>
                <a:latin typeface="Georgia"/>
                <a:ea typeface="Georgia"/>
                <a:cs typeface="Georgia"/>
                <a:sym typeface="Georgia"/>
              </a:rPr>
              <a:t>sy</a:t>
            </a:r>
            <a:endParaRPr i="1" sz="3600">
              <a:solidFill>
                <a:srgbClr val="FF0000"/>
              </a:solidFill>
              <a:latin typeface="Georgia"/>
              <a:ea typeface="Georgia"/>
              <a:cs typeface="Georgia"/>
              <a:sym typeface="Georgia"/>
            </a:endParaRPr>
          </a:p>
        </p:txBody>
      </p:sp>
      <p:grpSp>
        <p:nvGrpSpPr>
          <p:cNvPr id="312" name="Google Shape;312;p29"/>
          <p:cNvGrpSpPr/>
          <p:nvPr/>
        </p:nvGrpSpPr>
        <p:grpSpPr>
          <a:xfrm>
            <a:off x="2659388" y="4535280"/>
            <a:ext cx="1175150" cy="646332"/>
            <a:chOff x="2659388" y="4535280"/>
            <a:chExt cx="1175150" cy="646332"/>
          </a:xfrm>
        </p:grpSpPr>
        <p:sp>
          <p:nvSpPr>
            <p:cNvPr id="313" name="Google Shape;313;p29"/>
            <p:cNvSpPr txBox="1"/>
            <p:nvPr/>
          </p:nvSpPr>
          <p:spPr>
            <a:xfrm>
              <a:off x="2659388" y="4535281"/>
              <a:ext cx="9492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000090"/>
                  </a:solidFill>
                  <a:latin typeface="Georgia"/>
                  <a:ea typeface="Georgia"/>
                  <a:cs typeface="Georgia"/>
                  <a:sym typeface="Georgia"/>
                </a:rPr>
                <a:t>S  Y</a:t>
              </a:r>
              <a:endParaRPr/>
            </a:p>
          </p:txBody>
        </p:sp>
        <p:sp>
          <p:nvSpPr>
            <p:cNvPr id="314" name="Google Shape;314;p29"/>
            <p:cNvSpPr txBox="1"/>
            <p:nvPr/>
          </p:nvSpPr>
          <p:spPr>
            <a:xfrm>
              <a:off x="2971801" y="4535280"/>
              <a:ext cx="8627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FF0000"/>
                  </a:solidFill>
                  <a:latin typeface="Georgia"/>
                  <a:ea typeface="Georgia"/>
                  <a:cs typeface="Georgia"/>
                  <a:sym typeface="Georgia"/>
                </a:rPr>
                <a:t>s  y</a:t>
              </a:r>
              <a:endParaRPr i="1" sz="3600">
                <a:solidFill>
                  <a:srgbClr val="FF0000"/>
                </a:solidFill>
                <a:latin typeface="Georgia"/>
                <a:ea typeface="Georgia"/>
                <a:cs typeface="Georgia"/>
                <a:sym typeface="Georgia"/>
              </a:endParaRPr>
            </a:p>
          </p:txBody>
        </p:sp>
      </p:grpSp>
      <p:grpSp>
        <p:nvGrpSpPr>
          <p:cNvPr id="315" name="Google Shape;315;p29"/>
          <p:cNvGrpSpPr/>
          <p:nvPr/>
        </p:nvGrpSpPr>
        <p:grpSpPr>
          <a:xfrm>
            <a:off x="4667627" y="4535281"/>
            <a:ext cx="1148111" cy="683062"/>
            <a:chOff x="4667627" y="4535281"/>
            <a:chExt cx="1148111" cy="683062"/>
          </a:xfrm>
        </p:grpSpPr>
        <p:sp>
          <p:nvSpPr>
            <p:cNvPr id="316" name="Google Shape;316;p29"/>
            <p:cNvSpPr txBox="1"/>
            <p:nvPr/>
          </p:nvSpPr>
          <p:spPr>
            <a:xfrm>
              <a:off x="4667627" y="4535281"/>
              <a:ext cx="9492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000090"/>
                  </a:solidFill>
                  <a:latin typeface="Georgia"/>
                  <a:ea typeface="Georgia"/>
                  <a:cs typeface="Georgia"/>
                  <a:sym typeface="Georgia"/>
                </a:rPr>
                <a:t>S  Y</a:t>
              </a:r>
              <a:endParaRPr/>
            </a:p>
          </p:txBody>
        </p:sp>
        <p:sp>
          <p:nvSpPr>
            <p:cNvPr id="317" name="Google Shape;317;p29"/>
            <p:cNvSpPr txBox="1"/>
            <p:nvPr/>
          </p:nvSpPr>
          <p:spPr>
            <a:xfrm>
              <a:off x="4953001" y="4572012"/>
              <a:ext cx="8627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FF0000"/>
                  </a:solidFill>
                  <a:latin typeface="Georgia"/>
                  <a:ea typeface="Georgia"/>
                  <a:cs typeface="Georgia"/>
                  <a:sym typeface="Georgia"/>
                </a:rPr>
                <a:t>s  y</a:t>
              </a:r>
              <a:endParaRPr/>
            </a:p>
          </p:txBody>
        </p:sp>
      </p:grpSp>
      <p:grpSp>
        <p:nvGrpSpPr>
          <p:cNvPr id="318" name="Google Shape;318;p29"/>
          <p:cNvGrpSpPr/>
          <p:nvPr/>
        </p:nvGrpSpPr>
        <p:grpSpPr>
          <a:xfrm>
            <a:off x="2659388" y="5489150"/>
            <a:ext cx="1175150" cy="683062"/>
            <a:chOff x="2659388" y="5489150"/>
            <a:chExt cx="1175150" cy="683062"/>
          </a:xfrm>
        </p:grpSpPr>
        <p:sp>
          <p:nvSpPr>
            <p:cNvPr id="319" name="Google Shape;319;p29"/>
            <p:cNvSpPr txBox="1"/>
            <p:nvPr/>
          </p:nvSpPr>
          <p:spPr>
            <a:xfrm>
              <a:off x="2659388" y="5489150"/>
              <a:ext cx="9492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000090"/>
                  </a:solidFill>
                  <a:latin typeface="Georgia"/>
                  <a:ea typeface="Georgia"/>
                  <a:cs typeface="Georgia"/>
                  <a:sym typeface="Georgia"/>
                </a:rPr>
                <a:t>S  Y</a:t>
              </a:r>
              <a:endParaRPr/>
            </a:p>
          </p:txBody>
        </p:sp>
        <p:sp>
          <p:nvSpPr>
            <p:cNvPr id="320" name="Google Shape;320;p29"/>
            <p:cNvSpPr txBox="1"/>
            <p:nvPr/>
          </p:nvSpPr>
          <p:spPr>
            <a:xfrm>
              <a:off x="2971801" y="5525881"/>
              <a:ext cx="8627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FF0000"/>
                  </a:solidFill>
                  <a:latin typeface="Georgia"/>
                  <a:ea typeface="Georgia"/>
                  <a:cs typeface="Georgia"/>
                  <a:sym typeface="Georgia"/>
                </a:rPr>
                <a:t>s  y</a:t>
              </a:r>
              <a:endParaRPr i="1" sz="3600">
                <a:solidFill>
                  <a:srgbClr val="FF0000"/>
                </a:solidFill>
                <a:latin typeface="Georgia"/>
                <a:ea typeface="Georgia"/>
                <a:cs typeface="Georgia"/>
                <a:sym typeface="Georgia"/>
              </a:endParaRPr>
            </a:p>
          </p:txBody>
        </p:sp>
      </p:grpSp>
      <p:grpSp>
        <p:nvGrpSpPr>
          <p:cNvPr id="321" name="Google Shape;321;p29"/>
          <p:cNvGrpSpPr/>
          <p:nvPr/>
        </p:nvGrpSpPr>
        <p:grpSpPr>
          <a:xfrm>
            <a:off x="4667627" y="5489150"/>
            <a:ext cx="1148111" cy="683062"/>
            <a:chOff x="4667627" y="5489150"/>
            <a:chExt cx="1148111" cy="683062"/>
          </a:xfrm>
        </p:grpSpPr>
        <p:sp>
          <p:nvSpPr>
            <p:cNvPr id="322" name="Google Shape;322;p29"/>
            <p:cNvSpPr txBox="1"/>
            <p:nvPr/>
          </p:nvSpPr>
          <p:spPr>
            <a:xfrm>
              <a:off x="4667627" y="5489150"/>
              <a:ext cx="9492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000090"/>
                  </a:solidFill>
                  <a:latin typeface="Georgia"/>
                  <a:ea typeface="Georgia"/>
                  <a:cs typeface="Georgia"/>
                  <a:sym typeface="Georgia"/>
                </a:rPr>
                <a:t>S  Y</a:t>
              </a:r>
              <a:endParaRPr/>
            </a:p>
          </p:txBody>
        </p:sp>
        <p:sp>
          <p:nvSpPr>
            <p:cNvPr id="323" name="Google Shape;323;p29"/>
            <p:cNvSpPr txBox="1"/>
            <p:nvPr/>
          </p:nvSpPr>
          <p:spPr>
            <a:xfrm>
              <a:off x="4953001" y="5525881"/>
              <a:ext cx="8627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600">
                  <a:solidFill>
                    <a:srgbClr val="FF0000"/>
                  </a:solidFill>
                  <a:latin typeface="Georgia"/>
                  <a:ea typeface="Georgia"/>
                  <a:cs typeface="Georgia"/>
                  <a:sym typeface="Georgia"/>
                </a:rPr>
                <a:t>s  y</a:t>
              </a:r>
              <a:endParaRPr/>
            </a:p>
          </p:txBody>
        </p:sp>
      </p:grpSp>
      <p:sp>
        <p:nvSpPr>
          <p:cNvPr id="324" name="Google Shape;324;p29"/>
          <p:cNvSpPr/>
          <p:nvPr/>
        </p:nvSpPr>
        <p:spPr>
          <a:xfrm>
            <a:off x="6838951" y="4702817"/>
            <a:ext cx="4274819" cy="1031051"/>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800">
                <a:solidFill>
                  <a:srgbClr val="C00000"/>
                </a:solidFill>
                <a:latin typeface="Calibri"/>
                <a:ea typeface="Calibri"/>
                <a:cs typeface="Calibri"/>
                <a:sym typeface="Calibri"/>
              </a:rPr>
              <a:t>F</a:t>
            </a:r>
            <a:r>
              <a:rPr baseline="-25000" lang="en-US" sz="2800">
                <a:solidFill>
                  <a:srgbClr val="C00000"/>
                </a:solidFill>
                <a:latin typeface="Calibri"/>
                <a:ea typeface="Calibri"/>
                <a:cs typeface="Calibri"/>
                <a:sym typeface="Calibri"/>
              </a:rPr>
              <a:t>1</a:t>
            </a:r>
            <a:r>
              <a:rPr lang="en-US" sz="2800">
                <a:solidFill>
                  <a:srgbClr val="C00000"/>
                </a:solidFill>
                <a:latin typeface="Calibri"/>
                <a:ea typeface="Calibri"/>
                <a:cs typeface="Calibri"/>
                <a:sym typeface="Calibri"/>
              </a:rPr>
              <a:t> Genotype:  100% SsYy</a:t>
            </a:r>
            <a:endParaRPr sz="2800">
              <a:solidFill>
                <a:srgbClr val="C00000"/>
              </a:solidFill>
              <a:latin typeface="Calibri"/>
              <a:ea typeface="Calibri"/>
              <a:cs typeface="Calibri"/>
              <a:sym typeface="Calibri"/>
            </a:endParaRPr>
          </a:p>
          <a:p>
            <a:pPr indent="-457200" lvl="0" marL="457200" marR="0" rtl="0" algn="l">
              <a:spcBef>
                <a:spcPts val="600"/>
              </a:spcBef>
              <a:spcAft>
                <a:spcPts val="0"/>
              </a:spcAft>
              <a:buNone/>
            </a:pPr>
            <a:r>
              <a:rPr lang="en-US" sz="2800">
                <a:solidFill>
                  <a:srgbClr val="C00000"/>
                </a:solidFill>
                <a:latin typeface="Calibri"/>
                <a:ea typeface="Calibri"/>
                <a:cs typeface="Calibri"/>
                <a:sym typeface="Calibri"/>
              </a:rPr>
              <a:t>	</a:t>
            </a:r>
            <a:r>
              <a:rPr lang="en-US" sz="2800" u="sng">
                <a:solidFill>
                  <a:srgbClr val="C00000"/>
                </a:solidFill>
                <a:latin typeface="Calibri"/>
                <a:ea typeface="Calibri"/>
                <a:cs typeface="Calibri"/>
                <a:sym typeface="Calibri"/>
              </a:rPr>
              <a:t>Dihybrid Heterozygous</a:t>
            </a:r>
            <a:endParaRPr/>
          </a:p>
        </p:txBody>
      </p:sp>
      <p:sp>
        <p:nvSpPr>
          <p:cNvPr id="325" name="Google Shape;325;p29"/>
          <p:cNvSpPr/>
          <p:nvPr/>
        </p:nvSpPr>
        <p:spPr>
          <a:xfrm>
            <a:off x="650246" y="414532"/>
            <a:ext cx="11247114" cy="2323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Mendel’s interpretation based on his Laws holds up very well:</a:t>
            </a:r>
            <a:endParaRPr b="1" sz="2800">
              <a:solidFill>
                <a:srgbClr val="C00000"/>
              </a:solidFill>
              <a:latin typeface="Calibri"/>
              <a:ea typeface="Calibri"/>
              <a:cs typeface="Calibri"/>
              <a:sym typeface="Calibri"/>
            </a:endParaRPr>
          </a:p>
          <a:p>
            <a:pPr indent="-342900" lvl="0" marL="803275"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Because 100% F</a:t>
            </a:r>
            <a:r>
              <a:rPr baseline="-25000" lang="en-US" sz="2400">
                <a:solidFill>
                  <a:srgbClr val="C00000"/>
                </a:solidFill>
                <a:latin typeface="Calibri"/>
                <a:ea typeface="Calibri"/>
                <a:cs typeface="Calibri"/>
                <a:sym typeface="Calibri"/>
              </a:rPr>
              <a:t>1</a:t>
            </a:r>
            <a:r>
              <a:rPr lang="en-US" sz="2400">
                <a:solidFill>
                  <a:srgbClr val="C00000"/>
                </a:solidFill>
                <a:latin typeface="Calibri"/>
                <a:ea typeface="Calibri"/>
                <a:cs typeface="Calibri"/>
                <a:sym typeface="Calibri"/>
              </a:rPr>
              <a:t> is “smooth and yellow”, both “wrinkled and green” were masked</a:t>
            </a:r>
            <a:endParaRPr/>
          </a:p>
          <a:p>
            <a:pPr indent="-342900" lvl="0" marL="803275"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Parent #1 – “pure-breed” smooth yellow  seeds = SSYY (both dominant) </a:t>
            </a:r>
            <a:endParaRPr/>
          </a:p>
          <a:p>
            <a:pPr indent="-342900" lvl="0" marL="803275"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Parent #2 – “pure-breed” wrinkled green seeds = ssyy (both recessive)</a:t>
            </a:r>
            <a:endParaRPr sz="2400">
              <a:solidFill>
                <a:srgbClr val="C00000"/>
              </a:solidFill>
              <a:latin typeface="Calibri"/>
              <a:ea typeface="Calibri"/>
              <a:cs typeface="Calibri"/>
              <a:sym typeface="Calibri"/>
            </a:endParaRPr>
          </a:p>
        </p:txBody>
      </p:sp>
      <p:sp>
        <p:nvSpPr>
          <p:cNvPr id="326" name="Google Shape;326;p29"/>
          <p:cNvSpPr txBox="1"/>
          <p:nvPr/>
        </p:nvSpPr>
        <p:spPr>
          <a:xfrm>
            <a:off x="1906036" y="3670135"/>
            <a:ext cx="59824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C00000"/>
                </a:solidFill>
                <a:latin typeface="Calibri"/>
                <a:ea typeface="Calibri"/>
                <a:cs typeface="Calibri"/>
                <a:sym typeface="Calibri"/>
              </a:rPr>
              <a:t>#1</a:t>
            </a:r>
            <a:endParaRPr sz="3200">
              <a:solidFill>
                <a:srgbClr val="C00000"/>
              </a:solidFill>
              <a:latin typeface="Calibri"/>
              <a:ea typeface="Calibri"/>
              <a:cs typeface="Calibri"/>
              <a:sym typeface="Calibri"/>
            </a:endParaRPr>
          </a:p>
        </p:txBody>
      </p:sp>
      <p:sp>
        <p:nvSpPr>
          <p:cNvPr id="327" name="Google Shape;327;p29"/>
          <p:cNvSpPr txBox="1"/>
          <p:nvPr/>
        </p:nvSpPr>
        <p:spPr>
          <a:xfrm>
            <a:off x="1420596" y="4026706"/>
            <a:ext cx="7518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C00000"/>
                </a:solidFill>
                <a:latin typeface="Calibri"/>
                <a:ea typeface="Calibri"/>
                <a:cs typeface="Calibri"/>
                <a:sym typeface="Calibri"/>
              </a:rPr>
              <a:t>#2</a:t>
            </a:r>
            <a:endParaRPr sz="3200">
              <a:solidFill>
                <a:srgbClr val="C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0"/>
          <p:cNvPicPr preferRelativeResize="0"/>
          <p:nvPr/>
        </p:nvPicPr>
        <p:blipFill rotWithShape="1">
          <a:blip r:embed="rId3">
            <a:alphaModFix/>
          </a:blip>
          <a:srcRect b="5680" l="0" r="0" t="7528"/>
          <a:stretch/>
        </p:blipFill>
        <p:spPr>
          <a:xfrm>
            <a:off x="4455954" y="2590800"/>
            <a:ext cx="6585433" cy="3760554"/>
          </a:xfrm>
          <a:prstGeom prst="rect">
            <a:avLst/>
          </a:prstGeom>
          <a:noFill/>
          <a:ln>
            <a:noFill/>
          </a:ln>
        </p:spPr>
      </p:pic>
      <p:sp>
        <p:nvSpPr>
          <p:cNvPr id="333" name="Google Shape;333;p30"/>
          <p:cNvSpPr txBox="1"/>
          <p:nvPr/>
        </p:nvSpPr>
        <p:spPr>
          <a:xfrm flipH="1">
            <a:off x="418941" y="321179"/>
            <a:ext cx="7296709" cy="609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The Law of Independent Assortment</a:t>
            </a:r>
            <a:endParaRPr/>
          </a:p>
        </p:txBody>
      </p:sp>
      <p:sp>
        <p:nvSpPr>
          <p:cNvPr id="334" name="Google Shape;334;p30"/>
          <p:cNvSpPr txBox="1"/>
          <p:nvPr/>
        </p:nvSpPr>
        <p:spPr>
          <a:xfrm>
            <a:off x="710616" y="1373949"/>
            <a:ext cx="11105463"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C00000"/>
                </a:solidFill>
                <a:latin typeface="Calibri"/>
                <a:ea typeface="Calibri"/>
                <a:cs typeface="Calibri"/>
                <a:sym typeface="Calibri"/>
              </a:rPr>
              <a:t>If parent’s genotype is double heterozygote, </a:t>
            </a:r>
            <a:r>
              <a:rPr b="1" i="1" lang="en-US" sz="2800">
                <a:solidFill>
                  <a:srgbClr val="FF0000"/>
                </a:solidFill>
                <a:latin typeface="Calibri"/>
                <a:ea typeface="Calibri"/>
                <a:cs typeface="Calibri"/>
                <a:sym typeface="Calibri"/>
              </a:rPr>
              <a:t>Y</a:t>
            </a:r>
            <a:r>
              <a:rPr b="1" i="1" lang="en-US" sz="2800">
                <a:solidFill>
                  <a:srgbClr val="0070C0"/>
                </a:solidFill>
                <a:latin typeface="Calibri"/>
                <a:ea typeface="Calibri"/>
                <a:cs typeface="Calibri"/>
                <a:sym typeface="Calibri"/>
              </a:rPr>
              <a:t>y</a:t>
            </a:r>
            <a:r>
              <a:rPr b="1" i="1" lang="en-US" sz="2800">
                <a:solidFill>
                  <a:srgbClr val="FF0000"/>
                </a:solidFill>
                <a:latin typeface="Calibri"/>
                <a:ea typeface="Calibri"/>
                <a:cs typeface="Calibri"/>
                <a:sym typeface="Calibri"/>
              </a:rPr>
              <a:t>S</a:t>
            </a:r>
            <a:r>
              <a:rPr b="1" i="1" lang="en-US" sz="2800">
                <a:solidFill>
                  <a:srgbClr val="0070C0"/>
                </a:solidFill>
                <a:latin typeface="Calibri"/>
                <a:ea typeface="Calibri"/>
                <a:cs typeface="Calibri"/>
                <a:sym typeface="Calibri"/>
              </a:rPr>
              <a:t>s</a:t>
            </a:r>
            <a:r>
              <a:rPr lang="en-US" sz="2800">
                <a:solidFill>
                  <a:srgbClr val="C00000"/>
                </a:solidFill>
                <a:latin typeface="Calibri"/>
                <a:ea typeface="Calibri"/>
                <a:cs typeface="Calibri"/>
                <a:sym typeface="Calibri"/>
              </a:rPr>
              <a:t>, it can make 4 gametes</a:t>
            </a:r>
            <a:endParaRPr/>
          </a:p>
          <a:p>
            <a:pPr indent="0" lvl="0" marL="0" marR="0" rtl="0" algn="l">
              <a:spcBef>
                <a:spcPts val="600"/>
              </a:spcBef>
              <a:spcAft>
                <a:spcPts val="0"/>
              </a:spcAft>
              <a:buNone/>
            </a:pPr>
            <a:r>
              <a:t/>
            </a:r>
            <a:endParaRPr sz="2800">
              <a:solidFill>
                <a:srgbClr val="C00000"/>
              </a:solidFill>
              <a:latin typeface="Calibri"/>
              <a:ea typeface="Calibri"/>
              <a:cs typeface="Calibri"/>
              <a:sym typeface="Calibri"/>
            </a:endParaRPr>
          </a:p>
          <a:p>
            <a:pPr indent="0" lvl="0" marL="0" marR="0" rtl="0" algn="l">
              <a:spcBef>
                <a:spcPts val="600"/>
              </a:spcBef>
              <a:spcAft>
                <a:spcPts val="0"/>
              </a:spcAft>
              <a:buNone/>
            </a:pPr>
            <a:r>
              <a:rPr lang="en-US" sz="2800" u="sng">
                <a:solidFill>
                  <a:srgbClr val="C00000"/>
                </a:solidFill>
                <a:latin typeface="Calibri"/>
                <a:ea typeface="Calibri"/>
                <a:cs typeface="Calibri"/>
                <a:sym typeface="Calibri"/>
              </a:rPr>
              <a:t>Gametes:</a:t>
            </a:r>
            <a:r>
              <a:rPr lang="en-US" sz="2800">
                <a:solidFill>
                  <a:srgbClr val="C00000"/>
                </a:solidFill>
                <a:latin typeface="Calibri"/>
                <a:ea typeface="Calibri"/>
                <a:cs typeface="Calibri"/>
                <a:sym typeface="Calibri"/>
              </a:rPr>
              <a:t> </a:t>
            </a:r>
            <a:r>
              <a:rPr i="1" lang="en-US" sz="2800">
                <a:solidFill>
                  <a:srgbClr val="FF0000"/>
                </a:solidFill>
                <a:latin typeface="Calibri"/>
                <a:ea typeface="Calibri"/>
                <a:cs typeface="Calibri"/>
                <a:sym typeface="Calibri"/>
              </a:rPr>
              <a:t>YS</a:t>
            </a:r>
            <a:r>
              <a:rPr i="1" lang="en-US" sz="2800">
                <a:solidFill>
                  <a:srgbClr val="C00000"/>
                </a:solidFill>
                <a:latin typeface="Calibri"/>
                <a:ea typeface="Calibri"/>
                <a:cs typeface="Calibri"/>
                <a:sym typeface="Calibri"/>
              </a:rPr>
              <a:t>,</a:t>
            </a:r>
            <a:r>
              <a:rPr i="1" lang="en-US" sz="2800">
                <a:solidFill>
                  <a:srgbClr val="0000FF"/>
                </a:solidFill>
                <a:latin typeface="Calibri"/>
                <a:ea typeface="Calibri"/>
                <a:cs typeface="Calibri"/>
                <a:sym typeface="Calibri"/>
              </a:rPr>
              <a:t> </a:t>
            </a:r>
            <a:r>
              <a:rPr i="1" lang="en-US" sz="2800">
                <a:solidFill>
                  <a:srgbClr val="FF0000"/>
                </a:solidFill>
                <a:latin typeface="Calibri"/>
                <a:ea typeface="Calibri"/>
                <a:cs typeface="Calibri"/>
                <a:sym typeface="Calibri"/>
              </a:rPr>
              <a:t>Y</a:t>
            </a:r>
            <a:r>
              <a:rPr i="1" lang="en-US" sz="2800">
                <a:solidFill>
                  <a:srgbClr val="0000FF"/>
                </a:solidFill>
                <a:latin typeface="Calibri"/>
                <a:ea typeface="Calibri"/>
                <a:cs typeface="Calibri"/>
                <a:sym typeface="Calibri"/>
              </a:rPr>
              <a:t>s</a:t>
            </a:r>
            <a:r>
              <a:rPr i="1" lang="en-US" sz="2800">
                <a:solidFill>
                  <a:srgbClr val="C00000"/>
                </a:solidFill>
                <a:latin typeface="Calibri"/>
                <a:ea typeface="Calibri"/>
                <a:cs typeface="Calibri"/>
                <a:sym typeface="Calibri"/>
              </a:rPr>
              <a:t>,</a:t>
            </a:r>
            <a:r>
              <a:rPr i="1" lang="en-US" sz="2800">
                <a:solidFill>
                  <a:schemeClr val="dk1"/>
                </a:solidFill>
                <a:latin typeface="Calibri"/>
                <a:ea typeface="Calibri"/>
                <a:cs typeface="Calibri"/>
                <a:sym typeface="Calibri"/>
              </a:rPr>
              <a:t> </a:t>
            </a:r>
            <a:r>
              <a:rPr i="1" lang="en-US" sz="2800">
                <a:solidFill>
                  <a:srgbClr val="0000FF"/>
                </a:solidFill>
                <a:latin typeface="Calibri"/>
                <a:ea typeface="Calibri"/>
                <a:cs typeface="Calibri"/>
                <a:sym typeface="Calibri"/>
              </a:rPr>
              <a:t>y</a:t>
            </a:r>
            <a:r>
              <a:rPr i="1" lang="en-US" sz="2800">
                <a:solidFill>
                  <a:srgbClr val="FF0000"/>
                </a:solidFill>
                <a:latin typeface="Calibri"/>
                <a:ea typeface="Calibri"/>
                <a:cs typeface="Calibri"/>
                <a:sym typeface="Calibri"/>
              </a:rPr>
              <a:t>S</a:t>
            </a:r>
            <a:r>
              <a:rPr i="1" lang="en-US" sz="2800">
                <a:solidFill>
                  <a:schemeClr val="dk1"/>
                </a:solidFill>
                <a:latin typeface="Calibri"/>
                <a:ea typeface="Calibri"/>
                <a:cs typeface="Calibri"/>
                <a:sym typeface="Calibri"/>
              </a:rPr>
              <a:t> </a:t>
            </a:r>
            <a:r>
              <a:rPr i="1" lang="en-US" sz="2800">
                <a:solidFill>
                  <a:srgbClr val="C00000"/>
                </a:solidFill>
                <a:latin typeface="Calibri"/>
                <a:ea typeface="Calibri"/>
                <a:cs typeface="Calibri"/>
                <a:sym typeface="Calibri"/>
              </a:rPr>
              <a:t>and</a:t>
            </a:r>
            <a:r>
              <a:rPr i="1" lang="en-US" sz="2800">
                <a:solidFill>
                  <a:schemeClr val="dk1"/>
                </a:solidFill>
                <a:latin typeface="Calibri"/>
                <a:ea typeface="Calibri"/>
                <a:cs typeface="Calibri"/>
                <a:sym typeface="Calibri"/>
              </a:rPr>
              <a:t> </a:t>
            </a:r>
            <a:r>
              <a:rPr i="1" lang="en-US" sz="2800">
                <a:solidFill>
                  <a:srgbClr val="0000FF"/>
                </a:solidFill>
                <a:latin typeface="Calibri"/>
                <a:ea typeface="Calibri"/>
                <a:cs typeface="Calibri"/>
                <a:sym typeface="Calibri"/>
              </a:rPr>
              <a:t>ys</a:t>
            </a:r>
            <a:endParaRPr i="1" sz="2800">
              <a:solidFill>
                <a:srgbClr val="0000FF"/>
              </a:solidFill>
              <a:latin typeface="Calibri"/>
              <a:ea typeface="Calibri"/>
              <a:cs typeface="Calibri"/>
              <a:sym typeface="Calibri"/>
            </a:endParaRPr>
          </a:p>
          <a:p>
            <a:pPr indent="0" lvl="0" marL="0" marR="0" rtl="0" algn="l">
              <a:spcBef>
                <a:spcPts val="12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335" name="Google Shape;335;p30"/>
          <p:cNvSpPr txBox="1"/>
          <p:nvPr/>
        </p:nvSpPr>
        <p:spPr>
          <a:xfrm>
            <a:off x="6263640" y="2769961"/>
            <a:ext cx="405880"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F0000"/>
                </a:solidFill>
                <a:latin typeface="Georgia"/>
                <a:ea typeface="Georgia"/>
                <a:cs typeface="Georgia"/>
                <a:sym typeface="Georgia"/>
              </a:rPr>
              <a:t>Y</a:t>
            </a:r>
            <a:endParaRPr/>
          </a:p>
          <a:p>
            <a:pPr indent="0" lvl="0" marL="0" marR="0" rtl="0" algn="l">
              <a:spcBef>
                <a:spcPts val="1200"/>
              </a:spcBef>
              <a:spcAft>
                <a:spcPts val="0"/>
              </a:spcAft>
              <a:buNone/>
            </a:pPr>
            <a:r>
              <a:rPr i="1" lang="en-US" sz="2800">
                <a:solidFill>
                  <a:srgbClr val="FF0000"/>
                </a:solidFill>
                <a:latin typeface="Georgia"/>
                <a:ea typeface="Georgia"/>
                <a:cs typeface="Georgia"/>
                <a:sym typeface="Georgia"/>
              </a:rPr>
              <a:t>S</a:t>
            </a:r>
            <a:endParaRPr/>
          </a:p>
          <a:p>
            <a:pPr indent="0" lvl="0" marL="0" marR="0" rtl="0" algn="l">
              <a:spcBef>
                <a:spcPts val="1200"/>
              </a:spcBef>
              <a:spcAft>
                <a:spcPts val="0"/>
              </a:spcAft>
              <a:buNone/>
            </a:pPr>
            <a:r>
              <a:t/>
            </a:r>
            <a:endParaRPr i="1" sz="2800">
              <a:solidFill>
                <a:srgbClr val="FF0000"/>
              </a:solidFill>
              <a:latin typeface="Georgia"/>
              <a:ea typeface="Georgia"/>
              <a:cs typeface="Georgia"/>
              <a:sym typeface="Georgia"/>
            </a:endParaRPr>
          </a:p>
        </p:txBody>
      </p:sp>
      <p:sp>
        <p:nvSpPr>
          <p:cNvPr id="336" name="Google Shape;336;p30"/>
          <p:cNvSpPr txBox="1"/>
          <p:nvPr/>
        </p:nvSpPr>
        <p:spPr>
          <a:xfrm>
            <a:off x="6012180" y="2769961"/>
            <a:ext cx="405880"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F0000"/>
                </a:solidFill>
                <a:latin typeface="Georgia"/>
                <a:ea typeface="Georgia"/>
                <a:cs typeface="Georgia"/>
                <a:sym typeface="Georgia"/>
              </a:rPr>
              <a:t>Y</a:t>
            </a:r>
            <a:endParaRPr/>
          </a:p>
          <a:p>
            <a:pPr indent="0" lvl="0" marL="0" marR="0" rtl="0" algn="l">
              <a:spcBef>
                <a:spcPts val="1200"/>
              </a:spcBef>
              <a:spcAft>
                <a:spcPts val="0"/>
              </a:spcAft>
              <a:buNone/>
            </a:pPr>
            <a:r>
              <a:rPr i="1" lang="en-US" sz="2800">
                <a:solidFill>
                  <a:srgbClr val="FF0000"/>
                </a:solidFill>
                <a:latin typeface="Georgia"/>
                <a:ea typeface="Georgia"/>
                <a:cs typeface="Georgia"/>
                <a:sym typeface="Georgia"/>
              </a:rPr>
              <a:t>S</a:t>
            </a:r>
            <a:endParaRPr/>
          </a:p>
          <a:p>
            <a:pPr indent="0" lvl="0" marL="0" marR="0" rtl="0" algn="l">
              <a:spcBef>
                <a:spcPts val="1200"/>
              </a:spcBef>
              <a:spcAft>
                <a:spcPts val="0"/>
              </a:spcAft>
              <a:buNone/>
            </a:pPr>
            <a:r>
              <a:t/>
            </a:r>
            <a:endParaRPr i="1" sz="2800">
              <a:solidFill>
                <a:srgbClr val="FF0000"/>
              </a:solidFill>
              <a:latin typeface="Georgia"/>
              <a:ea typeface="Georgia"/>
              <a:cs typeface="Georgia"/>
              <a:sym typeface="Georgia"/>
            </a:endParaRPr>
          </a:p>
        </p:txBody>
      </p:sp>
      <p:grpSp>
        <p:nvGrpSpPr>
          <p:cNvPr id="337" name="Google Shape;337;p30"/>
          <p:cNvGrpSpPr/>
          <p:nvPr/>
        </p:nvGrpSpPr>
        <p:grpSpPr>
          <a:xfrm>
            <a:off x="5090161" y="2743208"/>
            <a:ext cx="636502" cy="1692771"/>
            <a:chOff x="3657600" y="2693754"/>
            <a:chExt cx="578638" cy="1692771"/>
          </a:xfrm>
        </p:grpSpPr>
        <p:sp>
          <p:nvSpPr>
            <p:cNvPr id="338" name="Google Shape;338;p30"/>
            <p:cNvSpPr txBox="1"/>
            <p:nvPr/>
          </p:nvSpPr>
          <p:spPr>
            <a:xfrm>
              <a:off x="3657600" y="2693754"/>
              <a:ext cx="350038"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000090"/>
                  </a:solidFill>
                  <a:latin typeface="Georgia"/>
                  <a:ea typeface="Georgia"/>
                  <a:cs typeface="Georgia"/>
                  <a:sym typeface="Georgia"/>
                </a:rPr>
                <a:t>y</a:t>
              </a:r>
              <a:endParaRPr i="1" sz="2800">
                <a:solidFill>
                  <a:srgbClr val="000090"/>
                </a:solidFill>
                <a:latin typeface="Georgia"/>
                <a:ea typeface="Georgia"/>
                <a:cs typeface="Georgia"/>
                <a:sym typeface="Georgia"/>
              </a:endParaRPr>
            </a:p>
            <a:p>
              <a:pPr indent="0" lvl="0" marL="0" marR="0" rtl="0" algn="l">
                <a:spcBef>
                  <a:spcPts val="1200"/>
                </a:spcBef>
                <a:spcAft>
                  <a:spcPts val="0"/>
                </a:spcAft>
                <a:buNone/>
              </a:pPr>
              <a:r>
                <a:rPr i="1" lang="en-US" sz="2800">
                  <a:solidFill>
                    <a:srgbClr val="000090"/>
                  </a:solidFill>
                  <a:latin typeface="Georgia"/>
                  <a:ea typeface="Georgia"/>
                  <a:cs typeface="Georgia"/>
                  <a:sym typeface="Georgia"/>
                </a:rPr>
                <a:t>s</a:t>
              </a:r>
              <a:endParaRPr/>
            </a:p>
            <a:p>
              <a:pPr indent="0" lvl="0" marL="0" marR="0" rtl="0" algn="l">
                <a:spcBef>
                  <a:spcPts val="1200"/>
                </a:spcBef>
                <a:spcAft>
                  <a:spcPts val="0"/>
                </a:spcAft>
                <a:buNone/>
              </a:pPr>
              <a:r>
                <a:t/>
              </a:r>
              <a:endParaRPr i="1" sz="2800">
                <a:solidFill>
                  <a:srgbClr val="000090"/>
                </a:solidFill>
                <a:latin typeface="Georgia"/>
                <a:ea typeface="Georgia"/>
                <a:cs typeface="Georgia"/>
                <a:sym typeface="Georgia"/>
              </a:endParaRPr>
            </a:p>
          </p:txBody>
        </p:sp>
        <p:sp>
          <p:nvSpPr>
            <p:cNvPr id="339" name="Google Shape;339;p30"/>
            <p:cNvSpPr txBox="1"/>
            <p:nvPr/>
          </p:nvSpPr>
          <p:spPr>
            <a:xfrm>
              <a:off x="3886200" y="2693754"/>
              <a:ext cx="350038"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000090"/>
                  </a:solidFill>
                  <a:latin typeface="Georgia"/>
                  <a:ea typeface="Georgia"/>
                  <a:cs typeface="Georgia"/>
                  <a:sym typeface="Georgia"/>
                </a:rPr>
                <a:t>y</a:t>
              </a:r>
              <a:endParaRPr i="1" sz="2800">
                <a:solidFill>
                  <a:srgbClr val="000090"/>
                </a:solidFill>
                <a:latin typeface="Georgia"/>
                <a:ea typeface="Georgia"/>
                <a:cs typeface="Georgia"/>
                <a:sym typeface="Georgia"/>
              </a:endParaRPr>
            </a:p>
            <a:p>
              <a:pPr indent="0" lvl="0" marL="0" marR="0" rtl="0" algn="l">
                <a:spcBef>
                  <a:spcPts val="1200"/>
                </a:spcBef>
                <a:spcAft>
                  <a:spcPts val="0"/>
                </a:spcAft>
                <a:buNone/>
              </a:pPr>
              <a:r>
                <a:rPr i="1" lang="en-US" sz="2800">
                  <a:solidFill>
                    <a:srgbClr val="000090"/>
                  </a:solidFill>
                  <a:latin typeface="Georgia"/>
                  <a:ea typeface="Georgia"/>
                  <a:cs typeface="Georgia"/>
                  <a:sym typeface="Georgia"/>
                </a:rPr>
                <a:t>s</a:t>
              </a:r>
              <a:endParaRPr/>
            </a:p>
            <a:p>
              <a:pPr indent="0" lvl="0" marL="0" marR="0" rtl="0" algn="l">
                <a:spcBef>
                  <a:spcPts val="1200"/>
                </a:spcBef>
                <a:spcAft>
                  <a:spcPts val="0"/>
                </a:spcAft>
                <a:buNone/>
              </a:pPr>
              <a:r>
                <a:t/>
              </a:r>
              <a:endParaRPr i="1" sz="2800">
                <a:solidFill>
                  <a:srgbClr val="000090"/>
                </a:solidFill>
                <a:latin typeface="Georgia"/>
                <a:ea typeface="Georgia"/>
                <a:cs typeface="Georgia"/>
                <a:sym typeface="Georgia"/>
              </a:endParaRPr>
            </a:p>
          </p:txBody>
        </p:sp>
      </p:grpSp>
      <p:grpSp>
        <p:nvGrpSpPr>
          <p:cNvPr id="340" name="Google Shape;340;p30"/>
          <p:cNvGrpSpPr/>
          <p:nvPr/>
        </p:nvGrpSpPr>
        <p:grpSpPr>
          <a:xfrm>
            <a:off x="9784071" y="2769961"/>
            <a:ext cx="693678" cy="1692771"/>
            <a:chOff x="6705600" y="3124200"/>
            <a:chExt cx="630617" cy="1692771"/>
          </a:xfrm>
        </p:grpSpPr>
        <p:sp>
          <p:nvSpPr>
            <p:cNvPr id="341" name="Google Shape;341;p30"/>
            <p:cNvSpPr txBox="1"/>
            <p:nvPr/>
          </p:nvSpPr>
          <p:spPr>
            <a:xfrm>
              <a:off x="6967235" y="3124200"/>
              <a:ext cx="368982"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F0000"/>
                  </a:solidFill>
                  <a:latin typeface="Georgia"/>
                  <a:ea typeface="Georgia"/>
                  <a:cs typeface="Georgia"/>
                  <a:sym typeface="Georgia"/>
                </a:rPr>
                <a:t>Y</a:t>
              </a:r>
              <a:endParaRPr/>
            </a:p>
            <a:p>
              <a:pPr indent="0" lvl="0" marL="0" marR="0" rtl="0" algn="l">
                <a:spcBef>
                  <a:spcPts val="1200"/>
                </a:spcBef>
                <a:spcAft>
                  <a:spcPts val="0"/>
                </a:spcAft>
                <a:buNone/>
              </a:pPr>
              <a:r>
                <a:rPr i="1" lang="en-US" sz="2800">
                  <a:solidFill>
                    <a:srgbClr val="000090"/>
                  </a:solidFill>
                  <a:latin typeface="Georgia"/>
                  <a:ea typeface="Georgia"/>
                  <a:cs typeface="Georgia"/>
                  <a:sym typeface="Georgia"/>
                </a:rPr>
                <a:t>s</a:t>
              </a:r>
              <a:endParaRPr/>
            </a:p>
            <a:p>
              <a:pPr indent="0" lvl="0" marL="0" marR="0" rtl="0" algn="l">
                <a:spcBef>
                  <a:spcPts val="1200"/>
                </a:spcBef>
                <a:spcAft>
                  <a:spcPts val="0"/>
                </a:spcAft>
                <a:buNone/>
              </a:pPr>
              <a:r>
                <a:t/>
              </a:r>
              <a:endParaRPr i="1" sz="2800">
                <a:solidFill>
                  <a:srgbClr val="FF0000"/>
                </a:solidFill>
                <a:latin typeface="Georgia"/>
                <a:ea typeface="Georgia"/>
                <a:cs typeface="Georgia"/>
                <a:sym typeface="Georgia"/>
              </a:endParaRPr>
            </a:p>
          </p:txBody>
        </p:sp>
        <p:sp>
          <p:nvSpPr>
            <p:cNvPr id="342" name="Google Shape;342;p30"/>
            <p:cNvSpPr txBox="1"/>
            <p:nvPr/>
          </p:nvSpPr>
          <p:spPr>
            <a:xfrm>
              <a:off x="6705600" y="3124200"/>
              <a:ext cx="368982"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F0000"/>
                  </a:solidFill>
                  <a:latin typeface="Georgia"/>
                  <a:ea typeface="Georgia"/>
                  <a:cs typeface="Georgia"/>
                  <a:sym typeface="Georgia"/>
                </a:rPr>
                <a:t>Y</a:t>
              </a:r>
              <a:endParaRPr/>
            </a:p>
            <a:p>
              <a:pPr indent="0" lvl="0" marL="0" marR="0" rtl="0" algn="l">
                <a:spcBef>
                  <a:spcPts val="1200"/>
                </a:spcBef>
                <a:spcAft>
                  <a:spcPts val="0"/>
                </a:spcAft>
                <a:buNone/>
              </a:pPr>
              <a:r>
                <a:rPr i="1" lang="en-US" sz="2800">
                  <a:solidFill>
                    <a:srgbClr val="000090"/>
                  </a:solidFill>
                  <a:latin typeface="Georgia"/>
                  <a:ea typeface="Georgia"/>
                  <a:cs typeface="Georgia"/>
                  <a:sym typeface="Georgia"/>
                </a:rPr>
                <a:t>s</a:t>
              </a:r>
              <a:endParaRPr i="1" sz="2800">
                <a:solidFill>
                  <a:srgbClr val="000090"/>
                </a:solidFill>
                <a:latin typeface="Georgia"/>
                <a:ea typeface="Georgia"/>
                <a:cs typeface="Georgia"/>
                <a:sym typeface="Georgia"/>
              </a:endParaRPr>
            </a:p>
            <a:p>
              <a:pPr indent="0" lvl="0" marL="0" marR="0" rtl="0" algn="l">
                <a:spcBef>
                  <a:spcPts val="1200"/>
                </a:spcBef>
                <a:spcAft>
                  <a:spcPts val="0"/>
                </a:spcAft>
                <a:buNone/>
              </a:pPr>
              <a:r>
                <a:t/>
              </a:r>
              <a:endParaRPr i="1" sz="2800">
                <a:solidFill>
                  <a:srgbClr val="FF0000"/>
                </a:solidFill>
                <a:latin typeface="Georgia"/>
                <a:ea typeface="Georgia"/>
                <a:cs typeface="Georgia"/>
                <a:sym typeface="Georgia"/>
              </a:endParaRPr>
            </a:p>
          </p:txBody>
        </p:sp>
      </p:grpSp>
      <p:grpSp>
        <p:nvGrpSpPr>
          <p:cNvPr id="343" name="Google Shape;343;p30"/>
          <p:cNvGrpSpPr/>
          <p:nvPr/>
        </p:nvGrpSpPr>
        <p:grpSpPr>
          <a:xfrm>
            <a:off x="8835985" y="2753588"/>
            <a:ext cx="638104" cy="1692771"/>
            <a:chOff x="7484398" y="3083004"/>
            <a:chExt cx="580094" cy="1692771"/>
          </a:xfrm>
        </p:grpSpPr>
        <p:sp>
          <p:nvSpPr>
            <p:cNvPr id="344" name="Google Shape;344;p30"/>
            <p:cNvSpPr txBox="1"/>
            <p:nvPr/>
          </p:nvSpPr>
          <p:spPr>
            <a:xfrm>
              <a:off x="7484398" y="3083004"/>
              <a:ext cx="351494"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000090"/>
                  </a:solidFill>
                  <a:latin typeface="Georgia"/>
                  <a:ea typeface="Georgia"/>
                  <a:cs typeface="Georgia"/>
                  <a:sym typeface="Georgia"/>
                </a:rPr>
                <a:t>y</a:t>
              </a:r>
              <a:endParaRPr i="1" sz="2800">
                <a:solidFill>
                  <a:srgbClr val="000090"/>
                </a:solidFill>
                <a:latin typeface="Georgia"/>
                <a:ea typeface="Georgia"/>
                <a:cs typeface="Georgia"/>
                <a:sym typeface="Georgia"/>
              </a:endParaRPr>
            </a:p>
            <a:p>
              <a:pPr indent="0" lvl="0" marL="0" marR="0" rtl="0" algn="l">
                <a:spcBef>
                  <a:spcPts val="1200"/>
                </a:spcBef>
                <a:spcAft>
                  <a:spcPts val="0"/>
                </a:spcAft>
                <a:buNone/>
              </a:pPr>
              <a:r>
                <a:rPr i="1" lang="en-US" sz="2800">
                  <a:solidFill>
                    <a:srgbClr val="FF0000"/>
                  </a:solidFill>
                  <a:latin typeface="Georgia"/>
                  <a:ea typeface="Georgia"/>
                  <a:cs typeface="Georgia"/>
                  <a:sym typeface="Georgia"/>
                </a:rPr>
                <a:t>S</a:t>
              </a:r>
              <a:endParaRPr/>
            </a:p>
            <a:p>
              <a:pPr indent="0" lvl="0" marL="0" marR="0" rtl="0" algn="l">
                <a:spcBef>
                  <a:spcPts val="1200"/>
                </a:spcBef>
                <a:spcAft>
                  <a:spcPts val="0"/>
                </a:spcAft>
                <a:buNone/>
              </a:pPr>
              <a:r>
                <a:t/>
              </a:r>
              <a:endParaRPr i="1" sz="2800">
                <a:solidFill>
                  <a:srgbClr val="000090"/>
                </a:solidFill>
                <a:latin typeface="Georgia"/>
                <a:ea typeface="Georgia"/>
                <a:cs typeface="Georgia"/>
                <a:sym typeface="Georgia"/>
              </a:endParaRPr>
            </a:p>
          </p:txBody>
        </p:sp>
        <p:sp>
          <p:nvSpPr>
            <p:cNvPr id="345" name="Google Shape;345;p30"/>
            <p:cNvSpPr txBox="1"/>
            <p:nvPr/>
          </p:nvSpPr>
          <p:spPr>
            <a:xfrm>
              <a:off x="7712998" y="3083004"/>
              <a:ext cx="351494"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000090"/>
                  </a:solidFill>
                  <a:latin typeface="Georgia"/>
                  <a:ea typeface="Georgia"/>
                  <a:cs typeface="Georgia"/>
                  <a:sym typeface="Georgia"/>
                </a:rPr>
                <a:t>y</a:t>
              </a:r>
              <a:endParaRPr i="1" sz="2800">
                <a:solidFill>
                  <a:srgbClr val="000090"/>
                </a:solidFill>
                <a:latin typeface="Georgia"/>
                <a:ea typeface="Georgia"/>
                <a:cs typeface="Georgia"/>
                <a:sym typeface="Georgia"/>
              </a:endParaRPr>
            </a:p>
            <a:p>
              <a:pPr indent="0" lvl="0" marL="0" marR="0" rtl="0" algn="l">
                <a:spcBef>
                  <a:spcPts val="1200"/>
                </a:spcBef>
                <a:spcAft>
                  <a:spcPts val="0"/>
                </a:spcAft>
                <a:buNone/>
              </a:pPr>
              <a:r>
                <a:rPr i="1" lang="en-US" sz="2800">
                  <a:solidFill>
                    <a:srgbClr val="FF0000"/>
                  </a:solidFill>
                  <a:latin typeface="Georgia"/>
                  <a:ea typeface="Georgia"/>
                  <a:cs typeface="Georgia"/>
                  <a:sym typeface="Georgia"/>
                </a:rPr>
                <a:t>S</a:t>
              </a:r>
              <a:endParaRPr/>
            </a:p>
            <a:p>
              <a:pPr indent="0" lvl="0" marL="0" marR="0" rtl="0" algn="l">
                <a:spcBef>
                  <a:spcPts val="1200"/>
                </a:spcBef>
                <a:spcAft>
                  <a:spcPts val="0"/>
                </a:spcAft>
                <a:buNone/>
              </a:pPr>
              <a:r>
                <a:t/>
              </a:r>
              <a:endParaRPr i="1" sz="2800">
                <a:solidFill>
                  <a:srgbClr val="000090"/>
                </a:solidFill>
                <a:latin typeface="Georgia"/>
                <a:ea typeface="Georgia"/>
                <a:cs typeface="Georgia"/>
                <a:sym typeface="Georgia"/>
              </a:endParaRPr>
            </a:p>
          </p:txBody>
        </p:sp>
      </p:grpSp>
      <p:sp>
        <p:nvSpPr>
          <p:cNvPr id="346" name="Google Shape;346;p30"/>
          <p:cNvSpPr txBox="1"/>
          <p:nvPr/>
        </p:nvSpPr>
        <p:spPr>
          <a:xfrm>
            <a:off x="6178288" y="6228278"/>
            <a:ext cx="60785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F0000"/>
                </a:solidFill>
                <a:latin typeface="Georgia"/>
                <a:ea typeface="Georgia"/>
                <a:cs typeface="Georgia"/>
                <a:sym typeface="Georgia"/>
              </a:rPr>
              <a:t>YS</a:t>
            </a:r>
            <a:endParaRPr/>
          </a:p>
        </p:txBody>
      </p:sp>
      <p:sp>
        <p:nvSpPr>
          <p:cNvPr id="347" name="Google Shape;347;p30"/>
          <p:cNvSpPr txBox="1"/>
          <p:nvPr/>
        </p:nvSpPr>
        <p:spPr>
          <a:xfrm>
            <a:off x="4951697" y="6218118"/>
            <a:ext cx="54053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000090"/>
                </a:solidFill>
                <a:latin typeface="Georgia"/>
                <a:ea typeface="Georgia"/>
                <a:cs typeface="Georgia"/>
                <a:sym typeface="Georgia"/>
              </a:rPr>
              <a:t>ys</a:t>
            </a:r>
            <a:endParaRPr i="1" sz="2800">
              <a:solidFill>
                <a:srgbClr val="000090"/>
              </a:solidFill>
              <a:latin typeface="Georgia"/>
              <a:ea typeface="Georgia"/>
              <a:cs typeface="Georgia"/>
              <a:sym typeface="Georgia"/>
            </a:endParaRPr>
          </a:p>
        </p:txBody>
      </p:sp>
      <p:sp>
        <p:nvSpPr>
          <p:cNvPr id="348" name="Google Shape;348;p30"/>
          <p:cNvSpPr txBox="1"/>
          <p:nvPr/>
        </p:nvSpPr>
        <p:spPr>
          <a:xfrm>
            <a:off x="9985411" y="6218118"/>
            <a:ext cx="56137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F0000"/>
                </a:solidFill>
                <a:latin typeface="Georgia"/>
                <a:ea typeface="Georgia"/>
                <a:cs typeface="Georgia"/>
                <a:sym typeface="Georgia"/>
              </a:rPr>
              <a:t>Y</a:t>
            </a:r>
            <a:r>
              <a:rPr i="1" lang="en-US" sz="2800">
                <a:solidFill>
                  <a:srgbClr val="000090"/>
                </a:solidFill>
                <a:latin typeface="Georgia"/>
                <a:ea typeface="Georgia"/>
                <a:cs typeface="Georgia"/>
                <a:sym typeface="Georgia"/>
              </a:rPr>
              <a:t>s</a:t>
            </a:r>
            <a:endParaRPr i="1" sz="2800">
              <a:solidFill>
                <a:srgbClr val="000090"/>
              </a:solidFill>
              <a:latin typeface="Georgia"/>
              <a:ea typeface="Georgia"/>
              <a:cs typeface="Georgia"/>
              <a:sym typeface="Georgia"/>
            </a:endParaRPr>
          </a:p>
        </p:txBody>
      </p:sp>
      <p:sp>
        <p:nvSpPr>
          <p:cNvPr id="349" name="Google Shape;349;p30"/>
          <p:cNvSpPr txBox="1"/>
          <p:nvPr/>
        </p:nvSpPr>
        <p:spPr>
          <a:xfrm>
            <a:off x="8693748" y="6218118"/>
            <a:ext cx="58702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000090"/>
                </a:solidFill>
                <a:latin typeface="Georgia"/>
                <a:ea typeface="Georgia"/>
                <a:cs typeface="Georgia"/>
                <a:sym typeface="Georgia"/>
              </a:rPr>
              <a:t>y</a:t>
            </a:r>
            <a:r>
              <a:rPr i="1" lang="en-US" sz="2800">
                <a:solidFill>
                  <a:srgbClr val="FF0000"/>
                </a:solidFill>
                <a:latin typeface="Georgia"/>
                <a:ea typeface="Georgia"/>
                <a:cs typeface="Georgia"/>
                <a:sym typeface="Georgia"/>
              </a:rPr>
              <a:t>S</a:t>
            </a:r>
            <a:endParaRPr i="1" sz="2800">
              <a:solidFill>
                <a:srgbClr val="FF0000"/>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5" name="Google Shape;355;p31"/>
          <p:cNvPicPr preferRelativeResize="0"/>
          <p:nvPr/>
        </p:nvPicPr>
        <p:blipFill rotWithShape="1">
          <a:blip r:embed="rId3">
            <a:alphaModFix/>
          </a:blip>
          <a:srcRect b="0" l="0" r="0" t="0"/>
          <a:stretch/>
        </p:blipFill>
        <p:spPr>
          <a:xfrm>
            <a:off x="2082091" y="395400"/>
            <a:ext cx="8242902" cy="5754714"/>
          </a:xfrm>
          <a:prstGeom prst="rect">
            <a:avLst/>
          </a:prstGeom>
          <a:noFill/>
          <a:ln>
            <a:noFill/>
          </a:ln>
        </p:spPr>
      </p:pic>
      <p:sp>
        <p:nvSpPr>
          <p:cNvPr id="356" name="Google Shape;356;p31"/>
          <p:cNvSpPr txBox="1"/>
          <p:nvPr/>
        </p:nvSpPr>
        <p:spPr>
          <a:xfrm>
            <a:off x="1592585" y="6150114"/>
            <a:ext cx="77036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Gametes:		   </a:t>
            </a:r>
            <a:r>
              <a:rPr lang="en-US" sz="2000">
                <a:solidFill>
                  <a:schemeClr val="dk1"/>
                </a:solidFill>
                <a:latin typeface="Georgia"/>
                <a:ea typeface="Georgia"/>
                <a:cs typeface="Georgia"/>
                <a:sym typeface="Georgia"/>
              </a:rPr>
              <a:t>RY	       ry		           rY	      Ry	</a:t>
            </a:r>
            <a:endParaRPr/>
          </a:p>
        </p:txBody>
      </p:sp>
      <p:cxnSp>
        <p:nvCxnSpPr>
          <p:cNvPr id="357" name="Google Shape;357;p31"/>
          <p:cNvCxnSpPr/>
          <p:nvPr/>
        </p:nvCxnSpPr>
        <p:spPr>
          <a:xfrm>
            <a:off x="2895600" y="4267200"/>
            <a:ext cx="609600" cy="685800"/>
          </a:xfrm>
          <a:prstGeom prst="straightConnector1">
            <a:avLst/>
          </a:prstGeom>
          <a:noFill/>
          <a:ln cap="flat" cmpd="sng" w="12700">
            <a:solidFill>
              <a:schemeClr val="accent1"/>
            </a:solidFill>
            <a:prstDash val="solid"/>
            <a:miter lim="800000"/>
            <a:headEnd len="sm" w="sm" type="none"/>
            <a:tailEnd len="med" w="med" type="stealth"/>
          </a:ln>
        </p:spPr>
      </p:cxnSp>
      <p:cxnSp>
        <p:nvCxnSpPr>
          <p:cNvPr id="358" name="Google Shape;358;p31"/>
          <p:cNvCxnSpPr/>
          <p:nvPr/>
        </p:nvCxnSpPr>
        <p:spPr>
          <a:xfrm flipH="1">
            <a:off x="8458200" y="4267200"/>
            <a:ext cx="228600" cy="685800"/>
          </a:xfrm>
          <a:prstGeom prst="straightConnector1">
            <a:avLst/>
          </a:prstGeom>
          <a:noFill/>
          <a:ln cap="flat" cmpd="sng" w="12700">
            <a:solidFill>
              <a:schemeClr val="accent1"/>
            </a:solidFill>
            <a:prstDash val="solid"/>
            <a:miter lim="800000"/>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14"/>
          <p:cNvSpPr txBox="1"/>
          <p:nvPr/>
        </p:nvSpPr>
        <p:spPr>
          <a:xfrm flipH="1">
            <a:off x="356875" y="304812"/>
            <a:ext cx="11562081" cy="10769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000" u="none" cap="none" strike="noStrike">
                <a:solidFill>
                  <a:srgbClr val="C00000"/>
                </a:solidFill>
                <a:latin typeface="Calibri"/>
                <a:ea typeface="Calibri"/>
                <a:cs typeface="Calibri"/>
                <a:sym typeface="Calibri"/>
              </a:rPr>
              <a:t>How did we discover the fundamentals of inheritance and define the basic laws that we now know govern meiosis and sexual reproduction?</a:t>
            </a:r>
            <a:endParaRPr b="1" i="0" sz="3000" u="none" cap="none" strike="noStrike">
              <a:solidFill>
                <a:srgbClr val="C00000"/>
              </a:solidFill>
              <a:latin typeface="Calibri"/>
              <a:ea typeface="Calibri"/>
              <a:cs typeface="Calibri"/>
              <a:sym typeface="Calibri"/>
            </a:endParaRPr>
          </a:p>
        </p:txBody>
      </p:sp>
      <p:sp>
        <p:nvSpPr>
          <p:cNvPr id="96" name="Google Shape;96;p14"/>
          <p:cNvSpPr/>
          <p:nvPr/>
        </p:nvSpPr>
        <p:spPr>
          <a:xfrm>
            <a:off x="741686" y="1666249"/>
            <a:ext cx="10474954"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C00000"/>
                </a:solidFill>
                <a:latin typeface="Calibri"/>
                <a:ea typeface="Calibri"/>
                <a:cs typeface="Calibri"/>
                <a:sym typeface="Calibri"/>
              </a:rPr>
              <a:t>Gregor Mendel performed experiments to study how traits are passed from parents to offspring (genetics) before DNA, chromosomes or meiosis were known </a:t>
            </a:r>
            <a:endParaRPr/>
          </a:p>
          <a:p>
            <a:pPr indent="0" lvl="0" marL="0" marR="0" rtl="0" algn="l">
              <a:spcBef>
                <a:spcPts val="2400"/>
              </a:spcBef>
              <a:spcAft>
                <a:spcPts val="0"/>
              </a:spcAft>
              <a:buNone/>
            </a:pPr>
            <a:r>
              <a:rPr b="0" i="0" lang="en-US" sz="2000" u="none" cap="none" strike="noStrike">
                <a:solidFill>
                  <a:srgbClr val="C00000"/>
                </a:solidFill>
                <a:latin typeface="Calibri"/>
                <a:ea typeface="Calibri"/>
                <a:cs typeface="Calibri"/>
                <a:sym typeface="Calibri"/>
              </a:rPr>
              <a:t>He determined that sexually reproducing parents have 2 versions of each critical “factor” that determine visual traits (phenotypes) in their offspring</a:t>
            </a:r>
            <a:endParaRPr/>
          </a:p>
          <a:p>
            <a:pPr indent="0" lvl="0" marL="0" marR="0" rtl="0" algn="l">
              <a:spcBef>
                <a:spcPts val="2400"/>
              </a:spcBef>
              <a:spcAft>
                <a:spcPts val="0"/>
              </a:spcAft>
              <a:buNone/>
            </a:pPr>
            <a:r>
              <a:rPr b="1" i="0" lang="en-US" sz="2000" u="none" cap="none" strike="noStrike">
                <a:solidFill>
                  <a:srgbClr val="C00000"/>
                </a:solidFill>
                <a:latin typeface="Calibri"/>
                <a:ea typeface="Calibri"/>
                <a:cs typeface="Calibri"/>
                <a:sym typeface="Calibri"/>
              </a:rPr>
              <a:t>Mendel’s First Law of Inheritance: The Law of Segregation - </a:t>
            </a:r>
            <a:r>
              <a:rPr b="0" i="0" lang="en-US" sz="2000" u="none" cap="none" strike="noStrike">
                <a:solidFill>
                  <a:srgbClr val="C00000"/>
                </a:solidFill>
                <a:latin typeface="Calibri"/>
                <a:ea typeface="Calibri"/>
                <a:cs typeface="Calibri"/>
                <a:sym typeface="Calibri"/>
              </a:rPr>
              <a:t>When making gametes, the 2 versions of each factor will segregate to different gametes: each new gamete will get one version at random.</a:t>
            </a:r>
            <a:endParaRPr/>
          </a:p>
          <a:p>
            <a:pPr indent="0" lvl="0" marL="0" marR="0" rtl="0" algn="l">
              <a:spcBef>
                <a:spcPts val="2400"/>
              </a:spcBef>
              <a:spcAft>
                <a:spcPts val="0"/>
              </a:spcAft>
              <a:buNone/>
            </a:pPr>
            <a:r>
              <a:rPr b="1" i="0" lang="en-US" sz="2000" u="none" cap="none" strike="noStrike">
                <a:solidFill>
                  <a:srgbClr val="C00000"/>
                </a:solidFill>
                <a:latin typeface="Calibri"/>
                <a:ea typeface="Calibri"/>
                <a:cs typeface="Calibri"/>
                <a:sym typeface="Calibri"/>
              </a:rPr>
              <a:t>Mendel’s Second Law of Inheritance: The Law of Independent Assortment - </a:t>
            </a:r>
            <a:r>
              <a:rPr b="0" i="0" lang="en-US" sz="2000" u="none" cap="none" strike="noStrike">
                <a:solidFill>
                  <a:srgbClr val="C00000"/>
                </a:solidFill>
                <a:latin typeface="Calibri"/>
                <a:ea typeface="Calibri"/>
                <a:cs typeface="Calibri"/>
                <a:sym typeface="Calibri"/>
              </a:rPr>
              <a:t>When making gametes, each factor will segregate to different gametes independent of any other factors.</a:t>
            </a:r>
            <a:endParaRPr b="0" i="0" sz="2000" u="none" cap="none" strike="noStrike">
              <a:solidFill>
                <a:srgbClr val="C00000"/>
              </a:solidFill>
              <a:latin typeface="Calibri"/>
              <a:ea typeface="Calibri"/>
              <a:cs typeface="Calibri"/>
              <a:sym typeface="Calibri"/>
            </a:endParaRPr>
          </a:p>
          <a:p>
            <a:pPr indent="0" lvl="0" marL="0" marR="0" rtl="0" algn="l">
              <a:spcBef>
                <a:spcPts val="2400"/>
              </a:spcBef>
              <a:spcAft>
                <a:spcPts val="0"/>
              </a:spcAft>
              <a:buNone/>
            </a:pPr>
            <a:r>
              <a:t/>
            </a:r>
            <a:endParaRPr b="0" i="0" sz="2400" u="none" cap="none" strike="noStrike">
              <a:solidFill>
                <a:srgbClr val="C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2"/>
          <p:cNvPicPr preferRelativeResize="0"/>
          <p:nvPr/>
        </p:nvPicPr>
        <p:blipFill rotWithShape="1">
          <a:blip r:embed="rId3">
            <a:alphaModFix/>
          </a:blip>
          <a:srcRect b="0" l="0" r="0" t="0"/>
          <a:stretch/>
        </p:blipFill>
        <p:spPr>
          <a:xfrm>
            <a:off x="7853680" y="1813560"/>
            <a:ext cx="3958572" cy="4343400"/>
          </a:xfrm>
          <a:prstGeom prst="rect">
            <a:avLst/>
          </a:prstGeom>
          <a:noFill/>
          <a:ln>
            <a:noFill/>
          </a:ln>
        </p:spPr>
      </p:pic>
      <p:sp>
        <p:nvSpPr>
          <p:cNvPr id="364" name="Google Shape;3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5" name="Google Shape;365;p32"/>
          <p:cNvSpPr txBox="1"/>
          <p:nvPr/>
        </p:nvSpPr>
        <p:spPr>
          <a:xfrm flipH="1">
            <a:off x="944886" y="152405"/>
            <a:ext cx="10078713" cy="609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Non-Mendelian Inheritance: Incomplete Dominance</a:t>
            </a:r>
            <a:endParaRPr b="1" sz="3600">
              <a:solidFill>
                <a:srgbClr val="C00000"/>
              </a:solidFill>
              <a:latin typeface="Calibri"/>
              <a:ea typeface="Calibri"/>
              <a:cs typeface="Calibri"/>
              <a:sym typeface="Calibri"/>
            </a:endParaRPr>
          </a:p>
        </p:txBody>
      </p:sp>
      <p:sp>
        <p:nvSpPr>
          <p:cNvPr id="366" name="Google Shape;366;p32"/>
          <p:cNvSpPr/>
          <p:nvPr/>
        </p:nvSpPr>
        <p:spPr>
          <a:xfrm>
            <a:off x="288290" y="2066508"/>
            <a:ext cx="7138670" cy="390876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Incomplete dominance leads to an intermediate phenotype in the heterozygote</a:t>
            </a:r>
            <a:endParaRPr/>
          </a:p>
          <a:p>
            <a:pPr indent="-285750" lvl="0" marL="28575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It may seem like traits are blending in F</a:t>
            </a:r>
            <a:r>
              <a:rPr baseline="-25000" lang="en-US" sz="2400">
                <a:solidFill>
                  <a:srgbClr val="C00000"/>
                </a:solidFill>
                <a:latin typeface="Calibri"/>
                <a:ea typeface="Calibri"/>
                <a:cs typeface="Calibri"/>
                <a:sym typeface="Calibri"/>
              </a:rPr>
              <a:t>1</a:t>
            </a:r>
            <a:r>
              <a:rPr lang="en-US" sz="2400">
                <a:solidFill>
                  <a:srgbClr val="C00000"/>
                </a:solidFill>
                <a:latin typeface="Calibri"/>
                <a:ea typeface="Calibri"/>
                <a:cs typeface="Calibri"/>
                <a:sym typeface="Calibri"/>
              </a:rPr>
              <a:t> generation</a:t>
            </a:r>
            <a:endParaRPr/>
          </a:p>
          <a:p>
            <a:pPr indent="-285750" lvl="0" marL="28575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However, the parental traits return in the F</a:t>
            </a:r>
            <a:r>
              <a:rPr baseline="-25000" lang="en-US" sz="2400">
                <a:solidFill>
                  <a:srgbClr val="C00000"/>
                </a:solidFill>
                <a:latin typeface="Calibri"/>
                <a:ea typeface="Calibri"/>
                <a:cs typeface="Calibri"/>
                <a:sym typeface="Calibri"/>
              </a:rPr>
              <a:t>2</a:t>
            </a:r>
            <a:r>
              <a:rPr lang="en-US" sz="2400">
                <a:solidFill>
                  <a:srgbClr val="C00000"/>
                </a:solidFill>
                <a:latin typeface="Calibri"/>
                <a:ea typeface="Calibri"/>
                <a:cs typeface="Calibri"/>
                <a:sym typeface="Calibri"/>
              </a:rPr>
              <a:t> (no blending)</a:t>
            </a:r>
            <a:endParaRPr/>
          </a:p>
          <a:p>
            <a:pPr indent="-285750" lvl="0" marL="28575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In the heterozygote, neither allele is completely masked by the other </a:t>
            </a:r>
            <a:endParaRPr/>
          </a:p>
          <a:p>
            <a:pPr indent="-158750" lvl="0" marL="285750"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67" name="Google Shape;367;p32"/>
          <p:cNvSpPr/>
          <p:nvPr/>
        </p:nvSpPr>
        <p:spPr>
          <a:xfrm>
            <a:off x="1713778" y="961395"/>
            <a:ext cx="85409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Heterozygote shows intermediate trait from both alleles</a:t>
            </a:r>
            <a:endParaRPr b="1" sz="2800">
              <a:solidFill>
                <a:srgbClr val="C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3" name="Google Shape;373;p33"/>
          <p:cNvSpPr txBox="1"/>
          <p:nvPr/>
        </p:nvSpPr>
        <p:spPr>
          <a:xfrm flipH="1">
            <a:off x="477521" y="152405"/>
            <a:ext cx="11074400" cy="609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Non-Mendelian Inheritance: Incomplete Dominance (Examples)</a:t>
            </a:r>
            <a:endParaRPr/>
          </a:p>
        </p:txBody>
      </p:sp>
      <p:pic>
        <p:nvPicPr>
          <p:cNvPr descr="The first horse is colored a uniform medium brown and is labeled, &quot;Phenotype: Chestnut; Genotype: H superscript C, H superscript C.&quot; Second horse is tan in color with a white mane and tail and is labeled, &quot;Phenotype: Palomino; Genotype: H superscript C, H superscript Cr.&quot; Third horse is cream-colored with a white mane and tail and is labeled, &quot;Phenotype: Cremello; Genotype: H superscript Cr, H superscript Cr.&quot;" id="374" name="Google Shape;374;p33"/>
          <p:cNvPicPr preferRelativeResize="0"/>
          <p:nvPr/>
        </p:nvPicPr>
        <p:blipFill rotWithShape="1">
          <a:blip r:embed="rId3">
            <a:alphaModFix/>
          </a:blip>
          <a:srcRect b="12472" l="0" r="0" t="0"/>
          <a:stretch/>
        </p:blipFill>
        <p:spPr>
          <a:xfrm>
            <a:off x="1320800" y="1173480"/>
            <a:ext cx="9387840" cy="2540000"/>
          </a:xfrm>
          <a:prstGeom prst="rect">
            <a:avLst/>
          </a:prstGeom>
          <a:noFill/>
          <a:ln>
            <a:noFill/>
          </a:ln>
        </p:spPr>
      </p:pic>
      <p:pic>
        <p:nvPicPr>
          <p:cNvPr id="375" name="Google Shape;375;p33"/>
          <p:cNvPicPr preferRelativeResize="0"/>
          <p:nvPr/>
        </p:nvPicPr>
        <p:blipFill rotWithShape="1">
          <a:blip r:embed="rId4">
            <a:alphaModFix/>
          </a:blip>
          <a:srcRect b="0" l="4102" r="0" t="0"/>
          <a:stretch/>
        </p:blipFill>
        <p:spPr>
          <a:xfrm>
            <a:off x="3627120" y="4392930"/>
            <a:ext cx="4986980" cy="1891030"/>
          </a:xfrm>
          <a:prstGeom prst="rect">
            <a:avLst/>
          </a:prstGeom>
          <a:noFill/>
          <a:ln>
            <a:noFill/>
          </a:ln>
        </p:spPr>
      </p:pic>
      <p:sp>
        <p:nvSpPr>
          <p:cNvPr id="376" name="Google Shape;376;p33"/>
          <p:cNvSpPr txBox="1"/>
          <p:nvPr/>
        </p:nvSpPr>
        <p:spPr>
          <a:xfrm>
            <a:off x="4031854" y="6326108"/>
            <a:ext cx="44400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AA		  </a:t>
            </a:r>
            <a:r>
              <a:rPr b="1" lang="en-US" sz="1800">
                <a:solidFill>
                  <a:srgbClr val="FF0000"/>
                </a:solidFill>
                <a:latin typeface="Calibri"/>
                <a:ea typeface="Calibri"/>
                <a:cs typeface="Calibri"/>
                <a:sym typeface="Calibri"/>
              </a:rPr>
              <a:t>AT</a:t>
            </a:r>
            <a:r>
              <a:rPr b="1" lang="en-US" sz="1800">
                <a:solidFill>
                  <a:schemeClr val="dk1"/>
                </a:solidFill>
                <a:latin typeface="Calibri"/>
                <a:ea typeface="Calibri"/>
                <a:cs typeface="Calibri"/>
                <a:sym typeface="Calibri"/>
              </a:rPr>
              <a:t>	               TT</a:t>
            </a:r>
            <a:endParaRPr b="1"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diagram shows the four human blood groups. Blood group A (A-type sugars) is shown as a red blood cell with six A's attached around the perimeter and the label &quot;People vary in the types of sugars that are attached to certain cell surface proteins in their red blood cells.&quot; Blood group B (B-type sugars) is shown as a red blood cell with six B's attached to it around the perimeter. Blood group AB (A- and B-type sugars) is shown as a red blood cell with three A's and three B's attached around the perimeter and the label &quot;People with AB blood type are heterozygous for the codominant alleles I superscript A and I superscript B.&quot; Blood group O (neither A- nor B-type sugars) is shown as a plain red blood cell with the label &quot;People with O blood type are homozygous for the lowercase i allele, which is recessive to both I superscript A and I superscript B.&quot; Below the blood group diagram, a second diagram shows the genotype and phenotype for the blood groups. Blood group A is I superscript A, I superscript A (homozygous) or I superscript A, lowercase i (heterozygous). Blood group AB is I superscript A, I superscript B (heterozygous). Blood group B is I superscript B, I superscript B (homozygous) or I superscript B, lowercase i (heterozygous). Blood group O is lowercase i, lowercase i (homozygous)." id="382" name="Google Shape;382;p34"/>
          <p:cNvPicPr preferRelativeResize="0"/>
          <p:nvPr/>
        </p:nvPicPr>
        <p:blipFill rotWithShape="1">
          <a:blip r:embed="rId3">
            <a:alphaModFix/>
          </a:blip>
          <a:srcRect b="36121" l="0" r="26840" t="7101"/>
          <a:stretch/>
        </p:blipFill>
        <p:spPr>
          <a:xfrm>
            <a:off x="674963" y="1064076"/>
            <a:ext cx="2649932" cy="3154390"/>
          </a:xfrm>
          <a:prstGeom prst="rect">
            <a:avLst/>
          </a:prstGeom>
          <a:noFill/>
          <a:ln>
            <a:noFill/>
          </a:ln>
        </p:spPr>
      </p:pic>
      <p:sp>
        <p:nvSpPr>
          <p:cNvPr id="383" name="Google Shape;383;p34"/>
          <p:cNvSpPr txBox="1"/>
          <p:nvPr/>
        </p:nvSpPr>
        <p:spPr>
          <a:xfrm flipH="1">
            <a:off x="203199" y="152406"/>
            <a:ext cx="11704319" cy="5936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Non-Mendelian Inheritance: Codominance - Heterozygote shows both alleles</a:t>
            </a:r>
            <a:endParaRPr/>
          </a:p>
        </p:txBody>
      </p:sp>
      <p:sp>
        <p:nvSpPr>
          <p:cNvPr id="384" name="Google Shape;384;p34"/>
          <p:cNvSpPr/>
          <p:nvPr/>
        </p:nvSpPr>
        <p:spPr>
          <a:xfrm>
            <a:off x="548640" y="4648212"/>
            <a:ext cx="11074400" cy="209288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ABO blood types determined by sugars covalently attached to the cell surface on red blood cells (RBC) </a:t>
            </a:r>
            <a:endParaRPr sz="2000">
              <a:solidFill>
                <a:srgbClr val="C00000"/>
              </a:solidFill>
              <a:latin typeface="Calibri"/>
              <a:ea typeface="Calibri"/>
              <a:cs typeface="Calibri"/>
              <a:sym typeface="Calibri"/>
            </a:endParaRPr>
          </a:p>
          <a:p>
            <a:pPr indent="-285750" lvl="0" marL="28575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a:t>
            </a:r>
            <a:r>
              <a:rPr i="1" lang="en-US" sz="2000">
                <a:solidFill>
                  <a:srgbClr val="C00000"/>
                </a:solidFill>
                <a:latin typeface="Calibri"/>
                <a:ea typeface="Calibri"/>
                <a:cs typeface="Calibri"/>
                <a:sym typeface="Calibri"/>
              </a:rPr>
              <a:t>I</a:t>
            </a:r>
            <a:r>
              <a:rPr lang="en-US" sz="2000">
                <a:solidFill>
                  <a:srgbClr val="C00000"/>
                </a:solidFill>
                <a:latin typeface="Calibri"/>
                <a:ea typeface="Calibri"/>
                <a:cs typeface="Calibri"/>
                <a:sym typeface="Calibri"/>
              </a:rPr>
              <a:t> gene encodes an enzyme that comes in at least three allelic forms: the form encoded by the </a:t>
            </a:r>
            <a:r>
              <a:rPr i="1" lang="en-US" sz="2000">
                <a:solidFill>
                  <a:srgbClr val="C00000"/>
                </a:solidFill>
                <a:latin typeface="Calibri"/>
                <a:ea typeface="Calibri"/>
                <a:cs typeface="Calibri"/>
                <a:sym typeface="Calibri"/>
              </a:rPr>
              <a:t>I</a:t>
            </a:r>
            <a:r>
              <a:rPr baseline="30000" i="1" lang="en-US" sz="2000">
                <a:solidFill>
                  <a:srgbClr val="C00000"/>
                </a:solidFill>
                <a:latin typeface="Calibri"/>
                <a:ea typeface="Calibri"/>
                <a:cs typeface="Calibri"/>
                <a:sym typeface="Calibri"/>
              </a:rPr>
              <a:t>A </a:t>
            </a:r>
            <a:r>
              <a:rPr lang="en-US" sz="2000">
                <a:solidFill>
                  <a:srgbClr val="C00000"/>
                </a:solidFill>
                <a:latin typeface="Calibri"/>
                <a:ea typeface="Calibri"/>
                <a:cs typeface="Calibri"/>
                <a:sym typeface="Calibri"/>
              </a:rPr>
              <a:t>allele adds “A-type” sugars to RBCs, and the form encoded by the </a:t>
            </a:r>
            <a:r>
              <a:rPr i="1" lang="en-US" sz="2000">
                <a:solidFill>
                  <a:srgbClr val="C00000"/>
                </a:solidFill>
                <a:latin typeface="Calibri"/>
                <a:ea typeface="Calibri"/>
                <a:cs typeface="Calibri"/>
                <a:sym typeface="Calibri"/>
              </a:rPr>
              <a:t>I</a:t>
            </a:r>
            <a:r>
              <a:rPr baseline="30000" i="1" lang="en-US" sz="2000">
                <a:solidFill>
                  <a:srgbClr val="C00000"/>
                </a:solidFill>
                <a:latin typeface="Calibri"/>
                <a:ea typeface="Calibri"/>
                <a:cs typeface="Calibri"/>
                <a:sym typeface="Calibri"/>
              </a:rPr>
              <a:t>B </a:t>
            </a:r>
            <a:r>
              <a:rPr lang="en-US" sz="2000">
                <a:solidFill>
                  <a:srgbClr val="C00000"/>
                </a:solidFill>
                <a:latin typeface="Calibri"/>
                <a:ea typeface="Calibri"/>
                <a:cs typeface="Calibri"/>
                <a:sym typeface="Calibri"/>
              </a:rPr>
              <a:t>allele adds “B-type” sugars</a:t>
            </a:r>
            <a:endParaRPr/>
          </a:p>
          <a:p>
            <a:pPr indent="-285750" lvl="0" marL="28575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 The i allele codes for a nonfunctional version of the enzyme; individuals who have two copies of the i allele have neither A-type nor B-type sugars</a:t>
            </a:r>
            <a:endParaRPr/>
          </a:p>
        </p:txBody>
      </p:sp>
      <p:pic>
        <p:nvPicPr>
          <p:cNvPr descr="A table shows blood types, antigens produced, antibodies produced, and compatibility with other blood types. Compatibility is represented by a test tube with either a check mark and red blood, meaning compatibility, or an X and pink blood with red chunks, meaning incompatibility. Individuals produce antigens matching their letter designation (none for type O) and antibodies to all other antigens (both for type O). Type O individuals can donate to any other blood type, and type AB individuals can receive blood from any other blood type; otherwise, only shared blood types between donors and recipients are compatible." id="385" name="Google Shape;385;p34"/>
          <p:cNvPicPr preferRelativeResize="0"/>
          <p:nvPr/>
        </p:nvPicPr>
        <p:blipFill rotWithShape="1">
          <a:blip r:embed="rId4">
            <a:alphaModFix/>
          </a:blip>
          <a:srcRect b="4836" l="0" r="0" t="0"/>
          <a:stretch/>
        </p:blipFill>
        <p:spPr>
          <a:xfrm>
            <a:off x="3412940" y="1175837"/>
            <a:ext cx="4895915" cy="3393791"/>
          </a:xfrm>
          <a:prstGeom prst="rect">
            <a:avLst/>
          </a:prstGeom>
          <a:noFill/>
          <a:ln>
            <a:noFill/>
          </a:ln>
        </p:spPr>
      </p:pic>
      <p:pic>
        <p:nvPicPr>
          <p:cNvPr descr="A diagram shows the four human blood groups. Blood group A (A-type sugars) is shown as a red blood cell with six A's attached around the perimeter and the label &quot;People vary in the types of sugars that are attached to certain cell surface proteins in their red blood cells.&quot; Blood group B (B-type sugars) is shown as a red blood cell with six B's attached to it around the perimeter. Blood group AB (A- and B-type sugars) is shown as a red blood cell with three A's and three B's attached around the perimeter and the label &quot;People with AB blood type are heterozygous for the codominant alleles I superscript A and I superscript B.&quot; Blood group O (neither A- nor B-type sugars) is shown as a plain red blood cell with the label &quot;People with O blood type are homozygous for the lowercase i allele, which is recessive to both I superscript A and I superscript B.&quot; Below the blood group diagram, a second diagram shows the genotype and phenotype for the blood groups. Blood group A is I superscript A, I superscript A (homozygous) or I superscript A, lowercase i (heterozygous). Blood group AB is I superscript A, I superscript B (heterozygous). Blood group B is I superscript B, I superscript B (homozygous) or I superscript B, lowercase i (heterozygous). Blood group O is lowercase i, lowercase i (homozygous)." id="386" name="Google Shape;386;p34"/>
          <p:cNvPicPr preferRelativeResize="0"/>
          <p:nvPr/>
        </p:nvPicPr>
        <p:blipFill rotWithShape="1">
          <a:blip r:embed="rId3">
            <a:alphaModFix/>
          </a:blip>
          <a:srcRect b="4487" l="0" r="0" t="65218"/>
          <a:stretch/>
        </p:blipFill>
        <p:spPr>
          <a:xfrm>
            <a:off x="8273041" y="1752600"/>
            <a:ext cx="3918959" cy="1821012"/>
          </a:xfrm>
          <a:prstGeom prst="rect">
            <a:avLst/>
          </a:prstGeom>
          <a:noFill/>
          <a:ln>
            <a:noFill/>
          </a:ln>
        </p:spPr>
      </p:pic>
      <p:sp>
        <p:nvSpPr>
          <p:cNvPr id="387" name="Google Shape;387;p34"/>
          <p:cNvSpPr/>
          <p:nvPr/>
        </p:nvSpPr>
        <p:spPr>
          <a:xfrm>
            <a:off x="3962400" y="3505200"/>
            <a:ext cx="381000" cy="381000"/>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34"/>
          <p:cNvSpPr/>
          <p:nvPr/>
        </p:nvSpPr>
        <p:spPr>
          <a:xfrm>
            <a:off x="5867400" y="1752600"/>
            <a:ext cx="381000" cy="381000"/>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type="title"/>
          </p:nvPr>
        </p:nvSpPr>
        <p:spPr>
          <a:xfrm>
            <a:off x="243840" y="360680"/>
            <a:ext cx="8534400" cy="5905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The Existing Genomes in the World</a:t>
            </a:r>
            <a:endParaRPr/>
          </a:p>
        </p:txBody>
      </p:sp>
      <p:sp>
        <p:nvSpPr>
          <p:cNvPr id="394" name="Google Shape;394;p35"/>
          <p:cNvSpPr txBox="1"/>
          <p:nvPr>
            <p:ph idx="1" type="body"/>
          </p:nvPr>
        </p:nvSpPr>
        <p:spPr>
          <a:xfrm>
            <a:off x="579120" y="1304291"/>
            <a:ext cx="10312400" cy="3552189"/>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rgbClr val="C00000"/>
              </a:buClr>
              <a:buSzPts val="2800"/>
              <a:buFont typeface="Times New Roman"/>
              <a:buAutoNum type="alphaLcPeriod"/>
            </a:pPr>
            <a:r>
              <a:rPr lang="en-US">
                <a:solidFill>
                  <a:srgbClr val="C00000"/>
                </a:solidFill>
              </a:rPr>
              <a:t>The number of bases and the complexity of their organization vary far more than the number of genes</a:t>
            </a:r>
            <a:endParaRPr/>
          </a:p>
          <a:p>
            <a:pPr indent="-514350" lvl="0" marL="514350" rtl="0" algn="l">
              <a:lnSpc>
                <a:spcPct val="90000"/>
              </a:lnSpc>
              <a:spcBef>
                <a:spcPts val="2400"/>
              </a:spcBef>
              <a:spcAft>
                <a:spcPts val="0"/>
              </a:spcAft>
              <a:buClr>
                <a:srgbClr val="C00000"/>
              </a:buClr>
              <a:buSzPts val="2800"/>
              <a:buFont typeface="Times New Roman"/>
              <a:buAutoNum type="alphaLcPeriod"/>
            </a:pPr>
            <a:r>
              <a:rPr lang="en-US">
                <a:solidFill>
                  <a:srgbClr val="C00000"/>
                </a:solidFill>
              </a:rPr>
              <a:t>The conservation of critical functions and the base sequence of the genes that code for them show that all cells are related</a:t>
            </a:r>
            <a:endParaRPr/>
          </a:p>
          <a:p>
            <a:pPr indent="-514350" lvl="0" marL="514350" rtl="0" algn="l">
              <a:lnSpc>
                <a:spcPct val="90000"/>
              </a:lnSpc>
              <a:spcBef>
                <a:spcPts val="2400"/>
              </a:spcBef>
              <a:spcAft>
                <a:spcPts val="0"/>
              </a:spcAft>
              <a:buClr>
                <a:srgbClr val="C00000"/>
              </a:buClr>
              <a:buSzPts val="2800"/>
              <a:buFont typeface="Times New Roman"/>
              <a:buAutoNum type="alphaLcPeriod"/>
            </a:pPr>
            <a:r>
              <a:rPr lang="en-US">
                <a:solidFill>
                  <a:srgbClr val="C00000"/>
                </a:solidFill>
              </a:rPr>
              <a:t>These close structure and function relationships allow us to gain information about ourselves from a wide variety of organisms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6"/>
          <p:cNvSpPr txBox="1"/>
          <p:nvPr>
            <p:ph type="title"/>
          </p:nvPr>
        </p:nvSpPr>
        <p:spPr>
          <a:xfrm>
            <a:off x="264160" y="248920"/>
            <a:ext cx="9560560" cy="73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Life’s genetic complexity is less than you think.</a:t>
            </a:r>
            <a:endParaRPr/>
          </a:p>
        </p:txBody>
      </p:sp>
      <p:sp>
        <p:nvSpPr>
          <p:cNvPr id="400" name="Google Shape;400;p36"/>
          <p:cNvSpPr txBox="1"/>
          <p:nvPr>
            <p:ph idx="1" type="body"/>
          </p:nvPr>
        </p:nvSpPr>
        <p:spPr>
          <a:xfrm>
            <a:off x="1229360" y="1391921"/>
            <a:ext cx="10088880" cy="48101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C00000"/>
              </a:buClr>
              <a:buSzPts val="2800"/>
              <a:buChar char="•"/>
            </a:pPr>
            <a:r>
              <a:rPr lang="en-US">
                <a:solidFill>
                  <a:srgbClr val="C00000"/>
                </a:solidFill>
              </a:rPr>
              <a:t> The smallest genome: </a:t>
            </a:r>
            <a:r>
              <a:rPr i="1" lang="en-US">
                <a:solidFill>
                  <a:srgbClr val="C00000"/>
                </a:solidFill>
              </a:rPr>
              <a:t>Mycoplasma genitalia </a:t>
            </a:r>
            <a:r>
              <a:rPr lang="en-US">
                <a:solidFill>
                  <a:srgbClr val="C00000"/>
                </a:solidFill>
              </a:rPr>
              <a:t>has 477 genes (580,070 bases)</a:t>
            </a:r>
            <a:endParaRPr/>
          </a:p>
          <a:p>
            <a:pPr indent="-228600" lvl="0" marL="228600" rtl="0" algn="l">
              <a:lnSpc>
                <a:spcPct val="90000"/>
              </a:lnSpc>
              <a:spcBef>
                <a:spcPts val="2400"/>
              </a:spcBef>
              <a:spcAft>
                <a:spcPts val="0"/>
              </a:spcAft>
              <a:buClr>
                <a:srgbClr val="C00000"/>
              </a:buClr>
              <a:buSzPts val="2800"/>
              <a:buChar char="•"/>
            </a:pPr>
            <a:r>
              <a:rPr lang="en-US">
                <a:solidFill>
                  <a:srgbClr val="C00000"/>
                </a:solidFill>
              </a:rPr>
              <a:t>The largest animal genome: The waterflea, </a:t>
            </a:r>
            <a:r>
              <a:rPr i="1" lang="en-US">
                <a:solidFill>
                  <a:srgbClr val="C00000"/>
                </a:solidFill>
              </a:rPr>
              <a:t>Daphnia pulex</a:t>
            </a:r>
            <a:r>
              <a:rPr lang="en-US">
                <a:solidFill>
                  <a:srgbClr val="C00000"/>
                </a:solidFill>
              </a:rPr>
              <a:t>, has 31,000 genes (200M bases)</a:t>
            </a:r>
            <a:endParaRPr/>
          </a:p>
          <a:p>
            <a:pPr indent="-228600" lvl="0" marL="228600" rtl="0" algn="l">
              <a:lnSpc>
                <a:spcPct val="90000"/>
              </a:lnSpc>
              <a:spcBef>
                <a:spcPts val="2400"/>
              </a:spcBef>
              <a:spcAft>
                <a:spcPts val="0"/>
              </a:spcAft>
              <a:buClr>
                <a:srgbClr val="C00000"/>
              </a:buClr>
              <a:buSzPts val="2800"/>
              <a:buChar char="•"/>
            </a:pPr>
            <a:r>
              <a:rPr lang="en-US">
                <a:solidFill>
                  <a:srgbClr val="C00000"/>
                </a:solidFill>
              </a:rPr>
              <a:t>Arguably, the most complex: </a:t>
            </a:r>
            <a:r>
              <a:rPr i="1" lang="en-US">
                <a:solidFill>
                  <a:srgbClr val="C00000"/>
                </a:solidFill>
              </a:rPr>
              <a:t>Homo sapiens </a:t>
            </a:r>
            <a:r>
              <a:rPr lang="en-US">
                <a:solidFill>
                  <a:srgbClr val="C00000"/>
                </a:solidFill>
              </a:rPr>
              <a:t>has ~24,000 genes and ~3 billion bases in our 46 chromosomes.</a:t>
            </a:r>
            <a:endParaRPr/>
          </a:p>
          <a:p>
            <a:pPr indent="-228600" lvl="0" marL="228600" rtl="0" algn="l">
              <a:lnSpc>
                <a:spcPct val="90000"/>
              </a:lnSpc>
              <a:spcBef>
                <a:spcPts val="2400"/>
              </a:spcBef>
              <a:spcAft>
                <a:spcPts val="0"/>
              </a:spcAft>
              <a:buClr>
                <a:srgbClr val="C00000"/>
              </a:buClr>
              <a:buSzPts val="2800"/>
              <a:buChar char="•"/>
            </a:pPr>
            <a:r>
              <a:rPr lang="en-US">
                <a:solidFill>
                  <a:srgbClr val="C00000"/>
                </a:solidFill>
              </a:rPr>
              <a:t>There is a fundamental ‘core’ of genes shared by ALL organisms of about 60 genes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7"/>
          <p:cNvSpPr txBox="1"/>
          <p:nvPr/>
        </p:nvSpPr>
        <p:spPr>
          <a:xfrm>
            <a:off x="1524000" y="6553200"/>
            <a:ext cx="9067800" cy="260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Figure 1-37 </a:t>
            </a:r>
            <a:r>
              <a:rPr i="1" lang="en-US" sz="1100">
                <a:solidFill>
                  <a:schemeClr val="dk1"/>
                </a:solidFill>
                <a:latin typeface="Arial"/>
                <a:ea typeface="Arial"/>
                <a:cs typeface="Arial"/>
                <a:sym typeface="Arial"/>
              </a:rPr>
              <a:t> Molecular Biology of the Cell</a:t>
            </a:r>
            <a:r>
              <a:rPr lang="en-US" sz="1100">
                <a:solidFill>
                  <a:schemeClr val="dk1"/>
                </a:solidFill>
                <a:latin typeface="Arial"/>
                <a:ea typeface="Arial"/>
                <a:cs typeface="Arial"/>
                <a:sym typeface="Arial"/>
              </a:rPr>
              <a:t>, Fifth Edition (© Garland Science 2008)</a:t>
            </a:r>
            <a:endParaRPr/>
          </a:p>
        </p:txBody>
      </p:sp>
      <p:pic>
        <p:nvPicPr>
          <p:cNvPr descr="figure 1-37" id="407" name="Google Shape;407;p37"/>
          <p:cNvPicPr preferRelativeResize="0"/>
          <p:nvPr/>
        </p:nvPicPr>
        <p:blipFill rotWithShape="1">
          <a:blip r:embed="rId3">
            <a:alphaModFix/>
          </a:blip>
          <a:srcRect b="0" l="0" r="0" t="0"/>
          <a:stretch/>
        </p:blipFill>
        <p:spPr>
          <a:xfrm>
            <a:off x="1827214" y="647701"/>
            <a:ext cx="8535987" cy="55610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nvSpPr>
        <p:spPr>
          <a:xfrm>
            <a:off x="2209801" y="1371601"/>
            <a:ext cx="7720013" cy="4894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rgbClr val="C00000"/>
                </a:solidFill>
                <a:latin typeface="Arial"/>
                <a:ea typeface="Arial"/>
                <a:cs typeface="Arial"/>
                <a:sym typeface="Arial"/>
              </a:rPr>
              <a:t>Mycoplasma genitalium</a:t>
            </a:r>
            <a:r>
              <a:rPr lang="en-US" sz="2400">
                <a:solidFill>
                  <a:srgbClr val="C00000"/>
                </a:solidFill>
                <a:latin typeface="Arial"/>
                <a:ea typeface="Arial"/>
                <a:cs typeface="Arial"/>
                <a:sym typeface="Arial"/>
              </a:rPr>
              <a:t>: 477 genes, 580,070 basepairs</a:t>
            </a:r>
            <a:endParaRPr sz="2400">
              <a:solidFill>
                <a:srgbClr val="C00000"/>
              </a:solidFill>
              <a:latin typeface="Arial"/>
              <a:ea typeface="Arial"/>
              <a:cs typeface="Arial"/>
              <a:sym typeface="Arial"/>
            </a:endParaRPr>
          </a:p>
          <a:p>
            <a:pPr indent="0" lvl="0" marL="0" marR="0" rtl="0" algn="l">
              <a:spcBef>
                <a:spcPts val="0"/>
              </a:spcBef>
              <a:spcAft>
                <a:spcPts val="0"/>
              </a:spcAft>
              <a:buNone/>
            </a:pPr>
            <a:r>
              <a:t/>
            </a:r>
            <a:endParaRPr sz="2400">
              <a:solidFill>
                <a:srgbClr val="C00000"/>
              </a:solidFill>
              <a:latin typeface="Arial"/>
              <a:ea typeface="Arial"/>
              <a:cs typeface="Arial"/>
              <a:sym typeface="Arial"/>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37 code for non-messenger RNAs</a:t>
            </a:r>
            <a:endParaRPr/>
          </a:p>
          <a:p>
            <a:pPr indent="0" lvl="0" marL="0" marR="0" rtl="0" algn="l">
              <a:spcBef>
                <a:spcPts val="0"/>
              </a:spcBef>
              <a:spcAft>
                <a:spcPts val="0"/>
              </a:spcAft>
              <a:buNone/>
            </a:pPr>
            <a:r>
              <a:t/>
            </a:r>
            <a:endParaRPr sz="2400">
              <a:solidFill>
                <a:srgbClr val="C00000"/>
              </a:solidFill>
              <a:latin typeface="Arial"/>
              <a:ea typeface="Arial"/>
              <a:cs typeface="Arial"/>
              <a:sym typeface="Arial"/>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297 of the 440 that code for protein are ‘known’</a:t>
            </a:r>
            <a:endParaRPr/>
          </a:p>
          <a:p>
            <a:pPr indent="0" lvl="0" marL="0" marR="0" rtl="0" algn="l">
              <a:spcBef>
                <a:spcPts val="0"/>
              </a:spcBef>
              <a:spcAft>
                <a:spcPts val="0"/>
              </a:spcAft>
              <a:buNone/>
            </a:pPr>
            <a:r>
              <a:t/>
            </a:r>
            <a:endParaRPr sz="2400">
              <a:solidFill>
                <a:srgbClr val="C00000"/>
              </a:solidFill>
              <a:latin typeface="Arial"/>
              <a:ea typeface="Arial"/>
              <a:cs typeface="Arial"/>
              <a:sym typeface="Arial"/>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153 processing of DNA, RNA, protein</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71 involved in metabolism</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33 involved in nutrient transport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29 involved in surface membrane</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11 involved in cell division</a:t>
            </a:r>
            <a:endParaRPr/>
          </a:p>
          <a:p>
            <a:pPr indent="0" lvl="0" marL="0" marR="0" rtl="0" algn="l">
              <a:spcBef>
                <a:spcPts val="0"/>
              </a:spcBef>
              <a:spcAft>
                <a:spcPts val="0"/>
              </a:spcAft>
              <a:buNone/>
            </a:pPr>
            <a:r>
              <a:t/>
            </a:r>
            <a:endParaRPr sz="2400">
              <a:solidFill>
                <a:srgbClr val="C00000"/>
              </a:solidFill>
              <a:latin typeface="Arial"/>
              <a:ea typeface="Arial"/>
              <a:cs typeface="Arial"/>
              <a:sym typeface="Arial"/>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143 remain unidentified</a:t>
            </a:r>
            <a:endParaRPr/>
          </a:p>
        </p:txBody>
      </p:sp>
      <p:sp>
        <p:nvSpPr>
          <p:cNvPr id="413" name="Google Shape;413;p38"/>
          <p:cNvSpPr txBox="1"/>
          <p:nvPr/>
        </p:nvSpPr>
        <p:spPr>
          <a:xfrm>
            <a:off x="411480" y="223521"/>
            <a:ext cx="1139286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600">
                <a:solidFill>
                  <a:srgbClr val="C00000"/>
                </a:solidFill>
                <a:latin typeface="Arial"/>
                <a:ea typeface="Arial"/>
                <a:cs typeface="Arial"/>
                <a:sym typeface="Arial"/>
              </a:rPr>
              <a:t>How much do we really know about any organism?</a:t>
            </a:r>
            <a:endParaRPr b="1" i="1" sz="3600">
              <a:solidFill>
                <a:srgbClr val="C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9"/>
          <p:cNvSpPr txBox="1"/>
          <p:nvPr>
            <p:ph idx="4294967295" type="body"/>
          </p:nvPr>
        </p:nvSpPr>
        <p:spPr>
          <a:xfrm>
            <a:off x="457200" y="589280"/>
            <a:ext cx="11511280" cy="56591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C00000"/>
              </a:buClr>
              <a:buSzPts val="2400"/>
              <a:buFont typeface="Calibri"/>
              <a:buNone/>
            </a:pPr>
            <a:r>
              <a:rPr b="1" lang="en-US" sz="2400">
                <a:solidFill>
                  <a:srgbClr val="C00000"/>
                </a:solidFill>
              </a:rPr>
              <a:t>Prokaryotic cells</a:t>
            </a:r>
            <a:endParaRPr/>
          </a:p>
          <a:p>
            <a:pPr indent="-228600" lvl="0" marL="228600" rtl="0" algn="l">
              <a:lnSpc>
                <a:spcPct val="90000"/>
              </a:lnSpc>
              <a:spcBef>
                <a:spcPts val="1800"/>
              </a:spcBef>
              <a:spcAft>
                <a:spcPts val="0"/>
              </a:spcAft>
              <a:buClr>
                <a:srgbClr val="C00000"/>
              </a:buClr>
              <a:buSzPts val="2400"/>
              <a:buFont typeface="Calibri"/>
              <a:buNone/>
            </a:pPr>
            <a:r>
              <a:rPr lang="en-US" sz="2400">
                <a:solidFill>
                  <a:srgbClr val="C00000"/>
                </a:solidFill>
              </a:rPr>
              <a:t>	DNA is a single, circular double helix containing 10</a:t>
            </a:r>
            <a:r>
              <a:rPr baseline="30000" lang="en-US" sz="2400">
                <a:solidFill>
                  <a:srgbClr val="C00000"/>
                </a:solidFill>
              </a:rPr>
              <a:t>6</a:t>
            </a:r>
            <a:r>
              <a:rPr lang="en-US" sz="2400">
                <a:solidFill>
                  <a:srgbClr val="C00000"/>
                </a:solidFill>
              </a:rPr>
              <a:t>-10</a:t>
            </a:r>
            <a:r>
              <a:rPr baseline="30000" lang="en-US" sz="2400">
                <a:solidFill>
                  <a:srgbClr val="C00000"/>
                </a:solidFill>
              </a:rPr>
              <a:t>7</a:t>
            </a:r>
            <a:r>
              <a:rPr lang="en-US" sz="2400">
                <a:solidFill>
                  <a:srgbClr val="C00000"/>
                </a:solidFill>
              </a:rPr>
              <a:t> base pairs and 1,000-6,000 genes</a:t>
            </a:r>
            <a:endParaRPr/>
          </a:p>
          <a:p>
            <a:pPr indent="-228600" lvl="0" marL="228600" rtl="0" algn="l">
              <a:lnSpc>
                <a:spcPct val="90000"/>
              </a:lnSpc>
              <a:spcBef>
                <a:spcPts val="1800"/>
              </a:spcBef>
              <a:spcAft>
                <a:spcPts val="0"/>
              </a:spcAft>
              <a:buClr>
                <a:schemeClr val="dk1"/>
              </a:buClr>
              <a:buSzPts val="2400"/>
              <a:buFont typeface="Calibri"/>
              <a:buNone/>
            </a:pPr>
            <a:r>
              <a:t/>
            </a:r>
            <a:endParaRPr sz="2400">
              <a:solidFill>
                <a:srgbClr val="C00000"/>
              </a:solidFill>
            </a:endParaRPr>
          </a:p>
          <a:p>
            <a:pPr indent="-228600" lvl="0" marL="228600" rtl="0" algn="l">
              <a:lnSpc>
                <a:spcPct val="90000"/>
              </a:lnSpc>
              <a:spcBef>
                <a:spcPts val="1800"/>
              </a:spcBef>
              <a:spcAft>
                <a:spcPts val="0"/>
              </a:spcAft>
              <a:buClr>
                <a:srgbClr val="C00000"/>
              </a:buClr>
              <a:buSzPts val="2400"/>
              <a:buFont typeface="Calibri"/>
              <a:buNone/>
            </a:pPr>
            <a:r>
              <a:rPr b="1" lang="en-US" sz="2400">
                <a:solidFill>
                  <a:srgbClr val="C00000"/>
                </a:solidFill>
              </a:rPr>
              <a:t>Eukaryotic cells</a:t>
            </a:r>
            <a:endParaRPr/>
          </a:p>
          <a:p>
            <a:pPr indent="-228600" lvl="0" marL="228600" rtl="0" algn="l">
              <a:lnSpc>
                <a:spcPct val="90000"/>
              </a:lnSpc>
              <a:spcBef>
                <a:spcPts val="1800"/>
              </a:spcBef>
              <a:spcAft>
                <a:spcPts val="0"/>
              </a:spcAft>
              <a:buClr>
                <a:srgbClr val="C00000"/>
              </a:buClr>
              <a:buSzPts val="2400"/>
              <a:buFont typeface="Calibri"/>
              <a:buNone/>
            </a:pPr>
            <a:r>
              <a:rPr lang="en-US" sz="2400">
                <a:solidFill>
                  <a:srgbClr val="C00000"/>
                </a:solidFill>
              </a:rPr>
              <a:t>	Chromosomes are linear DNA molecules (fruit flies have 10, we have 46, dogs 78, etc.)</a:t>
            </a:r>
            <a:endParaRPr/>
          </a:p>
          <a:p>
            <a:pPr indent="-228600" lvl="0" marL="228600" rtl="0" algn="l">
              <a:lnSpc>
                <a:spcPct val="90000"/>
              </a:lnSpc>
              <a:spcBef>
                <a:spcPts val="1800"/>
              </a:spcBef>
              <a:spcAft>
                <a:spcPts val="0"/>
              </a:spcAft>
              <a:buClr>
                <a:srgbClr val="C00000"/>
              </a:buClr>
              <a:buSzPts val="2400"/>
              <a:buFont typeface="Calibri"/>
              <a:buNone/>
            </a:pPr>
            <a:r>
              <a:rPr lang="en-US" sz="2400">
                <a:solidFill>
                  <a:srgbClr val="C00000"/>
                </a:solidFill>
              </a:rPr>
              <a:t>	Smallest chromosome in humans is 2 million bases, total DNA is 3.2 x 10</a:t>
            </a:r>
            <a:r>
              <a:rPr baseline="30000" lang="en-US" sz="2400">
                <a:solidFill>
                  <a:srgbClr val="C00000"/>
                </a:solidFill>
              </a:rPr>
              <a:t>9</a:t>
            </a:r>
            <a:r>
              <a:rPr lang="en-US" sz="2400">
                <a:solidFill>
                  <a:srgbClr val="C00000"/>
                </a:solidFill>
              </a:rPr>
              <a:t> base pairs</a:t>
            </a:r>
            <a:endParaRPr/>
          </a:p>
          <a:p>
            <a:pPr indent="-228600" lvl="0" marL="228600" rtl="0" algn="l">
              <a:lnSpc>
                <a:spcPct val="90000"/>
              </a:lnSpc>
              <a:spcBef>
                <a:spcPts val="1800"/>
              </a:spcBef>
              <a:spcAft>
                <a:spcPts val="0"/>
              </a:spcAft>
              <a:buClr>
                <a:srgbClr val="C00000"/>
              </a:buClr>
              <a:buSzPts val="2400"/>
              <a:buFont typeface="Calibri"/>
              <a:buNone/>
            </a:pPr>
            <a:r>
              <a:rPr lang="en-US" sz="2400">
                <a:solidFill>
                  <a:srgbClr val="C00000"/>
                </a:solidFill>
              </a:rPr>
              <a:t>	As animals become more complex, not just more DNA in the nucleus, embedded controls for expression become more complex</a:t>
            </a:r>
            <a:endParaRPr/>
          </a:p>
          <a:p>
            <a:pPr indent="-228600" lvl="0" marL="228600" rtl="0" algn="l">
              <a:lnSpc>
                <a:spcPct val="90000"/>
              </a:lnSpc>
              <a:spcBef>
                <a:spcPts val="1800"/>
              </a:spcBef>
              <a:spcAft>
                <a:spcPts val="0"/>
              </a:spcAft>
              <a:buClr>
                <a:srgbClr val="C00000"/>
              </a:buClr>
              <a:buSzPts val="2400"/>
              <a:buFont typeface="Calibri"/>
              <a:buNone/>
            </a:pPr>
            <a:r>
              <a:rPr lang="en-US" sz="2400">
                <a:solidFill>
                  <a:srgbClr val="C00000"/>
                </a:solidFill>
              </a:rPr>
              <a:t>	Our chromosomes are 50% protein!!</a:t>
            </a:r>
            <a:endParaRPr/>
          </a:p>
          <a:p>
            <a:pPr indent="-228600" lvl="0" marL="228600" rtl="0" algn="l">
              <a:lnSpc>
                <a:spcPct val="90000"/>
              </a:lnSpc>
              <a:spcBef>
                <a:spcPts val="1800"/>
              </a:spcBef>
              <a:spcAft>
                <a:spcPts val="0"/>
              </a:spcAft>
              <a:buClr>
                <a:srgbClr val="C00000"/>
              </a:buClr>
              <a:buSzPts val="2400"/>
              <a:buFont typeface="Calibri"/>
              <a:buNone/>
            </a:pPr>
            <a:r>
              <a:rPr lang="en-US" sz="2400">
                <a:solidFill>
                  <a:srgbClr val="C00000"/>
                </a:solidFill>
              </a:rPr>
              <a:t>	Plants have greater tendency to have [DNA] change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type="title"/>
          </p:nvPr>
        </p:nvSpPr>
        <p:spPr>
          <a:xfrm>
            <a:off x="91440" y="665481"/>
            <a:ext cx="12009120" cy="71627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Calibri"/>
              <a:buNone/>
            </a:pPr>
            <a:r>
              <a:rPr b="1" lang="en-US" sz="3200">
                <a:solidFill>
                  <a:srgbClr val="C00000"/>
                </a:solidFill>
                <a:latin typeface="Calibri"/>
                <a:ea typeface="Calibri"/>
                <a:cs typeface="Calibri"/>
                <a:sym typeface="Calibri"/>
              </a:rPr>
              <a:t>Eukaryotes also have genes in their mitochondria and/or chloroplasts</a:t>
            </a:r>
            <a:endParaRPr/>
          </a:p>
        </p:txBody>
      </p:sp>
      <p:sp>
        <p:nvSpPr>
          <p:cNvPr id="424" name="Google Shape;424;p40"/>
          <p:cNvSpPr txBox="1"/>
          <p:nvPr>
            <p:ph idx="1" type="body"/>
          </p:nvPr>
        </p:nvSpPr>
        <p:spPr>
          <a:xfrm>
            <a:off x="739140" y="1671321"/>
            <a:ext cx="9718040" cy="3276599"/>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C00000"/>
              </a:buClr>
              <a:buSzPts val="2220"/>
              <a:buChar char="•"/>
            </a:pPr>
            <a:r>
              <a:rPr lang="en-US" sz="2220">
                <a:solidFill>
                  <a:srgbClr val="C00000"/>
                </a:solidFill>
              </a:rPr>
              <a:t>Our mitochondria have a genome of 16,569 base pairs which codes for:</a:t>
            </a:r>
            <a:endParaRPr/>
          </a:p>
          <a:p>
            <a:pPr indent="-228600" lvl="1" marL="685800" rtl="0" algn="l">
              <a:lnSpc>
                <a:spcPct val="80000"/>
              </a:lnSpc>
              <a:spcBef>
                <a:spcPts val="1800"/>
              </a:spcBef>
              <a:spcAft>
                <a:spcPts val="0"/>
              </a:spcAft>
              <a:buClr>
                <a:srgbClr val="C00000"/>
              </a:buClr>
              <a:buSzPts val="2220"/>
              <a:buChar char="•"/>
            </a:pPr>
            <a:r>
              <a:rPr lang="en-US" sz="2220">
                <a:solidFill>
                  <a:srgbClr val="C00000"/>
                </a:solidFill>
              </a:rPr>
              <a:t>13 proteins</a:t>
            </a:r>
            <a:endParaRPr/>
          </a:p>
          <a:p>
            <a:pPr indent="-228600" lvl="1" marL="685800" rtl="0" algn="l">
              <a:lnSpc>
                <a:spcPct val="80000"/>
              </a:lnSpc>
              <a:spcBef>
                <a:spcPts val="1800"/>
              </a:spcBef>
              <a:spcAft>
                <a:spcPts val="0"/>
              </a:spcAft>
              <a:buClr>
                <a:srgbClr val="C00000"/>
              </a:buClr>
              <a:buSzPts val="2220"/>
              <a:buChar char="•"/>
            </a:pPr>
            <a:r>
              <a:rPr lang="en-US" sz="2220">
                <a:solidFill>
                  <a:srgbClr val="C00000"/>
                </a:solidFill>
              </a:rPr>
              <a:t>2 ribosomal RNA components</a:t>
            </a:r>
            <a:endParaRPr/>
          </a:p>
          <a:p>
            <a:pPr indent="-228600" lvl="1" marL="685800" rtl="0" algn="l">
              <a:lnSpc>
                <a:spcPct val="80000"/>
              </a:lnSpc>
              <a:spcBef>
                <a:spcPts val="1800"/>
              </a:spcBef>
              <a:spcAft>
                <a:spcPts val="0"/>
              </a:spcAft>
              <a:buClr>
                <a:srgbClr val="C00000"/>
              </a:buClr>
              <a:buSzPts val="2220"/>
              <a:buChar char="•"/>
            </a:pPr>
            <a:r>
              <a:rPr lang="en-US" sz="2220">
                <a:solidFill>
                  <a:srgbClr val="C00000"/>
                </a:solidFill>
              </a:rPr>
              <a:t>22 transfer RNAs</a:t>
            </a:r>
            <a:endParaRPr/>
          </a:p>
          <a:p>
            <a:pPr indent="-228600" lvl="1" marL="685800" rtl="0" algn="l">
              <a:lnSpc>
                <a:spcPct val="80000"/>
              </a:lnSpc>
              <a:spcBef>
                <a:spcPts val="1800"/>
              </a:spcBef>
              <a:spcAft>
                <a:spcPts val="0"/>
              </a:spcAft>
              <a:buClr>
                <a:srgbClr val="C00000"/>
              </a:buClr>
              <a:buSzPts val="2220"/>
              <a:buChar char="•"/>
            </a:pPr>
            <a:r>
              <a:rPr lang="en-US" sz="2220">
                <a:solidFill>
                  <a:srgbClr val="C00000"/>
                </a:solidFill>
              </a:rPr>
              <a:t>The rest of the functional DNA </a:t>
            </a:r>
            <a:endParaRPr/>
          </a:p>
          <a:p>
            <a:pPr indent="0" lvl="1" marL="457200" rtl="0" algn="l">
              <a:lnSpc>
                <a:spcPct val="80000"/>
              </a:lnSpc>
              <a:spcBef>
                <a:spcPts val="0"/>
              </a:spcBef>
              <a:spcAft>
                <a:spcPts val="0"/>
              </a:spcAft>
              <a:buClr>
                <a:srgbClr val="C00000"/>
              </a:buClr>
              <a:buSzPts val="2220"/>
              <a:buNone/>
            </a:pPr>
            <a:r>
              <a:rPr lang="en-US" sz="2220">
                <a:solidFill>
                  <a:srgbClr val="C00000"/>
                </a:solidFill>
              </a:rPr>
              <a:t>    components for mitochondrial </a:t>
            </a:r>
            <a:endParaRPr/>
          </a:p>
          <a:p>
            <a:pPr indent="0" lvl="1" marL="457200" rtl="0" algn="l">
              <a:lnSpc>
                <a:spcPct val="80000"/>
              </a:lnSpc>
              <a:spcBef>
                <a:spcPts val="0"/>
              </a:spcBef>
              <a:spcAft>
                <a:spcPts val="0"/>
              </a:spcAft>
              <a:buClr>
                <a:srgbClr val="C00000"/>
              </a:buClr>
              <a:buSzPts val="2220"/>
              <a:buNone/>
            </a:pPr>
            <a:r>
              <a:rPr lang="en-US" sz="2220">
                <a:solidFill>
                  <a:srgbClr val="C00000"/>
                </a:solidFill>
              </a:rPr>
              <a:t>    function reside in the nucleus</a:t>
            </a:r>
            <a:endParaRPr/>
          </a:p>
          <a:p>
            <a:pPr indent="-87630" lvl="1" marL="685800" rtl="0" algn="l">
              <a:lnSpc>
                <a:spcPct val="80000"/>
              </a:lnSpc>
              <a:spcBef>
                <a:spcPts val="2300"/>
              </a:spcBef>
              <a:spcAft>
                <a:spcPts val="0"/>
              </a:spcAft>
              <a:buClr>
                <a:schemeClr val="dk1"/>
              </a:buClr>
              <a:buSzPts val="2220"/>
              <a:buNone/>
            </a:pPr>
            <a:r>
              <a:t/>
            </a:r>
            <a:endParaRPr sz="2220"/>
          </a:p>
        </p:txBody>
      </p:sp>
      <p:pic>
        <p:nvPicPr>
          <p:cNvPr id="425" name="Google Shape;425;p40"/>
          <p:cNvPicPr preferRelativeResize="0"/>
          <p:nvPr/>
        </p:nvPicPr>
        <p:blipFill rotWithShape="1">
          <a:blip r:embed="rId3">
            <a:alphaModFix/>
          </a:blip>
          <a:srcRect b="2976" l="7536" r="0" t="6211"/>
          <a:stretch/>
        </p:blipFill>
        <p:spPr>
          <a:xfrm>
            <a:off x="6075679" y="2184400"/>
            <a:ext cx="5609623" cy="44399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ph type="title"/>
          </p:nvPr>
        </p:nvSpPr>
        <p:spPr>
          <a:xfrm>
            <a:off x="543560" y="537845"/>
            <a:ext cx="4089400" cy="8032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Chloroplast Genome</a:t>
            </a:r>
            <a:endParaRPr/>
          </a:p>
        </p:txBody>
      </p:sp>
      <p:pic>
        <p:nvPicPr>
          <p:cNvPr descr="chloroplast 2.jpg" id="431" name="Google Shape;431;p41"/>
          <p:cNvPicPr preferRelativeResize="0"/>
          <p:nvPr>
            <p:ph idx="1" type="body"/>
          </p:nvPr>
        </p:nvPicPr>
        <p:blipFill rotWithShape="1">
          <a:blip r:embed="rId3">
            <a:alphaModFix/>
          </a:blip>
          <a:srcRect b="0" l="0" r="0" t="0"/>
          <a:stretch/>
        </p:blipFill>
        <p:spPr>
          <a:xfrm>
            <a:off x="6182360" y="1027906"/>
            <a:ext cx="5634038" cy="5710238"/>
          </a:xfrm>
          <a:prstGeom prst="rect">
            <a:avLst/>
          </a:prstGeom>
          <a:noFill/>
          <a:ln>
            <a:noFill/>
          </a:ln>
        </p:spPr>
      </p:pic>
      <p:sp>
        <p:nvSpPr>
          <p:cNvPr id="432" name="Google Shape;432;p41"/>
          <p:cNvSpPr txBox="1"/>
          <p:nvPr/>
        </p:nvSpPr>
        <p:spPr>
          <a:xfrm>
            <a:off x="1158240" y="1544320"/>
            <a:ext cx="3810915" cy="118494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800"/>
              <a:buFont typeface="Arial"/>
              <a:buChar char="•"/>
            </a:pPr>
            <a:r>
              <a:rPr lang="en-US" sz="2800">
                <a:solidFill>
                  <a:srgbClr val="C00000"/>
                </a:solidFill>
                <a:latin typeface="Calibri"/>
                <a:ea typeface="Calibri"/>
                <a:cs typeface="Calibri"/>
                <a:sym typeface="Calibri"/>
              </a:rPr>
              <a:t>Usually 110-120 genes</a:t>
            </a:r>
            <a:endParaRPr sz="28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800"/>
              <a:buFont typeface="Arial"/>
              <a:buChar char="•"/>
            </a:pPr>
            <a:r>
              <a:rPr lang="en-US" sz="2800">
                <a:solidFill>
                  <a:srgbClr val="C00000"/>
                </a:solidFill>
                <a:latin typeface="Calibri"/>
                <a:ea typeface="Calibri"/>
                <a:cs typeface="Calibri"/>
                <a:sym typeface="Calibri"/>
              </a:rPr>
              <a:t>Some as high as 200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15"/>
          <p:cNvSpPr/>
          <p:nvPr/>
        </p:nvSpPr>
        <p:spPr>
          <a:xfrm>
            <a:off x="1179204" y="1656705"/>
            <a:ext cx="6899882" cy="3200876"/>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Mendelian Inheritance </a:t>
            </a:r>
            <a:r>
              <a:rPr b="0" i="0" lang="en-US" sz="2400" u="none" cap="none" strike="noStrike">
                <a:solidFill>
                  <a:srgbClr val="C00000"/>
                </a:solidFill>
                <a:latin typeface="Calibri"/>
                <a:ea typeface="Calibri"/>
                <a:cs typeface="Calibri"/>
                <a:sym typeface="Calibri"/>
              </a:rPr>
              <a:t>– inheritance of </a:t>
            </a:r>
            <a:r>
              <a:rPr b="0" i="0" lang="en-US" sz="2400" u="sng" cap="none" strike="noStrike">
                <a:solidFill>
                  <a:srgbClr val="C00000"/>
                </a:solidFill>
                <a:latin typeface="Calibri"/>
                <a:ea typeface="Calibri"/>
                <a:cs typeface="Calibri"/>
                <a:sym typeface="Calibri"/>
              </a:rPr>
              <a:t>simple traits</a:t>
            </a:r>
            <a:r>
              <a:rPr b="0" i="0" lang="en-US" sz="2400" u="none" cap="none" strike="noStrike">
                <a:solidFill>
                  <a:srgbClr val="C00000"/>
                </a:solidFill>
                <a:latin typeface="Calibri"/>
                <a:ea typeface="Calibri"/>
                <a:cs typeface="Calibri"/>
                <a:sym typeface="Calibri"/>
              </a:rPr>
              <a:t> from parents to offspring</a:t>
            </a:r>
            <a:endParaRPr b="0" i="0" sz="2400" u="sng" cap="none" strike="noStrike">
              <a:solidFill>
                <a:srgbClr val="C00000"/>
              </a:solidFill>
              <a:latin typeface="Calibri"/>
              <a:ea typeface="Calibri"/>
              <a:cs typeface="Calibri"/>
              <a:sym typeface="Calibri"/>
            </a:endParaRPr>
          </a:p>
          <a:p>
            <a:pPr indent="-342900" lvl="1" marL="803275" marR="0" rtl="0" algn="l">
              <a:spcBef>
                <a:spcPts val="6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Simple traits – traits defined by only one gene</a:t>
            </a:r>
            <a:endParaRPr/>
          </a:p>
          <a:p>
            <a:pPr indent="-342900" lvl="1" marL="803275" marR="0" rtl="0" algn="l">
              <a:spcBef>
                <a:spcPts val="6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Follow Inheritance Laws defined by Gregor Mendel</a:t>
            </a:r>
            <a:endParaRPr/>
          </a:p>
          <a:p>
            <a:pPr indent="0" lvl="1" marL="460375" marR="0" rtl="0" algn="l">
              <a:spcBef>
                <a:spcPts val="600"/>
              </a:spcBef>
              <a:spcAft>
                <a:spcPts val="0"/>
              </a:spcAft>
              <a:buNone/>
            </a:pPr>
            <a:r>
              <a:t/>
            </a:r>
            <a:endParaRPr b="0" i="0" sz="2000" u="none" cap="none" strike="noStrike">
              <a:solidFill>
                <a:srgbClr val="C00000"/>
              </a:solidFill>
              <a:latin typeface="Calibri"/>
              <a:ea typeface="Calibri"/>
              <a:cs typeface="Calibri"/>
              <a:sym typeface="Calibri"/>
            </a:endParaRPr>
          </a:p>
          <a:p>
            <a:pPr indent="0" lvl="1" marL="0" marR="0" rtl="0" algn="l">
              <a:spcBef>
                <a:spcPts val="600"/>
              </a:spcBef>
              <a:spcAft>
                <a:spcPts val="0"/>
              </a:spcAft>
              <a:buNone/>
            </a:pPr>
            <a:r>
              <a:rPr b="1" i="0" lang="en-US" sz="2400" u="none" cap="none" strike="noStrike">
                <a:solidFill>
                  <a:srgbClr val="C00000"/>
                </a:solidFill>
                <a:latin typeface="Calibri"/>
                <a:ea typeface="Calibri"/>
                <a:cs typeface="Calibri"/>
                <a:sym typeface="Calibri"/>
              </a:rPr>
              <a:t>Gregor Mendel </a:t>
            </a:r>
            <a:endParaRPr/>
          </a:p>
          <a:p>
            <a:pPr indent="-285750" lvl="1" marL="635000" marR="0" rtl="0" algn="l">
              <a:spcBef>
                <a:spcPts val="6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Father of Genetics!</a:t>
            </a:r>
            <a:endParaRPr/>
          </a:p>
          <a:p>
            <a:pPr indent="-285750" lvl="1" marL="635000" marR="0" rtl="0" algn="l">
              <a:spcBef>
                <a:spcPts val="6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Austrian Monk, Physicist and Mathematician</a:t>
            </a:r>
            <a:endParaRPr b="0" i="0" sz="2000" u="none" cap="none" strike="noStrike">
              <a:solidFill>
                <a:srgbClr val="C00000"/>
              </a:solidFill>
              <a:latin typeface="Calibri"/>
              <a:ea typeface="Calibri"/>
              <a:cs typeface="Calibri"/>
              <a:sym typeface="Calibri"/>
            </a:endParaRPr>
          </a:p>
        </p:txBody>
      </p:sp>
      <p:pic>
        <p:nvPicPr>
          <p:cNvPr descr="11_01Figure-L" id="103" name="Google Shape;103;p15"/>
          <p:cNvPicPr preferRelativeResize="0"/>
          <p:nvPr/>
        </p:nvPicPr>
        <p:blipFill rotWithShape="1">
          <a:blip r:embed="rId3">
            <a:alphaModFix/>
          </a:blip>
          <a:srcRect b="12186" l="3473" r="3408" t="2744"/>
          <a:stretch/>
        </p:blipFill>
        <p:spPr>
          <a:xfrm>
            <a:off x="8471031" y="2092960"/>
            <a:ext cx="2794649" cy="3048000"/>
          </a:xfrm>
          <a:prstGeom prst="rect">
            <a:avLst/>
          </a:prstGeom>
          <a:noFill/>
          <a:ln>
            <a:noFill/>
          </a:ln>
        </p:spPr>
      </p:pic>
      <p:sp>
        <p:nvSpPr>
          <p:cNvPr id="104" name="Google Shape;104;p15"/>
          <p:cNvSpPr/>
          <p:nvPr/>
        </p:nvSpPr>
        <p:spPr>
          <a:xfrm>
            <a:off x="243840" y="219670"/>
            <a:ext cx="10972800" cy="1077218"/>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3200" u="none" cap="none" strike="noStrike">
                <a:solidFill>
                  <a:srgbClr val="C00000"/>
                </a:solidFill>
                <a:latin typeface="Calibri"/>
                <a:ea typeface="Calibri"/>
                <a:cs typeface="Calibri"/>
                <a:sym typeface="Calibri"/>
              </a:rPr>
              <a:t>Inheritance (a.k.a. Heredity) is the passing down of traits from parents to offspring or from parent cells to daughter cells.</a:t>
            </a:r>
            <a:endParaRPr b="1" i="0" sz="3200" u="none" cap="none" strike="noStrike">
              <a:solidFill>
                <a:srgbClr val="C00000"/>
              </a:solidFill>
              <a:latin typeface="Calibri"/>
              <a:ea typeface="Calibri"/>
              <a:cs typeface="Calibri"/>
              <a:sym typeface="Calibri"/>
            </a:endParaRPr>
          </a:p>
        </p:txBody>
      </p:sp>
      <p:sp>
        <p:nvSpPr>
          <p:cNvPr id="105" name="Google Shape;105;p15"/>
          <p:cNvSpPr txBox="1"/>
          <p:nvPr/>
        </p:nvSpPr>
        <p:spPr>
          <a:xfrm flipH="1">
            <a:off x="8068602" y="5262043"/>
            <a:ext cx="3599509" cy="6095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Gregor Mendel (1860’s)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type="title"/>
          </p:nvPr>
        </p:nvSpPr>
        <p:spPr>
          <a:xfrm>
            <a:off x="381000" y="279400"/>
            <a:ext cx="8534400" cy="5905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Gene Conservation and Model Organisms</a:t>
            </a:r>
            <a:endParaRPr/>
          </a:p>
        </p:txBody>
      </p:sp>
      <p:sp>
        <p:nvSpPr>
          <p:cNvPr id="438" name="Google Shape;438;p42"/>
          <p:cNvSpPr txBox="1"/>
          <p:nvPr>
            <p:ph idx="1" type="body"/>
          </p:nvPr>
        </p:nvSpPr>
        <p:spPr>
          <a:xfrm>
            <a:off x="599440" y="1212850"/>
            <a:ext cx="11054080" cy="49609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C00000"/>
              </a:buClr>
              <a:buSzPts val="2400"/>
              <a:buFont typeface="Calibri"/>
              <a:buNone/>
            </a:pPr>
            <a:r>
              <a:rPr lang="en-US" sz="2400">
                <a:solidFill>
                  <a:srgbClr val="C00000"/>
                </a:solidFill>
              </a:rPr>
              <a:t>1. If the function is essential and unchanged, the structure (sequence) must be unchanged - because you’d die if you lost an essential function.</a:t>
            </a:r>
            <a:endParaRPr/>
          </a:p>
          <a:p>
            <a:pPr indent="-228600" lvl="0" marL="228600" rtl="0" algn="l">
              <a:lnSpc>
                <a:spcPct val="90000"/>
              </a:lnSpc>
              <a:spcBef>
                <a:spcPts val="2400"/>
              </a:spcBef>
              <a:spcAft>
                <a:spcPts val="0"/>
              </a:spcAft>
              <a:buClr>
                <a:srgbClr val="C00000"/>
              </a:buClr>
              <a:buSzPts val="2400"/>
              <a:buFont typeface="Calibri"/>
              <a:buNone/>
            </a:pPr>
            <a:r>
              <a:rPr lang="en-US" sz="2400">
                <a:solidFill>
                  <a:srgbClr val="C00000"/>
                </a:solidFill>
              </a:rPr>
              <a:t>2. Example 1: All cells from bacteria to Archaea to humans have extremely high sequence homology (structure) in the small ribosomal sub-unit because they use the same mechanism to express DNA (function).</a:t>
            </a:r>
            <a:endParaRPr/>
          </a:p>
          <a:p>
            <a:pPr indent="-228600" lvl="0" marL="228600" rtl="0" algn="l">
              <a:lnSpc>
                <a:spcPct val="90000"/>
              </a:lnSpc>
              <a:spcBef>
                <a:spcPts val="2400"/>
              </a:spcBef>
              <a:spcAft>
                <a:spcPts val="0"/>
              </a:spcAft>
              <a:buClr>
                <a:schemeClr val="dk1"/>
              </a:buClr>
              <a:buSzPts val="2400"/>
              <a:buFont typeface="Calibri"/>
              <a:buNone/>
            </a:pPr>
            <a:r>
              <a:t/>
            </a:r>
            <a:endParaRPr sz="2400">
              <a:solidFill>
                <a:srgbClr val="C00000"/>
              </a:solidFill>
            </a:endParaRPr>
          </a:p>
          <a:p>
            <a:pPr indent="-228600" lvl="0" marL="228600" rtl="0" algn="l">
              <a:lnSpc>
                <a:spcPct val="90000"/>
              </a:lnSpc>
              <a:spcBef>
                <a:spcPts val="2400"/>
              </a:spcBef>
              <a:spcAft>
                <a:spcPts val="0"/>
              </a:spcAft>
              <a:buClr>
                <a:schemeClr val="dk1"/>
              </a:buClr>
              <a:buSzPts val="2400"/>
              <a:buFont typeface="Calibri"/>
              <a:buNone/>
            </a:pPr>
            <a:r>
              <a:t/>
            </a:r>
            <a:endParaRPr sz="2400">
              <a:solidFill>
                <a:srgbClr val="C00000"/>
              </a:solidFill>
            </a:endParaRPr>
          </a:p>
          <a:p>
            <a:pPr indent="-228600" lvl="0" marL="228600" rtl="0" algn="l">
              <a:lnSpc>
                <a:spcPct val="90000"/>
              </a:lnSpc>
              <a:spcBef>
                <a:spcPts val="2400"/>
              </a:spcBef>
              <a:spcAft>
                <a:spcPts val="0"/>
              </a:spcAft>
              <a:buClr>
                <a:srgbClr val="C00000"/>
              </a:buClr>
              <a:buSzPts val="2400"/>
              <a:buFont typeface="Calibri"/>
              <a:buNone/>
            </a:pPr>
            <a:r>
              <a:rPr lang="en-US" sz="2400">
                <a:solidFill>
                  <a:srgbClr val="C00000"/>
                </a:solidFill>
              </a:rPr>
              <a:t>3. Example 2: MADS-box family transcription factors have been found in every eukaryotic cell type on Earth: MEF-2, agrafens, deficiens, SRF</a:t>
            </a:r>
            <a:endParaRPr/>
          </a:p>
        </p:txBody>
      </p:sp>
      <p:pic>
        <p:nvPicPr>
          <p:cNvPr id="439" name="Google Shape;439;p42"/>
          <p:cNvPicPr preferRelativeResize="0"/>
          <p:nvPr/>
        </p:nvPicPr>
        <p:blipFill rotWithShape="1">
          <a:blip r:embed="rId3">
            <a:alphaModFix/>
          </a:blip>
          <a:srcRect b="0" l="0" r="0" t="0"/>
          <a:stretch/>
        </p:blipFill>
        <p:spPr>
          <a:xfrm>
            <a:off x="599440" y="3294850"/>
            <a:ext cx="11527738" cy="118571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descr="figure 4-83" id="445" name="Google Shape;445;p43"/>
          <p:cNvPicPr preferRelativeResize="0"/>
          <p:nvPr/>
        </p:nvPicPr>
        <p:blipFill rotWithShape="1">
          <a:blip r:embed="rId3">
            <a:alphaModFix/>
          </a:blip>
          <a:srcRect b="0" l="0" r="0" t="0"/>
          <a:stretch/>
        </p:blipFill>
        <p:spPr>
          <a:xfrm>
            <a:off x="4676775" y="379414"/>
            <a:ext cx="6597650" cy="6097587"/>
          </a:xfrm>
          <a:prstGeom prst="rect">
            <a:avLst/>
          </a:prstGeom>
          <a:noFill/>
          <a:ln>
            <a:noFill/>
          </a:ln>
        </p:spPr>
      </p:pic>
      <p:sp>
        <p:nvSpPr>
          <p:cNvPr id="446" name="Google Shape;446;p43"/>
          <p:cNvSpPr txBox="1"/>
          <p:nvPr/>
        </p:nvSpPr>
        <p:spPr>
          <a:xfrm>
            <a:off x="243841" y="802640"/>
            <a:ext cx="49784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C00000"/>
                </a:solidFill>
                <a:latin typeface="Calibri"/>
                <a:ea typeface="Calibri"/>
                <a:cs typeface="Calibri"/>
                <a:sym typeface="Calibri"/>
              </a:rPr>
              <a:t>The closer the taxonomic relationship between two species, the closer the sequence homology at any given site in the DNA</a:t>
            </a:r>
            <a:endParaRPr sz="2400">
              <a:solidFill>
                <a:srgbClr val="C00000"/>
              </a:solidFill>
              <a:latin typeface="Calibri"/>
              <a:ea typeface="Calibri"/>
              <a:cs typeface="Calibri"/>
              <a:sym typeface="Calibri"/>
            </a:endParaRPr>
          </a:p>
        </p:txBody>
      </p:sp>
      <p:sp>
        <p:nvSpPr>
          <p:cNvPr id="447" name="Google Shape;447;p43"/>
          <p:cNvSpPr/>
          <p:nvPr/>
        </p:nvSpPr>
        <p:spPr>
          <a:xfrm>
            <a:off x="243841" y="2907286"/>
            <a:ext cx="4582159" cy="3477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Calibri"/>
                <a:ea typeface="Calibri"/>
                <a:cs typeface="Calibri"/>
                <a:sym typeface="Calibri"/>
              </a:rPr>
              <a:t>The DNA sequence in humans and chimps is almost 99 percent identical. </a:t>
            </a:r>
            <a:endParaRPr sz="20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C00000"/>
              </a:solidFill>
              <a:latin typeface="Calibri"/>
              <a:ea typeface="Calibri"/>
              <a:cs typeface="Calibri"/>
              <a:sym typeface="Calibri"/>
            </a:endParaRPr>
          </a:p>
          <a:p>
            <a:pPr indent="0" lvl="0" marL="0" marR="0" rtl="0" algn="l">
              <a:spcBef>
                <a:spcPts val="0"/>
              </a:spcBef>
              <a:spcAft>
                <a:spcPts val="0"/>
              </a:spcAft>
              <a:buNone/>
            </a:pPr>
            <a:r>
              <a:rPr lang="en-US" sz="2000">
                <a:solidFill>
                  <a:srgbClr val="C00000"/>
                </a:solidFill>
                <a:latin typeface="Calibri"/>
                <a:ea typeface="Calibri"/>
                <a:cs typeface="Calibri"/>
                <a:sym typeface="Calibri"/>
              </a:rPr>
              <a:t>When DNA insertions and deletions are taken into account, humans and chimps still share 96 percent of their sequence. </a:t>
            </a:r>
            <a:endParaRPr sz="20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C00000"/>
              </a:solidFill>
              <a:latin typeface="Calibri"/>
              <a:ea typeface="Calibri"/>
              <a:cs typeface="Calibri"/>
              <a:sym typeface="Calibri"/>
            </a:endParaRPr>
          </a:p>
          <a:p>
            <a:pPr indent="0" lvl="0" marL="0" marR="0" rtl="0" algn="l">
              <a:spcBef>
                <a:spcPts val="0"/>
              </a:spcBef>
              <a:spcAft>
                <a:spcPts val="0"/>
              </a:spcAft>
              <a:buNone/>
            </a:pPr>
            <a:r>
              <a:rPr lang="en-US" sz="2000">
                <a:solidFill>
                  <a:srgbClr val="C00000"/>
                </a:solidFill>
                <a:latin typeface="Calibri"/>
                <a:ea typeface="Calibri"/>
                <a:cs typeface="Calibri"/>
                <a:sym typeface="Calibri"/>
              </a:rPr>
              <a:t>As of 2015, the typical difference between the genomes of two individual humans was estimated at 20 million base pairs (or 0.6% of the total of 3.2 billion base pairs).</a:t>
            </a:r>
            <a:endParaRPr sz="2000">
              <a:solidFill>
                <a:srgbClr val="C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p:nvPr/>
        </p:nvSpPr>
        <p:spPr>
          <a:xfrm>
            <a:off x="599440" y="1221214"/>
            <a:ext cx="11318240" cy="463203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Race refers to a person's physical characteristics, such as bone structure and skin, hair, or eye color, placing them into pure and static groups that are significantly different from one another. </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Since those are genetic traits, the logic goes, race itself must be genetic, and there must be differences that are more than skin deep.</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Modern genetic techniques (karyotyping, DNA hybridization, protein sequences, and nuclear and mitochondrial base sequences from ancient and modern DNA) undermine the whole concept that humanity is composed of ''races''.  </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evidence is clear that populational, but not racial, differences exist within the human species. </a:t>
            </a:r>
            <a:endParaRPr sz="20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Modern scholarship regards race as a social construct, an identity assigned based on societal rules </a:t>
            </a:r>
            <a:endParaRPr/>
          </a:p>
          <a:p>
            <a:pPr indent="-342900" lvl="0" marL="342900" marR="0" rtl="0" algn="l">
              <a:spcBef>
                <a:spcPts val="1800"/>
              </a:spcBef>
              <a:spcAft>
                <a:spcPts val="0"/>
              </a:spcAft>
              <a:buClr>
                <a:srgbClr val="C00000"/>
              </a:buClr>
              <a:buSzPts val="2000"/>
              <a:buFont typeface="Arial"/>
              <a:buChar char="•"/>
            </a:pPr>
            <a:r>
              <a:rPr b="1" i="1" lang="en-US" sz="2000">
                <a:solidFill>
                  <a:srgbClr val="C00000"/>
                </a:solidFill>
                <a:latin typeface="Calibri"/>
                <a:ea typeface="Calibri"/>
                <a:cs typeface="Calibri"/>
                <a:sym typeface="Calibri"/>
              </a:rPr>
              <a:t>While partially based on physical similarities within groups, race does not have an inherent physical or biological meaning.</a:t>
            </a:r>
            <a:endParaRPr/>
          </a:p>
        </p:txBody>
      </p:sp>
      <p:sp>
        <p:nvSpPr>
          <p:cNvPr id="453" name="Google Shape;453;p44"/>
          <p:cNvSpPr txBox="1"/>
          <p:nvPr/>
        </p:nvSpPr>
        <p:spPr>
          <a:xfrm>
            <a:off x="243840" y="406400"/>
            <a:ext cx="359822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The Genetics of “Race”</a:t>
            </a:r>
            <a:endParaRPr b="1" sz="2800">
              <a:solidFill>
                <a:srgbClr val="C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5"/>
          <p:cNvSpPr/>
          <p:nvPr/>
        </p:nvSpPr>
        <p:spPr>
          <a:xfrm>
            <a:off x="589280" y="1001098"/>
            <a:ext cx="11369040" cy="44781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Modern Tools for Tracking People Genetically</a:t>
            </a:r>
            <a:endParaRPr/>
          </a:p>
          <a:p>
            <a:pPr indent="0" lvl="0" marL="457200" marR="0" rtl="0" algn="l">
              <a:spcBef>
                <a:spcPts val="1800"/>
              </a:spcBef>
              <a:spcAft>
                <a:spcPts val="0"/>
              </a:spcAft>
              <a:buNone/>
            </a:pPr>
            <a:r>
              <a:rPr b="1" lang="en-US" sz="2400">
                <a:solidFill>
                  <a:srgbClr val="C00000"/>
                </a:solidFill>
                <a:latin typeface="Calibri"/>
                <a:ea typeface="Calibri"/>
                <a:cs typeface="Calibri"/>
                <a:sym typeface="Calibri"/>
              </a:rPr>
              <a:t>Mitochondrial DNA (mtDNA). </a:t>
            </a:r>
            <a:endParaRPr/>
          </a:p>
          <a:p>
            <a:pPr indent="-342900" lvl="0" marL="1260475"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Mitochondria have their own DNA, separate from the DNA that actually makes a person.</a:t>
            </a:r>
            <a:endParaRPr/>
          </a:p>
          <a:p>
            <a:pPr indent="-342900" lvl="0" marL="1260475"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Mitochondria are not in sperm cells; therefore, they are inherited only from the mother. </a:t>
            </a:r>
            <a:endParaRPr sz="2000">
              <a:solidFill>
                <a:srgbClr val="C00000"/>
              </a:solidFill>
              <a:latin typeface="Calibri"/>
              <a:ea typeface="Calibri"/>
              <a:cs typeface="Calibri"/>
              <a:sym typeface="Calibri"/>
            </a:endParaRPr>
          </a:p>
          <a:p>
            <a:pPr indent="-342900" lvl="0" marL="1260475"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They record a person's matrilineal heritage</a:t>
            </a:r>
            <a:endParaRPr sz="2000">
              <a:solidFill>
                <a:srgbClr val="C00000"/>
              </a:solidFill>
              <a:latin typeface="Calibri"/>
              <a:ea typeface="Calibri"/>
              <a:cs typeface="Calibri"/>
              <a:sym typeface="Calibri"/>
            </a:endParaRPr>
          </a:p>
          <a:p>
            <a:pPr indent="0" lvl="0" marL="457200" marR="0" rtl="0" algn="l">
              <a:spcBef>
                <a:spcPts val="1800"/>
              </a:spcBef>
              <a:spcAft>
                <a:spcPts val="0"/>
              </a:spcAft>
              <a:buNone/>
            </a:pPr>
            <a:r>
              <a:rPr b="1" lang="en-US" sz="2400">
                <a:solidFill>
                  <a:srgbClr val="C00000"/>
                </a:solidFill>
                <a:latin typeface="Calibri"/>
                <a:ea typeface="Calibri"/>
                <a:cs typeface="Calibri"/>
                <a:sym typeface="Calibri"/>
              </a:rPr>
              <a:t>The Y Chromosome. </a:t>
            </a:r>
            <a:endParaRPr b="1" sz="2400">
              <a:solidFill>
                <a:srgbClr val="C00000"/>
              </a:solidFill>
              <a:latin typeface="Calibri"/>
              <a:ea typeface="Calibri"/>
              <a:cs typeface="Calibri"/>
              <a:sym typeface="Calibri"/>
            </a:endParaRPr>
          </a:p>
          <a:p>
            <a:pPr indent="-342900" lvl="0" marL="1260475"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Women lack the Y chromosome</a:t>
            </a:r>
            <a:endParaRPr/>
          </a:p>
          <a:p>
            <a:pPr indent="-342900" lvl="0" marL="1260475"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It is inherited strictly from father to son. </a:t>
            </a:r>
            <a:endParaRPr sz="2000">
              <a:solidFill>
                <a:srgbClr val="C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p:nvPr/>
        </p:nvSpPr>
        <p:spPr>
          <a:xfrm>
            <a:off x="599440" y="560983"/>
            <a:ext cx="10952480" cy="52322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What Does the Data Show? We are all descended from a single, small group.</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mtDNA indicates all living humans descend from one maternal source, Mitochondrial Eve, who lived in Africa between 100,000 and 200,000 years ago. </a:t>
            </a:r>
            <a:endParaRPr sz="20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Y chromosome data shows that all men have a common ancestor, Y-chromosome Adam, who lived at the same time (the fact that they match makes this evidence much more convincing). </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Both analyses indicate that modern humans descend from a small founding population of about 5000 men and an equal number of women. </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All data patterns indicate steady genetic mixing among humans living near enough to interact.</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Patterns of variation of human genetic traits show more abrupt shifts at places where steady gene flow is interrupted than at physical places associated with subpopulations. </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Such patterns can be explained by the expansion of the human population from Africa and serial genetic bottlenecks, such as the plague in Europe.</a:t>
            </a:r>
            <a:endParaRPr sz="2000">
              <a:solidFill>
                <a:srgbClr val="C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p:nvPr/>
        </p:nvSpPr>
        <p:spPr>
          <a:xfrm>
            <a:off x="416560" y="618153"/>
            <a:ext cx="11541760" cy="51552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Most Variations Reflect Environmental, Not Human, Differences</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Skin color is an adaptation to sunlight that provides protection from skin cancer, yet allows for vitamin D production in the skin. Lighter skin arose as a response to weaker sun in temperate regions. </a:t>
            </a:r>
            <a:endParaRPr sz="2000">
              <a:solidFill>
                <a:srgbClr val="C00000"/>
              </a:solidFill>
              <a:latin typeface="Calibri"/>
              <a:ea typeface="Calibri"/>
              <a:cs typeface="Calibri"/>
              <a:sym typeface="Calibri"/>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Body height is considered a polygenic trait that is very much affected by inheritance. Population variations tend to reflect environmental stressors, such as malnutrition and infectious disease.</a:t>
            </a:r>
            <a:endParaRPr sz="2000">
              <a:solidFill>
                <a:srgbClr val="C00000"/>
              </a:solidFill>
              <a:latin typeface="Calibri"/>
              <a:ea typeface="Calibri"/>
              <a:cs typeface="Calibri"/>
              <a:sym typeface="Calibri"/>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Some genetic differences correlate with historical exposure to different infectious diseases. </a:t>
            </a:r>
            <a:endParaRPr sz="2000">
              <a:solidFill>
                <a:srgbClr val="C00000"/>
              </a:solidFill>
              <a:latin typeface="Calibri"/>
              <a:ea typeface="Calibri"/>
              <a:cs typeface="Calibri"/>
              <a:sym typeface="Calibri"/>
            </a:endParaRPr>
          </a:p>
          <a:p>
            <a:pPr indent="0" lvl="0" marL="914400" marR="0" rtl="0" algn="l">
              <a:spcBef>
                <a:spcPts val="1200"/>
              </a:spcBef>
              <a:spcAft>
                <a:spcPts val="0"/>
              </a:spcAft>
              <a:buNone/>
            </a:pPr>
            <a:r>
              <a:rPr lang="en-US" sz="2000">
                <a:solidFill>
                  <a:srgbClr val="C00000"/>
                </a:solidFill>
                <a:latin typeface="Calibri"/>
                <a:ea typeface="Calibri"/>
                <a:cs typeface="Calibri"/>
                <a:sym typeface="Calibri"/>
              </a:rPr>
              <a:t>Hemoglobin variants provide defense against infection by the malaria bacterium (Plasmodium). </a:t>
            </a:r>
            <a:endParaRPr/>
          </a:p>
          <a:p>
            <a:pPr indent="-231775" lvl="0" marL="1604963" marR="0" rtl="0" algn="l">
              <a:spcBef>
                <a:spcPts val="6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Sickle-cell anemia in people of African descent </a:t>
            </a:r>
            <a:endParaRPr sz="2000">
              <a:solidFill>
                <a:srgbClr val="C00000"/>
              </a:solidFill>
              <a:latin typeface="Calibri"/>
              <a:ea typeface="Calibri"/>
              <a:cs typeface="Calibri"/>
              <a:sym typeface="Calibri"/>
            </a:endParaRPr>
          </a:p>
          <a:p>
            <a:pPr indent="-231775" lvl="0" marL="1604963" marR="0" rtl="0" algn="l">
              <a:spcBef>
                <a:spcPts val="6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Thalassemia in people of Mediterranean descent </a:t>
            </a:r>
            <a:endParaRPr/>
          </a:p>
          <a:p>
            <a:pPr indent="-231775" lvl="0" marL="1604963" marR="0" rtl="0" algn="l">
              <a:spcBef>
                <a:spcPts val="6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Environmental selection pressures have caused more than 300 variants of hemoglobin</a:t>
            </a:r>
            <a:endParaRPr/>
          </a:p>
          <a:p>
            <a:pPr indent="0" lvl="0" marL="914400" marR="0" rtl="0" algn="l">
              <a:spcBef>
                <a:spcPts val="1200"/>
              </a:spcBef>
              <a:spcAft>
                <a:spcPts val="0"/>
              </a:spcAft>
              <a:buNone/>
            </a:pPr>
            <a:r>
              <a:rPr lang="en-US" sz="2000">
                <a:solidFill>
                  <a:srgbClr val="C00000"/>
                </a:solidFill>
                <a:latin typeface="Calibri"/>
                <a:ea typeface="Calibri"/>
                <a:cs typeface="Calibri"/>
                <a:sym typeface="Calibri"/>
              </a:rPr>
              <a:t>Cystic fibrosis causes the buildup of mucus in the respiratory tract, leading to death from infection. </a:t>
            </a:r>
            <a:endParaRPr/>
          </a:p>
          <a:p>
            <a:pPr indent="-342900" lvl="0" marL="1717675" marR="0" rtl="0" algn="l">
              <a:spcBef>
                <a:spcPts val="6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heterozygous condition for CF protects against extreme dehydration due to cholera. </a:t>
            </a:r>
            <a:endParaRPr sz="2000">
              <a:solidFill>
                <a:srgbClr val="C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8"/>
          <p:cNvSpPr/>
          <p:nvPr/>
        </p:nvSpPr>
        <p:spPr>
          <a:xfrm>
            <a:off x="497840" y="693063"/>
            <a:ext cx="11196320" cy="4216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The Concept of Human “Races” was Based on Poor American Science</a:t>
            </a:r>
            <a:endParaRPr/>
          </a:p>
          <a:p>
            <a:pPr indent="-342900" lvl="0" marL="800100" marR="0" rtl="0" algn="l">
              <a:spcBef>
                <a:spcPts val="18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Eugenics</a:t>
            </a:r>
            <a:r>
              <a:rPr lang="en-US" sz="2000">
                <a:solidFill>
                  <a:srgbClr val="C00000"/>
                </a:solidFill>
                <a:latin typeface="Calibri"/>
                <a:ea typeface="Calibri"/>
                <a:cs typeface="Calibri"/>
                <a:sym typeface="Calibri"/>
              </a:rPr>
              <a:t> is a set of beliefs and practices aimed at improving the genetic quality of the human population.</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It played a significant role in the history and culture of the United States during the Progressive Era, from the late 19th century until US involvement in World War II.</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While ostensibly about improving genetic quality, it has been argued that eugenics was more about preserving the position of the dominant groups in the population. </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Progressive-era US eugenics is now generally associated with racist and nativist elements, as the movement was to some extent a reaction to a change in emigration from Europe, rather than scientific genetics</a:t>
            </a:r>
            <a:endParaRPr sz="2000">
              <a:solidFill>
                <a:srgbClr val="C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9"/>
          <p:cNvSpPr/>
          <p:nvPr/>
        </p:nvSpPr>
        <p:spPr>
          <a:xfrm>
            <a:off x="142240" y="780207"/>
            <a:ext cx="11755120" cy="39087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Eugenics was widely accepted in the U.S. academic community. </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American Breeder's Association, the first eugenic body in the U.S., was expanded in 1906 specifically to "investigate and report on heredity in the human race, and emphasize the value of superior blood and the menace to society of inferior blood.“</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Membership included Alexander Graham Bell, Stanford president David Starr Jordan and Luther Burbank </a:t>
            </a:r>
            <a:endParaRPr sz="2000">
              <a:solidFill>
                <a:srgbClr val="C00000"/>
              </a:solidFill>
              <a:latin typeface="Calibri"/>
              <a:ea typeface="Calibri"/>
              <a:cs typeface="Calibri"/>
              <a:sym typeface="Calibri"/>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By 1910, there was a large and dynamic network of scientists, reformers, and professionals engaged in national eugenics projects and actively promoting eugenic legislation. </a:t>
            </a:r>
            <a:endParaRPr sz="2000">
              <a:solidFill>
                <a:srgbClr val="C00000"/>
              </a:solidFill>
              <a:latin typeface="Calibri"/>
              <a:ea typeface="Calibri"/>
              <a:cs typeface="Calibri"/>
              <a:sym typeface="Calibri"/>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By 1928, there were 376 separate university courses in some of the United States' leading schools, enrolling more than 20,000 students, which included eugenics in the curriculum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p:nvPr/>
        </p:nvSpPr>
        <p:spPr>
          <a:xfrm>
            <a:off x="467360" y="410840"/>
            <a:ext cx="11013440" cy="56169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Worldwide Impacts of the Eugenics Movement</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In the first half of the 20</a:t>
            </a:r>
            <a:r>
              <a:rPr baseline="30000" lang="en-US" sz="2000">
                <a:solidFill>
                  <a:srgbClr val="C00000"/>
                </a:solidFill>
                <a:latin typeface="Calibri"/>
                <a:ea typeface="Calibri"/>
                <a:cs typeface="Calibri"/>
                <a:sym typeface="Calibri"/>
              </a:rPr>
              <a:t>th</a:t>
            </a:r>
            <a:r>
              <a:rPr lang="en-US" sz="2000">
                <a:solidFill>
                  <a:srgbClr val="C00000"/>
                </a:solidFill>
                <a:latin typeface="Calibri"/>
                <a:ea typeface="Calibri"/>
                <a:cs typeface="Calibri"/>
                <a:sym typeface="Calibri"/>
              </a:rPr>
              <a:t> Century, the Nazis justified the death camps on the grounds that Jews and Gypsies were genetically inferior</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Nazis took their cue from eugenics legislation passed in the United States. Eugenics was practiced in the United States many years before eugenics programs in Nazi Germany, which were largely inspired by the previous American work. </a:t>
            </a:r>
            <a:endParaRPr sz="2000">
              <a:solidFill>
                <a:srgbClr val="C00000"/>
              </a:solidFill>
              <a:latin typeface="Calibri"/>
              <a:ea typeface="Calibri"/>
              <a:cs typeface="Calibri"/>
              <a:sym typeface="Calibri"/>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state of California was at the vanguard of the American eugenics movement, performing about 20,000 sterilizations or one third of the 60,000 nationwide from 1909 up until the 1960s.</a:t>
            </a:r>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While California had the highest number of sterilizations, North Carolina's eugenics program which operated from 1933 to 1977, was the most aggressive of the 32 states that had eugenics programs. An IQ of 70 or lower meant sterilization was appropriate in North Carolina.</a:t>
            </a:r>
            <a:endParaRPr sz="2000">
              <a:solidFill>
                <a:srgbClr val="C00000"/>
              </a:solidFill>
              <a:latin typeface="Calibri"/>
              <a:ea typeface="Calibri"/>
              <a:cs typeface="Calibri"/>
              <a:sym typeface="Calibri"/>
            </a:endParaRPr>
          </a:p>
          <a:p>
            <a:pPr indent="-342900" lvl="0" marL="8001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Stefan Kühl has documented the consensus between Nazi race policies and those of eugenicists in other countries, including the United States, and points out that eugenicists understood Nazi policies and measures as the realization of their goals and demands.</a:t>
            </a:r>
            <a:endParaRPr sz="2000">
              <a:solidFill>
                <a:srgbClr val="C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1"/>
          <p:cNvSpPr/>
          <p:nvPr/>
        </p:nvSpPr>
        <p:spPr>
          <a:xfrm>
            <a:off x="731520" y="790416"/>
            <a:ext cx="10363200" cy="53860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Ethnicity is Real, Race is Not</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An ethnic group or ethnicity is a category of people who identify with each other, usually as an inherited status based on the society in which one lives. </a:t>
            </a:r>
            <a:endParaRPr sz="20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Membership of an ethnic group tends to be defined by a shared: </a:t>
            </a:r>
            <a:endParaRPr/>
          </a:p>
          <a:p>
            <a:pPr indent="-342900" lvl="1" marL="8001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Cultural heritage, physical appearance, ancestry, history</a:t>
            </a:r>
            <a:endParaRPr/>
          </a:p>
          <a:p>
            <a:pPr indent="-342900" lvl="1" marL="8001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Homeland, language or dialect, or social treatment within their residing area </a:t>
            </a:r>
            <a:endParaRPr b="0" i="0" sz="2000" u="none" cap="none" strike="noStrike">
              <a:solidFill>
                <a:srgbClr val="C00000"/>
              </a:solidFill>
              <a:latin typeface="Calibri"/>
              <a:ea typeface="Calibri"/>
              <a:cs typeface="Calibri"/>
              <a:sym typeface="Calibri"/>
            </a:endParaRPr>
          </a:p>
          <a:p>
            <a:pPr indent="-342900" lvl="1" marL="8001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Symbolic systems such as religion, origin myth, mythology and ritual</a:t>
            </a:r>
            <a:endParaRPr/>
          </a:p>
          <a:p>
            <a:pPr indent="-342900" lvl="1" marL="8001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Cuisine, dressing style, art. </a:t>
            </a:r>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Ethnic groups often speak related languages and, over time, begin to share a similar gene pool. </a:t>
            </a:r>
            <a:endParaRPr sz="20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New members can be absorbed into an ethnic group by way of language shift, acculturation, adoption and religious conversion.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16"/>
          <p:cNvSpPr/>
          <p:nvPr/>
        </p:nvSpPr>
        <p:spPr>
          <a:xfrm>
            <a:off x="1429294" y="738923"/>
            <a:ext cx="9219112" cy="2708434"/>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0" i="0" lang="en-US" sz="2800" u="none" cap="none" strike="noStrike">
                <a:solidFill>
                  <a:srgbClr val="C00000"/>
                </a:solidFill>
                <a:latin typeface="Calibri"/>
                <a:ea typeface="Calibri"/>
                <a:cs typeface="Calibri"/>
                <a:sym typeface="Calibri"/>
              </a:rPr>
              <a:t>Back in the 1800’s</a:t>
            </a:r>
            <a:endParaRPr/>
          </a:p>
          <a:p>
            <a:pPr indent="-342900" lvl="2" marL="800100" marR="0" rtl="0" algn="l">
              <a:spcBef>
                <a:spcPts val="1800"/>
              </a:spcBef>
              <a:spcAft>
                <a:spcPts val="0"/>
              </a:spcAft>
              <a:buClr>
                <a:srgbClr val="C00000"/>
              </a:buClr>
              <a:buSzPts val="2800"/>
              <a:buFont typeface="Arial"/>
              <a:buChar char="•"/>
            </a:pPr>
            <a:r>
              <a:rPr b="0" i="0" lang="en-US" sz="2800" u="none" cap="none" strike="noStrike">
                <a:solidFill>
                  <a:srgbClr val="C00000"/>
                </a:solidFill>
                <a:latin typeface="Calibri"/>
                <a:ea typeface="Calibri"/>
                <a:cs typeface="Calibri"/>
                <a:sym typeface="Calibri"/>
              </a:rPr>
              <a:t>Even without Science, people knew traits were passed from parents to kids – “see the resemblance”</a:t>
            </a:r>
            <a:endParaRPr/>
          </a:p>
          <a:p>
            <a:pPr indent="-342900" lvl="2" marL="800100" marR="0" rtl="0" algn="l">
              <a:spcBef>
                <a:spcPts val="1800"/>
              </a:spcBef>
              <a:spcAft>
                <a:spcPts val="0"/>
              </a:spcAft>
              <a:buClr>
                <a:srgbClr val="C00000"/>
              </a:buClr>
              <a:buSzPts val="2800"/>
              <a:buFont typeface="Arial"/>
              <a:buChar char="•"/>
            </a:pPr>
            <a:r>
              <a:rPr b="0" i="0" lang="en-US" sz="2800" u="none" cap="none" strike="noStrike">
                <a:solidFill>
                  <a:srgbClr val="C00000"/>
                </a:solidFill>
                <a:latin typeface="Calibri"/>
                <a:ea typeface="Calibri"/>
                <a:cs typeface="Calibri"/>
                <a:sym typeface="Calibri"/>
              </a:rPr>
              <a:t>People thought that the traits from the parents “blended” in the kids – “Blending of the traits”</a:t>
            </a:r>
            <a:endParaRPr/>
          </a:p>
        </p:txBody>
      </p:sp>
      <p:sp>
        <p:nvSpPr>
          <p:cNvPr id="112" name="Google Shape;112;p16"/>
          <p:cNvSpPr txBox="1"/>
          <p:nvPr/>
        </p:nvSpPr>
        <p:spPr>
          <a:xfrm>
            <a:off x="2324100" y="4387635"/>
            <a:ext cx="297561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Mother has blonde hair and black eyes</a:t>
            </a:r>
            <a:endParaRPr/>
          </a:p>
        </p:txBody>
      </p:sp>
      <p:sp>
        <p:nvSpPr>
          <p:cNvPr id="113" name="Google Shape;113;p16"/>
          <p:cNvSpPr txBox="1"/>
          <p:nvPr/>
        </p:nvSpPr>
        <p:spPr>
          <a:xfrm>
            <a:off x="6892290" y="4387635"/>
            <a:ext cx="297561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Father has black hair and brown eyes</a:t>
            </a:r>
            <a:endParaRPr/>
          </a:p>
        </p:txBody>
      </p:sp>
      <p:sp>
        <p:nvSpPr>
          <p:cNvPr id="114" name="Google Shape;114;p16"/>
          <p:cNvSpPr/>
          <p:nvPr/>
        </p:nvSpPr>
        <p:spPr>
          <a:xfrm>
            <a:off x="5132071" y="3930534"/>
            <a:ext cx="417353" cy="519351"/>
          </a:xfrm>
          <a:prstGeom prst="ellipse">
            <a:avLst/>
          </a:prstGeom>
          <a:solidFill>
            <a:srgbClr val="DAD1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6"/>
          <p:cNvSpPr/>
          <p:nvPr/>
        </p:nvSpPr>
        <p:spPr>
          <a:xfrm>
            <a:off x="5145249" y="3886201"/>
            <a:ext cx="417352" cy="369332"/>
          </a:xfrm>
          <a:custGeom>
            <a:rect b="b" l="l" r="r" t="t"/>
            <a:pathLst>
              <a:path extrusionOk="0" h="430" w="334">
                <a:moveTo>
                  <a:pt x="286" y="143"/>
                </a:moveTo>
                <a:lnTo>
                  <a:pt x="191" y="95"/>
                </a:lnTo>
                <a:lnTo>
                  <a:pt x="143" y="95"/>
                </a:lnTo>
                <a:lnTo>
                  <a:pt x="47" y="143"/>
                </a:lnTo>
                <a:lnTo>
                  <a:pt x="47" y="382"/>
                </a:lnTo>
                <a:lnTo>
                  <a:pt x="0" y="430"/>
                </a:lnTo>
                <a:lnTo>
                  <a:pt x="0" y="95"/>
                </a:lnTo>
                <a:lnTo>
                  <a:pt x="47" y="48"/>
                </a:lnTo>
                <a:lnTo>
                  <a:pt x="143" y="0"/>
                </a:lnTo>
                <a:lnTo>
                  <a:pt x="191" y="0"/>
                </a:lnTo>
                <a:lnTo>
                  <a:pt x="286" y="48"/>
                </a:lnTo>
                <a:lnTo>
                  <a:pt x="334" y="95"/>
                </a:lnTo>
                <a:lnTo>
                  <a:pt x="334" y="430"/>
                </a:lnTo>
                <a:lnTo>
                  <a:pt x="286" y="382"/>
                </a:lnTo>
                <a:lnTo>
                  <a:pt x="286" y="143"/>
                </a:lnTo>
                <a:close/>
              </a:path>
            </a:pathLst>
          </a:custGeom>
          <a:solidFill>
            <a:srgbClr val="FF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6"/>
          <p:cNvSpPr/>
          <p:nvPr/>
        </p:nvSpPr>
        <p:spPr>
          <a:xfrm>
            <a:off x="6684489" y="3977374"/>
            <a:ext cx="417353" cy="519351"/>
          </a:xfrm>
          <a:prstGeom prst="ellipse">
            <a:avLst/>
          </a:prstGeom>
          <a:solidFill>
            <a:srgbClr val="DAD1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6"/>
          <p:cNvSpPr/>
          <p:nvPr/>
        </p:nvSpPr>
        <p:spPr>
          <a:xfrm>
            <a:off x="6673335" y="3903680"/>
            <a:ext cx="428506" cy="369332"/>
          </a:xfrm>
          <a:custGeom>
            <a:rect b="b" l="l" r="r" t="t"/>
            <a:pathLst>
              <a:path extrusionOk="0" h="6734" w="10000">
                <a:moveTo>
                  <a:pt x="8563" y="4511"/>
                </a:moveTo>
                <a:lnTo>
                  <a:pt x="5719" y="2996"/>
                </a:lnTo>
                <a:lnTo>
                  <a:pt x="4281" y="2996"/>
                </a:lnTo>
                <a:lnTo>
                  <a:pt x="1407" y="4511"/>
                </a:lnTo>
                <a:lnTo>
                  <a:pt x="1407" y="6408"/>
                </a:lnTo>
                <a:lnTo>
                  <a:pt x="0" y="6734"/>
                </a:lnTo>
                <a:lnTo>
                  <a:pt x="0" y="2996"/>
                </a:lnTo>
                <a:lnTo>
                  <a:pt x="1407" y="1514"/>
                </a:lnTo>
                <a:lnTo>
                  <a:pt x="4281" y="0"/>
                </a:lnTo>
                <a:lnTo>
                  <a:pt x="5719" y="0"/>
                </a:lnTo>
                <a:lnTo>
                  <a:pt x="8563" y="1514"/>
                </a:lnTo>
                <a:lnTo>
                  <a:pt x="10000" y="2996"/>
                </a:lnTo>
                <a:lnTo>
                  <a:pt x="10000" y="6734"/>
                </a:lnTo>
                <a:lnTo>
                  <a:pt x="8563" y="6408"/>
                </a:lnTo>
                <a:lnTo>
                  <a:pt x="8563" y="45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8" name="Google Shape;118;p16"/>
          <p:cNvCxnSpPr/>
          <p:nvPr/>
        </p:nvCxnSpPr>
        <p:spPr>
          <a:xfrm>
            <a:off x="5802630" y="4191000"/>
            <a:ext cx="670560" cy="0"/>
          </a:xfrm>
          <a:prstGeom prst="straightConnector1">
            <a:avLst/>
          </a:prstGeom>
          <a:noFill/>
          <a:ln cap="flat" cmpd="sng" w="12700">
            <a:solidFill>
              <a:schemeClr val="dk1"/>
            </a:solidFill>
            <a:prstDash val="solid"/>
            <a:miter lim="800000"/>
            <a:headEnd len="sm" w="sm" type="none"/>
            <a:tailEnd len="sm" w="sm" type="none"/>
          </a:ln>
        </p:spPr>
      </p:cxnSp>
      <p:cxnSp>
        <p:nvCxnSpPr>
          <p:cNvPr id="119" name="Google Shape;119;p16"/>
          <p:cNvCxnSpPr/>
          <p:nvPr/>
        </p:nvCxnSpPr>
        <p:spPr>
          <a:xfrm rot="5400000">
            <a:off x="5833110" y="4500562"/>
            <a:ext cx="609600" cy="0"/>
          </a:xfrm>
          <a:prstGeom prst="straightConnector1">
            <a:avLst/>
          </a:prstGeom>
          <a:noFill/>
          <a:ln cap="flat" cmpd="sng" w="12700">
            <a:solidFill>
              <a:schemeClr val="dk1"/>
            </a:solidFill>
            <a:prstDash val="solid"/>
            <a:miter lim="800000"/>
            <a:headEnd len="sm" w="sm" type="none"/>
            <a:tailEnd len="sm" w="sm" type="none"/>
          </a:ln>
        </p:spPr>
      </p:cxnSp>
      <p:sp>
        <p:nvSpPr>
          <p:cNvPr id="120" name="Google Shape;120;p16"/>
          <p:cNvSpPr/>
          <p:nvPr/>
        </p:nvSpPr>
        <p:spPr>
          <a:xfrm>
            <a:off x="5215890" y="4195762"/>
            <a:ext cx="83820" cy="76200"/>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6"/>
          <p:cNvSpPr/>
          <p:nvPr/>
        </p:nvSpPr>
        <p:spPr>
          <a:xfrm>
            <a:off x="5383530" y="4195762"/>
            <a:ext cx="83820" cy="76200"/>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6"/>
          <p:cNvSpPr/>
          <p:nvPr/>
        </p:nvSpPr>
        <p:spPr>
          <a:xfrm>
            <a:off x="6724650" y="4195762"/>
            <a:ext cx="83820" cy="76200"/>
          </a:xfrm>
          <a:prstGeom prst="ellipse">
            <a:avLst/>
          </a:prstGeom>
          <a:solidFill>
            <a:srgbClr val="3366FF"/>
          </a:solidFill>
          <a:ln cap="flat" cmpd="sng" w="952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6"/>
          <p:cNvSpPr/>
          <p:nvPr/>
        </p:nvSpPr>
        <p:spPr>
          <a:xfrm>
            <a:off x="6892290" y="4195762"/>
            <a:ext cx="83820" cy="76200"/>
          </a:xfrm>
          <a:prstGeom prst="ellipse">
            <a:avLst/>
          </a:prstGeom>
          <a:solidFill>
            <a:srgbClr val="3366FF"/>
          </a:solidFill>
          <a:ln cap="flat" cmpd="sng" w="952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6"/>
          <p:cNvSpPr/>
          <p:nvPr/>
        </p:nvSpPr>
        <p:spPr>
          <a:xfrm>
            <a:off x="4259157" y="5562601"/>
            <a:ext cx="3876254" cy="646331"/>
          </a:xfrm>
          <a:prstGeom prst="rect">
            <a:avLst/>
          </a:prstGeom>
          <a:noFill/>
          <a:ln>
            <a:noFill/>
          </a:ln>
        </p:spPr>
        <p:txBody>
          <a:bodyPr anchorCtr="0" anchor="t" bIns="45700" lIns="91425" spcFirstLastPara="1" rIns="91425" wrap="square" tIns="45700">
            <a:noAutofit/>
          </a:bodyPr>
          <a:lstStyle/>
          <a:p>
            <a:pPr indent="0" lvl="2" marL="45720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Child looks like mother and father:</a:t>
            </a:r>
            <a:endParaRPr/>
          </a:p>
          <a:p>
            <a:pPr indent="0" lvl="2" marL="45720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Black hair and black eyes</a:t>
            </a:r>
            <a:endParaRPr/>
          </a:p>
        </p:txBody>
      </p:sp>
      <p:sp>
        <p:nvSpPr>
          <p:cNvPr id="125" name="Google Shape;125;p16"/>
          <p:cNvSpPr/>
          <p:nvPr/>
        </p:nvSpPr>
        <p:spPr>
          <a:xfrm>
            <a:off x="5898675" y="5079884"/>
            <a:ext cx="417353" cy="519351"/>
          </a:xfrm>
          <a:prstGeom prst="ellipse">
            <a:avLst/>
          </a:prstGeom>
          <a:solidFill>
            <a:srgbClr val="DAD1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6"/>
          <p:cNvSpPr/>
          <p:nvPr/>
        </p:nvSpPr>
        <p:spPr>
          <a:xfrm>
            <a:off x="5899905" y="5006190"/>
            <a:ext cx="424696" cy="369332"/>
          </a:xfrm>
          <a:custGeom>
            <a:rect b="b" l="l" r="r" t="t"/>
            <a:pathLst>
              <a:path extrusionOk="0" h="6734" w="10000">
                <a:moveTo>
                  <a:pt x="8563" y="4511"/>
                </a:moveTo>
                <a:lnTo>
                  <a:pt x="5719" y="2996"/>
                </a:lnTo>
                <a:lnTo>
                  <a:pt x="4281" y="2996"/>
                </a:lnTo>
                <a:lnTo>
                  <a:pt x="1407" y="4511"/>
                </a:lnTo>
                <a:lnTo>
                  <a:pt x="1407" y="6408"/>
                </a:lnTo>
                <a:lnTo>
                  <a:pt x="0" y="6734"/>
                </a:lnTo>
                <a:lnTo>
                  <a:pt x="0" y="2996"/>
                </a:lnTo>
                <a:lnTo>
                  <a:pt x="1407" y="1514"/>
                </a:lnTo>
                <a:lnTo>
                  <a:pt x="4281" y="0"/>
                </a:lnTo>
                <a:lnTo>
                  <a:pt x="5719" y="0"/>
                </a:lnTo>
                <a:lnTo>
                  <a:pt x="8563" y="1514"/>
                </a:lnTo>
                <a:lnTo>
                  <a:pt x="10000" y="2996"/>
                </a:lnTo>
                <a:lnTo>
                  <a:pt x="10000" y="6734"/>
                </a:lnTo>
                <a:lnTo>
                  <a:pt x="8563" y="6408"/>
                </a:lnTo>
                <a:lnTo>
                  <a:pt x="8563" y="45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6"/>
          <p:cNvSpPr/>
          <p:nvPr/>
        </p:nvSpPr>
        <p:spPr>
          <a:xfrm>
            <a:off x="5996940" y="5298272"/>
            <a:ext cx="8382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6"/>
          <p:cNvSpPr/>
          <p:nvPr/>
        </p:nvSpPr>
        <p:spPr>
          <a:xfrm>
            <a:off x="6164580" y="5298272"/>
            <a:ext cx="8382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idx="12" type="sldNum"/>
          </p:nvPr>
        </p:nvSpPr>
        <p:spPr>
          <a:xfrm>
            <a:off x="9951720" y="6356362"/>
            <a:ext cx="6705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17"/>
          <p:cNvSpPr/>
          <p:nvPr/>
        </p:nvSpPr>
        <p:spPr>
          <a:xfrm>
            <a:off x="263087" y="838200"/>
            <a:ext cx="6314447" cy="5663089"/>
          </a:xfrm>
          <a:prstGeom prst="rect">
            <a:avLst/>
          </a:prstGeom>
          <a:noFill/>
          <a:ln>
            <a:noFill/>
          </a:ln>
        </p:spPr>
        <p:txBody>
          <a:bodyPr anchorCtr="0" anchor="t" bIns="45700" lIns="91425" spcFirstLastPara="1" rIns="91425" wrap="square" tIns="45700">
            <a:noAutofit/>
          </a:bodyPr>
          <a:lstStyle/>
          <a:p>
            <a:pPr indent="-342900" lvl="1" marL="342900" marR="0" rtl="0" algn="l">
              <a:spcBef>
                <a:spcPts val="0"/>
              </a:spcBef>
              <a:spcAft>
                <a:spcPts val="0"/>
              </a:spcAft>
              <a:buNone/>
            </a:pPr>
            <a:r>
              <a:rPr b="1" i="0" lang="en-US" sz="2800" u="none" cap="none" strike="noStrike">
                <a:solidFill>
                  <a:srgbClr val="C00000"/>
                </a:solidFill>
                <a:latin typeface="Calibri"/>
                <a:ea typeface="Calibri"/>
                <a:cs typeface="Calibri"/>
                <a:sym typeface="Calibri"/>
              </a:rPr>
              <a:t>Mendel worked with Pea plants</a:t>
            </a:r>
            <a:endParaRPr/>
          </a:p>
          <a:p>
            <a:pPr indent="-223837" lvl="1" marL="690563" marR="0" rtl="0" algn="l">
              <a:spcBef>
                <a:spcPts val="12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Experiment: Mated plants with different traits and observing the offspring</a:t>
            </a:r>
            <a:endParaRPr/>
          </a:p>
          <a:p>
            <a:pPr indent="-223837" lvl="1" marL="690563" marR="0" rtl="0" algn="l">
              <a:spcBef>
                <a:spcPts val="12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Why Pea plants? </a:t>
            </a:r>
            <a:endParaRPr/>
          </a:p>
          <a:p>
            <a:pPr indent="-285750" lvl="1" marL="1198563" marR="0" rtl="0" algn="l">
              <a:spcBef>
                <a:spcPts val="1200"/>
              </a:spcBef>
              <a:spcAft>
                <a:spcPts val="0"/>
              </a:spcAft>
              <a:buClr>
                <a:srgbClr val="C00000"/>
              </a:buClr>
              <a:buSzPts val="2400"/>
              <a:buFont typeface="Calibri"/>
              <a:buAutoNum type="arabicPeriod"/>
            </a:pPr>
            <a:r>
              <a:rPr b="0" i="0" lang="en-US" sz="2400" u="none" cap="none" strike="noStrike">
                <a:solidFill>
                  <a:srgbClr val="C00000"/>
                </a:solidFill>
                <a:latin typeface="Calibri"/>
                <a:ea typeface="Calibri"/>
                <a:cs typeface="Calibri"/>
                <a:sym typeface="Calibri"/>
              </a:rPr>
              <a:t>They are sexually reproducing, with pollen and ova as haploid gametes</a:t>
            </a:r>
            <a:endParaRPr/>
          </a:p>
          <a:p>
            <a:pPr indent="-285750" lvl="1" marL="1198563" marR="0" rtl="0" algn="l">
              <a:spcBef>
                <a:spcPts val="1200"/>
              </a:spcBef>
              <a:spcAft>
                <a:spcPts val="0"/>
              </a:spcAft>
              <a:buClr>
                <a:srgbClr val="C00000"/>
              </a:buClr>
              <a:buSzPts val="2400"/>
              <a:buFont typeface="Calibri"/>
              <a:buAutoNum type="arabicPeriod"/>
            </a:pPr>
            <a:r>
              <a:rPr b="0" i="0" lang="en-US" sz="2400" u="none" cap="none" strike="noStrike">
                <a:solidFill>
                  <a:srgbClr val="C00000"/>
                </a:solidFill>
                <a:latin typeface="Calibri"/>
                <a:ea typeface="Calibri"/>
                <a:cs typeface="Calibri"/>
                <a:sym typeface="Calibri"/>
              </a:rPr>
              <a:t>Their breeding (through pollination) can be easily controlled</a:t>
            </a:r>
            <a:endParaRPr/>
          </a:p>
          <a:p>
            <a:pPr indent="-285750" lvl="1" marL="1198563" marR="0" rtl="0" algn="l">
              <a:spcBef>
                <a:spcPts val="1200"/>
              </a:spcBef>
              <a:spcAft>
                <a:spcPts val="0"/>
              </a:spcAft>
              <a:buClr>
                <a:srgbClr val="C00000"/>
              </a:buClr>
              <a:buSzPts val="2400"/>
              <a:buFont typeface="Calibri"/>
              <a:buAutoNum type="arabicPeriod"/>
            </a:pPr>
            <a:r>
              <a:rPr b="0" i="0" lang="en-US" sz="2400" u="none" cap="none" strike="noStrike">
                <a:solidFill>
                  <a:srgbClr val="C00000"/>
                </a:solidFill>
                <a:latin typeface="Calibri"/>
                <a:ea typeface="Calibri"/>
                <a:cs typeface="Calibri"/>
                <a:sym typeface="Calibri"/>
              </a:rPr>
              <a:t>They exist in several varieties with different, easily identifiable traits</a:t>
            </a:r>
            <a:endParaRPr/>
          </a:p>
          <a:p>
            <a:pPr indent="-225425" lvl="2" marL="1371600" marR="0" rtl="0" algn="l">
              <a:spcBef>
                <a:spcPts val="12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He studied 7 traits (see table)</a:t>
            </a:r>
            <a:endParaRPr b="0" i="0" sz="2400" u="none" cap="none" strike="noStrike">
              <a:solidFill>
                <a:srgbClr val="C00000"/>
              </a:solidFill>
              <a:latin typeface="Calibri"/>
              <a:ea typeface="Calibri"/>
              <a:cs typeface="Calibri"/>
              <a:sym typeface="Calibri"/>
            </a:endParaRPr>
          </a:p>
          <a:p>
            <a:pPr indent="-225425" lvl="2" marL="1371600" marR="0" rtl="0" algn="l">
              <a:spcBef>
                <a:spcPts val="12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Each trait has two possible versions</a:t>
            </a:r>
            <a:endParaRPr b="0" i="0" sz="2400" u="none" cap="none" strike="noStrike">
              <a:solidFill>
                <a:srgbClr val="C00000"/>
              </a:solidFill>
              <a:latin typeface="Calibri"/>
              <a:ea typeface="Calibri"/>
              <a:cs typeface="Calibri"/>
              <a:sym typeface="Calibri"/>
            </a:endParaRPr>
          </a:p>
        </p:txBody>
      </p:sp>
      <p:grpSp>
        <p:nvGrpSpPr>
          <p:cNvPr id="135" name="Google Shape;135;p17"/>
          <p:cNvGrpSpPr/>
          <p:nvPr/>
        </p:nvGrpSpPr>
        <p:grpSpPr>
          <a:xfrm>
            <a:off x="6515107" y="304800"/>
            <a:ext cx="4562385" cy="6121578"/>
            <a:chOff x="4767777" y="533400"/>
            <a:chExt cx="4147623" cy="6121578"/>
          </a:xfrm>
        </p:grpSpPr>
        <p:pic>
          <p:nvPicPr>
            <p:cNvPr descr="11_01Table_U" id="136" name="Google Shape;136;p17"/>
            <p:cNvPicPr preferRelativeResize="0"/>
            <p:nvPr/>
          </p:nvPicPr>
          <p:blipFill rotWithShape="1">
            <a:blip r:embed="rId3">
              <a:alphaModFix/>
            </a:blip>
            <a:srcRect b="4167" l="2152" r="2152" t="4167"/>
            <a:stretch/>
          </p:blipFill>
          <p:spPr>
            <a:xfrm>
              <a:off x="4848576" y="618836"/>
              <a:ext cx="4066824" cy="6036142"/>
            </a:xfrm>
            <a:prstGeom prst="rect">
              <a:avLst/>
            </a:prstGeom>
            <a:noFill/>
            <a:ln>
              <a:noFill/>
            </a:ln>
          </p:spPr>
        </p:pic>
        <p:sp>
          <p:nvSpPr>
            <p:cNvPr id="137" name="Google Shape;137;p17"/>
            <p:cNvSpPr txBox="1"/>
            <p:nvPr/>
          </p:nvSpPr>
          <p:spPr>
            <a:xfrm>
              <a:off x="5224936" y="533400"/>
              <a:ext cx="3297013"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Pea-Plant Characters Studied by Mendel</a:t>
              </a:r>
              <a:endParaRPr/>
            </a:p>
          </p:txBody>
        </p:sp>
        <p:sp>
          <p:nvSpPr>
            <p:cNvPr id="138" name="Google Shape;138;p17"/>
            <p:cNvSpPr txBox="1"/>
            <p:nvPr/>
          </p:nvSpPr>
          <p:spPr>
            <a:xfrm>
              <a:off x="6205790" y="825500"/>
              <a:ext cx="984009"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Dominant Trait</a:t>
              </a:r>
              <a:endParaRPr/>
            </a:p>
          </p:txBody>
        </p:sp>
        <p:sp>
          <p:nvSpPr>
            <p:cNvPr id="139" name="Google Shape;139;p17"/>
            <p:cNvSpPr txBox="1"/>
            <p:nvPr/>
          </p:nvSpPr>
          <p:spPr>
            <a:xfrm>
              <a:off x="4879357" y="835025"/>
              <a:ext cx="873916"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Trait Studied</a:t>
              </a:r>
              <a:endParaRPr/>
            </a:p>
          </p:txBody>
        </p:sp>
        <p:sp>
          <p:nvSpPr>
            <p:cNvPr id="140" name="Google Shape;140;p17"/>
            <p:cNvSpPr txBox="1"/>
            <p:nvPr/>
          </p:nvSpPr>
          <p:spPr>
            <a:xfrm>
              <a:off x="7619044" y="820579"/>
              <a:ext cx="1016912"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Recessive Trait</a:t>
              </a:r>
              <a:endParaRPr/>
            </a:p>
          </p:txBody>
        </p:sp>
        <p:sp>
          <p:nvSpPr>
            <p:cNvPr id="141" name="Google Shape;141;p17"/>
            <p:cNvSpPr txBox="1"/>
            <p:nvPr/>
          </p:nvSpPr>
          <p:spPr>
            <a:xfrm>
              <a:off x="4842844" y="1219200"/>
              <a:ext cx="1010246" cy="292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Seed shape</a:t>
              </a:r>
              <a:endParaRPr/>
            </a:p>
          </p:txBody>
        </p:sp>
        <p:sp>
          <p:nvSpPr>
            <p:cNvPr id="142" name="Google Shape;142;p17"/>
            <p:cNvSpPr txBox="1"/>
            <p:nvPr/>
          </p:nvSpPr>
          <p:spPr>
            <a:xfrm>
              <a:off x="4849194" y="1712912"/>
              <a:ext cx="942756" cy="292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Seed color</a:t>
              </a:r>
              <a:endParaRPr/>
            </a:p>
          </p:txBody>
        </p:sp>
        <p:sp>
          <p:nvSpPr>
            <p:cNvPr id="143" name="Google Shape;143;p17"/>
            <p:cNvSpPr txBox="1"/>
            <p:nvPr/>
          </p:nvSpPr>
          <p:spPr>
            <a:xfrm>
              <a:off x="4855544" y="2217737"/>
              <a:ext cx="937319" cy="292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Pod shape</a:t>
              </a:r>
              <a:endParaRPr/>
            </a:p>
          </p:txBody>
        </p:sp>
        <p:sp>
          <p:nvSpPr>
            <p:cNvPr id="144" name="Google Shape;144;p17"/>
            <p:cNvSpPr txBox="1"/>
            <p:nvPr/>
          </p:nvSpPr>
          <p:spPr>
            <a:xfrm>
              <a:off x="4866657" y="2813050"/>
              <a:ext cx="867370" cy="292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Pod color</a:t>
              </a:r>
              <a:endParaRPr/>
            </a:p>
          </p:txBody>
        </p:sp>
        <p:sp>
          <p:nvSpPr>
            <p:cNvPr id="145" name="Google Shape;145;p17"/>
            <p:cNvSpPr txBox="1"/>
            <p:nvPr/>
          </p:nvSpPr>
          <p:spPr>
            <a:xfrm>
              <a:off x="4767777" y="3436937"/>
              <a:ext cx="1068930" cy="292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Flower color</a:t>
              </a:r>
              <a:endParaRPr/>
            </a:p>
          </p:txBody>
        </p:sp>
        <p:sp>
          <p:nvSpPr>
            <p:cNvPr id="146" name="Google Shape;146;p17"/>
            <p:cNvSpPr txBox="1"/>
            <p:nvPr/>
          </p:nvSpPr>
          <p:spPr>
            <a:xfrm>
              <a:off x="4890469" y="4462462"/>
              <a:ext cx="757158"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Flower</a:t>
              </a:r>
              <a:endParaRPr/>
            </a:p>
            <a:p>
              <a:pPr indent="0" lvl="0" marL="0" marR="0" rtl="0" algn="l">
                <a:spcBef>
                  <a:spcPts val="0"/>
                </a:spcBef>
                <a:spcAft>
                  <a:spcPts val="0"/>
                </a:spcAft>
                <a:buNone/>
              </a:pPr>
              <a:r>
                <a:rPr b="1" lang="en-US" sz="1300">
                  <a:solidFill>
                    <a:schemeClr val="dk1"/>
                  </a:solidFill>
                  <a:latin typeface="Arial"/>
                  <a:ea typeface="Arial"/>
                  <a:cs typeface="Arial"/>
                  <a:sym typeface="Arial"/>
                </a:rPr>
                <a:t>position</a:t>
              </a:r>
              <a:endParaRPr/>
            </a:p>
          </p:txBody>
        </p:sp>
        <p:sp>
          <p:nvSpPr>
            <p:cNvPr id="147" name="Google Shape;147;p17"/>
            <p:cNvSpPr txBox="1"/>
            <p:nvPr/>
          </p:nvSpPr>
          <p:spPr>
            <a:xfrm>
              <a:off x="4913653" y="5476875"/>
              <a:ext cx="1035185"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300">
                  <a:solidFill>
                    <a:schemeClr val="dk1"/>
                  </a:solidFill>
                  <a:latin typeface="Arial"/>
                  <a:ea typeface="Arial"/>
                  <a:cs typeface="Arial"/>
                  <a:sym typeface="Arial"/>
                </a:rPr>
                <a:t>Stem length</a:t>
              </a:r>
              <a:endParaRPr/>
            </a:p>
          </p:txBody>
        </p:sp>
        <p:sp>
          <p:nvSpPr>
            <p:cNvPr id="148" name="Google Shape;148;p17"/>
            <p:cNvSpPr txBox="1"/>
            <p:nvPr/>
          </p:nvSpPr>
          <p:spPr>
            <a:xfrm>
              <a:off x="6355558" y="5278437"/>
              <a:ext cx="361616"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tall</a:t>
              </a:r>
              <a:endParaRPr/>
            </a:p>
          </p:txBody>
        </p:sp>
        <p:sp>
          <p:nvSpPr>
            <p:cNvPr id="149" name="Google Shape;149;p17"/>
            <p:cNvSpPr txBox="1"/>
            <p:nvPr/>
          </p:nvSpPr>
          <p:spPr>
            <a:xfrm>
              <a:off x="6331551" y="4259262"/>
              <a:ext cx="706985"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on stem</a:t>
              </a:r>
              <a:endParaRPr/>
            </a:p>
          </p:txBody>
        </p:sp>
        <p:sp>
          <p:nvSpPr>
            <p:cNvPr id="150" name="Google Shape;150;p17"/>
            <p:cNvSpPr txBox="1"/>
            <p:nvPr/>
          </p:nvSpPr>
          <p:spPr>
            <a:xfrm>
              <a:off x="6341535" y="3230562"/>
              <a:ext cx="589173"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purple</a:t>
              </a:r>
              <a:endParaRPr/>
            </a:p>
          </p:txBody>
        </p:sp>
        <p:sp>
          <p:nvSpPr>
            <p:cNvPr id="151" name="Google Shape;151;p17"/>
            <p:cNvSpPr txBox="1"/>
            <p:nvPr/>
          </p:nvSpPr>
          <p:spPr>
            <a:xfrm>
              <a:off x="6343023" y="2606675"/>
              <a:ext cx="555502"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green</a:t>
              </a:r>
              <a:endParaRPr/>
            </a:p>
          </p:txBody>
        </p:sp>
        <p:sp>
          <p:nvSpPr>
            <p:cNvPr id="152" name="Google Shape;152;p17"/>
            <p:cNvSpPr txBox="1"/>
            <p:nvPr/>
          </p:nvSpPr>
          <p:spPr>
            <a:xfrm>
              <a:off x="6332206" y="2011362"/>
              <a:ext cx="656589"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inflated</a:t>
              </a:r>
              <a:endParaRPr/>
            </a:p>
          </p:txBody>
        </p:sp>
        <p:sp>
          <p:nvSpPr>
            <p:cNvPr id="153" name="Google Shape;153;p17"/>
            <p:cNvSpPr txBox="1"/>
            <p:nvPr/>
          </p:nvSpPr>
          <p:spPr>
            <a:xfrm>
              <a:off x="6341528" y="1503362"/>
              <a:ext cx="589025"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yellow</a:t>
              </a:r>
              <a:endParaRPr/>
            </a:p>
          </p:txBody>
        </p:sp>
        <p:sp>
          <p:nvSpPr>
            <p:cNvPr id="154" name="Google Shape;154;p17"/>
            <p:cNvSpPr txBox="1"/>
            <p:nvPr/>
          </p:nvSpPr>
          <p:spPr>
            <a:xfrm>
              <a:off x="6331033" y="1011237"/>
              <a:ext cx="664877"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smooth</a:t>
              </a:r>
              <a:endParaRPr/>
            </a:p>
          </p:txBody>
        </p:sp>
        <p:sp>
          <p:nvSpPr>
            <p:cNvPr id="155" name="Google Shape;155;p17"/>
            <p:cNvSpPr txBox="1"/>
            <p:nvPr/>
          </p:nvSpPr>
          <p:spPr>
            <a:xfrm>
              <a:off x="7897666" y="1011237"/>
              <a:ext cx="723783"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wrinkled</a:t>
              </a:r>
              <a:endParaRPr/>
            </a:p>
          </p:txBody>
        </p:sp>
        <p:sp>
          <p:nvSpPr>
            <p:cNvPr id="156" name="Google Shape;156;p17"/>
            <p:cNvSpPr txBox="1"/>
            <p:nvPr/>
          </p:nvSpPr>
          <p:spPr>
            <a:xfrm>
              <a:off x="7908302" y="1503362"/>
              <a:ext cx="555502"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green</a:t>
              </a:r>
              <a:endParaRPr/>
            </a:p>
          </p:txBody>
        </p:sp>
        <p:sp>
          <p:nvSpPr>
            <p:cNvPr id="157" name="Google Shape;157;p17"/>
            <p:cNvSpPr txBox="1"/>
            <p:nvPr/>
          </p:nvSpPr>
          <p:spPr>
            <a:xfrm>
              <a:off x="7897666" y="2006600"/>
              <a:ext cx="723783"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wrinkled</a:t>
              </a:r>
              <a:endParaRPr/>
            </a:p>
          </p:txBody>
        </p:sp>
        <p:sp>
          <p:nvSpPr>
            <p:cNvPr id="158" name="Google Shape;158;p17"/>
            <p:cNvSpPr txBox="1"/>
            <p:nvPr/>
          </p:nvSpPr>
          <p:spPr>
            <a:xfrm>
              <a:off x="7908391" y="2603500"/>
              <a:ext cx="589025"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yellow</a:t>
              </a:r>
              <a:endParaRPr/>
            </a:p>
          </p:txBody>
        </p:sp>
        <p:sp>
          <p:nvSpPr>
            <p:cNvPr id="159" name="Google Shape;159;p17"/>
            <p:cNvSpPr txBox="1"/>
            <p:nvPr/>
          </p:nvSpPr>
          <p:spPr>
            <a:xfrm>
              <a:off x="7919311" y="3232150"/>
              <a:ext cx="521683"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white</a:t>
              </a:r>
              <a:endParaRPr/>
            </a:p>
          </p:txBody>
        </p:sp>
        <p:sp>
          <p:nvSpPr>
            <p:cNvPr id="160" name="Google Shape;160;p17"/>
            <p:cNvSpPr txBox="1"/>
            <p:nvPr/>
          </p:nvSpPr>
          <p:spPr>
            <a:xfrm>
              <a:off x="7916462" y="4256087"/>
              <a:ext cx="496448"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at tip</a:t>
              </a:r>
              <a:endParaRPr/>
            </a:p>
          </p:txBody>
        </p:sp>
        <p:sp>
          <p:nvSpPr>
            <p:cNvPr id="161" name="Google Shape;161;p17"/>
            <p:cNvSpPr txBox="1"/>
            <p:nvPr/>
          </p:nvSpPr>
          <p:spPr>
            <a:xfrm>
              <a:off x="7917094" y="5275262"/>
              <a:ext cx="540941"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dwarf</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18"/>
          <p:cNvSpPr txBox="1"/>
          <p:nvPr/>
        </p:nvSpPr>
        <p:spPr>
          <a:xfrm flipH="1">
            <a:off x="1714500" y="294602"/>
            <a:ext cx="8465820" cy="6095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C00000"/>
                </a:solidFill>
                <a:latin typeface="Calibri"/>
                <a:ea typeface="Calibri"/>
                <a:cs typeface="Calibri"/>
                <a:sym typeface="Calibri"/>
              </a:rPr>
              <a:t>Speaking Genetics: Important Terms</a:t>
            </a:r>
            <a:endParaRPr/>
          </a:p>
        </p:txBody>
      </p:sp>
      <p:sp>
        <p:nvSpPr>
          <p:cNvPr id="168" name="Google Shape;168;p18"/>
          <p:cNvSpPr txBox="1"/>
          <p:nvPr/>
        </p:nvSpPr>
        <p:spPr>
          <a:xfrm>
            <a:off x="1714500" y="1381552"/>
            <a:ext cx="9481820" cy="4801314"/>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C00000"/>
              </a:buClr>
              <a:buSzPts val="2400"/>
              <a:buFont typeface="Calibri"/>
              <a:buAutoNum type="arabicPeriod"/>
            </a:pPr>
            <a:r>
              <a:rPr b="1" lang="en-US" sz="2400">
                <a:solidFill>
                  <a:srgbClr val="C00000"/>
                </a:solidFill>
                <a:latin typeface="Calibri"/>
                <a:ea typeface="Calibri"/>
                <a:cs typeface="Calibri"/>
                <a:sym typeface="Calibri"/>
              </a:rPr>
              <a:t>Alleles – </a:t>
            </a:r>
            <a:r>
              <a:rPr lang="en-US" sz="2400">
                <a:solidFill>
                  <a:srgbClr val="C00000"/>
                </a:solidFill>
                <a:latin typeface="Calibri"/>
                <a:ea typeface="Calibri"/>
                <a:cs typeface="Calibri"/>
                <a:sym typeface="Calibri"/>
              </a:rPr>
              <a:t>matching genes on matching chromosomes that code for the same trait or characteristic, one each from female and male gametes </a:t>
            </a:r>
            <a:endParaRPr/>
          </a:p>
          <a:p>
            <a:pPr indent="-457200" lvl="0" marL="457200" marR="0" rtl="0" algn="l">
              <a:spcBef>
                <a:spcPts val="1200"/>
              </a:spcBef>
              <a:spcAft>
                <a:spcPts val="0"/>
              </a:spcAft>
              <a:buClr>
                <a:srgbClr val="C00000"/>
              </a:buClr>
              <a:buSzPts val="2400"/>
              <a:buFont typeface="Calibri"/>
              <a:buAutoNum type="arabicPeriod"/>
            </a:pPr>
            <a:r>
              <a:rPr b="1" lang="en-US" sz="2400">
                <a:solidFill>
                  <a:srgbClr val="C00000"/>
                </a:solidFill>
                <a:latin typeface="Calibri"/>
                <a:ea typeface="Calibri"/>
                <a:cs typeface="Calibri"/>
                <a:sym typeface="Calibri"/>
              </a:rPr>
              <a:t>Genetic cross </a:t>
            </a:r>
            <a:r>
              <a:rPr lang="en-US" sz="2400">
                <a:solidFill>
                  <a:srgbClr val="C00000"/>
                </a:solidFill>
                <a:latin typeface="Calibri"/>
                <a:ea typeface="Calibri"/>
                <a:cs typeface="Calibri"/>
                <a:sym typeface="Calibri"/>
              </a:rPr>
              <a:t>– experimentally mating organisms to produce offspring</a:t>
            </a:r>
            <a:endParaRPr/>
          </a:p>
          <a:p>
            <a:pPr indent="-342900" lvl="1" marL="800100" marR="0" rtl="0" algn="l">
              <a:spcBef>
                <a:spcPts val="12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Self-cross</a:t>
            </a:r>
            <a:r>
              <a:rPr b="0" i="0" lang="en-US" sz="2400" u="none" cap="none" strike="noStrike">
                <a:solidFill>
                  <a:srgbClr val="C00000"/>
                </a:solidFill>
                <a:latin typeface="Calibri"/>
                <a:ea typeface="Calibri"/>
                <a:cs typeface="Calibri"/>
                <a:sym typeface="Calibri"/>
              </a:rPr>
              <a:t> - using one plant with both sexes to make offspring</a:t>
            </a:r>
            <a:endParaRPr b="0" i="0" sz="2400" u="none" cap="none" strike="noStrike">
              <a:solidFill>
                <a:srgbClr val="C00000"/>
              </a:solidFill>
              <a:latin typeface="Calibri"/>
              <a:ea typeface="Calibri"/>
              <a:cs typeface="Calibri"/>
              <a:sym typeface="Calibri"/>
            </a:endParaRPr>
          </a:p>
          <a:p>
            <a:pPr indent="-342900" lvl="1" marL="800100" marR="0" rtl="0" algn="l">
              <a:spcBef>
                <a:spcPts val="12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Cross-breeding</a:t>
            </a:r>
            <a:r>
              <a:rPr b="0" i="0" lang="en-US" sz="2400" u="none" cap="none" strike="noStrike">
                <a:solidFill>
                  <a:srgbClr val="C00000"/>
                </a:solidFill>
                <a:latin typeface="Calibri"/>
                <a:ea typeface="Calibri"/>
                <a:cs typeface="Calibri"/>
                <a:sym typeface="Calibri"/>
              </a:rPr>
              <a:t> – mating two organisms (using 2 plants)</a:t>
            </a:r>
            <a:endParaRPr/>
          </a:p>
          <a:p>
            <a:pPr indent="-457200" lvl="0" marL="457200" marR="0" rtl="0" algn="l">
              <a:spcBef>
                <a:spcPts val="1800"/>
              </a:spcBef>
              <a:spcAft>
                <a:spcPts val="0"/>
              </a:spcAft>
              <a:buClr>
                <a:srgbClr val="C00000"/>
              </a:buClr>
              <a:buSzPts val="2400"/>
              <a:buFont typeface="Calibri"/>
              <a:buAutoNum type="arabicPeriod"/>
            </a:pPr>
            <a:r>
              <a:rPr b="1" lang="en-US" sz="2400">
                <a:solidFill>
                  <a:srgbClr val="C00000"/>
                </a:solidFill>
                <a:latin typeface="Calibri"/>
                <a:ea typeface="Calibri"/>
                <a:cs typeface="Calibri"/>
                <a:sym typeface="Calibri"/>
              </a:rPr>
              <a:t>Parental generation </a:t>
            </a:r>
            <a:r>
              <a:rPr lang="en-US" sz="2400">
                <a:solidFill>
                  <a:srgbClr val="C00000"/>
                </a:solidFill>
                <a:latin typeface="Calibri"/>
                <a:ea typeface="Calibri"/>
                <a:cs typeface="Calibri"/>
                <a:sym typeface="Calibri"/>
              </a:rPr>
              <a:t>– source of original gametes, abbreviated with P</a:t>
            </a:r>
            <a:endParaRPr/>
          </a:p>
          <a:p>
            <a:pPr indent="-457200" lvl="0" marL="457200" marR="0" rtl="0" algn="l">
              <a:spcBef>
                <a:spcPts val="1800"/>
              </a:spcBef>
              <a:spcAft>
                <a:spcPts val="0"/>
              </a:spcAft>
              <a:buClr>
                <a:srgbClr val="C00000"/>
              </a:buClr>
              <a:buSzPts val="2400"/>
              <a:buFont typeface="Calibri"/>
              <a:buAutoNum type="arabicPeriod"/>
            </a:pPr>
            <a:r>
              <a:rPr b="1" lang="en-US" sz="2400">
                <a:solidFill>
                  <a:srgbClr val="C00000"/>
                </a:solidFill>
                <a:latin typeface="Calibri"/>
                <a:ea typeface="Calibri"/>
                <a:cs typeface="Calibri"/>
                <a:sym typeface="Calibri"/>
              </a:rPr>
              <a:t>First generation </a:t>
            </a:r>
            <a:r>
              <a:rPr lang="en-US" sz="2400">
                <a:solidFill>
                  <a:srgbClr val="C00000"/>
                </a:solidFill>
                <a:latin typeface="Calibri"/>
                <a:ea typeface="Calibri"/>
                <a:cs typeface="Calibri"/>
                <a:sym typeface="Calibri"/>
              </a:rPr>
              <a:t>– offspring of the P, abbreviated F</a:t>
            </a:r>
            <a:r>
              <a:rPr baseline="-25000" lang="en-US" sz="2400">
                <a:solidFill>
                  <a:srgbClr val="C00000"/>
                </a:solidFill>
                <a:latin typeface="Calibri"/>
                <a:ea typeface="Calibri"/>
                <a:cs typeface="Calibri"/>
                <a:sym typeface="Calibri"/>
              </a:rPr>
              <a:t>1</a:t>
            </a:r>
            <a:endParaRPr/>
          </a:p>
          <a:p>
            <a:pPr indent="-457200" lvl="0" marL="457200" marR="0" rtl="0" algn="l">
              <a:spcBef>
                <a:spcPts val="1800"/>
              </a:spcBef>
              <a:spcAft>
                <a:spcPts val="0"/>
              </a:spcAft>
              <a:buClr>
                <a:srgbClr val="C00000"/>
              </a:buClr>
              <a:buSzPts val="2400"/>
              <a:buFont typeface="Calibri"/>
              <a:buAutoNum type="arabicPeriod"/>
            </a:pPr>
            <a:r>
              <a:rPr b="1" lang="en-US" sz="2400">
                <a:solidFill>
                  <a:srgbClr val="C00000"/>
                </a:solidFill>
                <a:latin typeface="Calibri"/>
                <a:ea typeface="Calibri"/>
                <a:cs typeface="Calibri"/>
                <a:sym typeface="Calibri"/>
              </a:rPr>
              <a:t>Second generation </a:t>
            </a:r>
            <a:r>
              <a:rPr lang="en-US" sz="2400">
                <a:solidFill>
                  <a:srgbClr val="C00000"/>
                </a:solidFill>
                <a:latin typeface="Calibri"/>
                <a:ea typeface="Calibri"/>
                <a:cs typeface="Calibri"/>
                <a:sym typeface="Calibri"/>
              </a:rPr>
              <a:t>– offspring of the F</a:t>
            </a:r>
            <a:r>
              <a:rPr baseline="-25000" lang="en-US" sz="2400">
                <a:solidFill>
                  <a:srgbClr val="C00000"/>
                </a:solidFill>
                <a:latin typeface="Calibri"/>
                <a:ea typeface="Calibri"/>
                <a:cs typeface="Calibri"/>
                <a:sym typeface="Calibri"/>
              </a:rPr>
              <a:t>1</a:t>
            </a:r>
            <a:r>
              <a:rPr lang="en-US" sz="2400">
                <a:solidFill>
                  <a:srgbClr val="C00000"/>
                </a:solidFill>
                <a:latin typeface="Calibri"/>
                <a:ea typeface="Calibri"/>
                <a:cs typeface="Calibri"/>
                <a:sym typeface="Calibri"/>
              </a:rPr>
              <a:t>, abbreviated F</a:t>
            </a:r>
            <a:r>
              <a:rPr baseline="-25000" lang="en-US" sz="2400">
                <a:solidFill>
                  <a:srgbClr val="C00000"/>
                </a:solidFill>
                <a:latin typeface="Calibri"/>
                <a:ea typeface="Calibri"/>
                <a:cs typeface="Calibri"/>
                <a:sym typeface="Calibri"/>
              </a:rPr>
              <a:t>2</a:t>
            </a:r>
            <a:endParaRPr/>
          </a:p>
          <a:p>
            <a:pPr indent="-457200" lvl="0" marL="457200" marR="0" rtl="0" algn="l">
              <a:spcBef>
                <a:spcPts val="1800"/>
              </a:spcBef>
              <a:spcAft>
                <a:spcPts val="0"/>
              </a:spcAft>
              <a:buClr>
                <a:srgbClr val="C00000"/>
              </a:buClr>
              <a:buSzPts val="2400"/>
              <a:buFont typeface="Calibri"/>
              <a:buAutoNum type="arabicPeriod"/>
            </a:pPr>
            <a:r>
              <a:rPr b="1" lang="en-US" sz="2400">
                <a:solidFill>
                  <a:srgbClr val="C00000"/>
                </a:solidFill>
                <a:latin typeface="Calibri"/>
                <a:ea typeface="Calibri"/>
                <a:cs typeface="Calibri"/>
                <a:sym typeface="Calibri"/>
              </a:rPr>
              <a:t>Third generation </a:t>
            </a:r>
            <a:r>
              <a:rPr lang="en-US" sz="2400">
                <a:solidFill>
                  <a:srgbClr val="C00000"/>
                </a:solidFill>
                <a:latin typeface="Calibri"/>
                <a:ea typeface="Calibri"/>
                <a:cs typeface="Calibri"/>
                <a:sym typeface="Calibri"/>
              </a:rPr>
              <a:t>– offspring of the F</a:t>
            </a:r>
            <a:r>
              <a:rPr baseline="-25000" lang="en-US" sz="2400">
                <a:solidFill>
                  <a:srgbClr val="C00000"/>
                </a:solidFill>
                <a:latin typeface="Calibri"/>
                <a:ea typeface="Calibri"/>
                <a:cs typeface="Calibri"/>
                <a:sym typeface="Calibri"/>
              </a:rPr>
              <a:t>2</a:t>
            </a:r>
            <a:r>
              <a:rPr lang="en-US" sz="2400">
                <a:solidFill>
                  <a:srgbClr val="C00000"/>
                </a:solidFill>
                <a:latin typeface="Calibri"/>
                <a:ea typeface="Calibri"/>
                <a:cs typeface="Calibri"/>
                <a:sym typeface="Calibri"/>
              </a:rPr>
              <a:t>, abbreviated F</a:t>
            </a:r>
            <a:r>
              <a:rPr baseline="-25000" lang="en-US" sz="2400">
                <a:solidFill>
                  <a:srgbClr val="C00000"/>
                </a:solidFill>
                <a:latin typeface="Calibri"/>
                <a:ea typeface="Calibri"/>
                <a:cs typeface="Calibri"/>
                <a:sym typeface="Calibri"/>
              </a:rPr>
              <a:t>3</a:t>
            </a:r>
            <a:endParaRPr baseline="-25000" sz="2400">
              <a:solidFill>
                <a:srgbClr val="C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4" name="Google Shape;174;p19"/>
          <p:cNvPicPr preferRelativeResize="0"/>
          <p:nvPr/>
        </p:nvPicPr>
        <p:blipFill rotWithShape="1">
          <a:blip r:embed="rId3">
            <a:alphaModFix/>
          </a:blip>
          <a:srcRect b="50463" l="0" r="0" t="7284"/>
          <a:stretch/>
        </p:blipFill>
        <p:spPr>
          <a:xfrm>
            <a:off x="2956560" y="964128"/>
            <a:ext cx="6497321" cy="5757347"/>
          </a:xfrm>
          <a:prstGeom prst="rect">
            <a:avLst/>
          </a:prstGeom>
          <a:noFill/>
          <a:ln>
            <a:noFill/>
          </a:ln>
        </p:spPr>
      </p:pic>
      <p:sp>
        <p:nvSpPr>
          <p:cNvPr id="175" name="Google Shape;175;p19"/>
          <p:cNvSpPr txBox="1"/>
          <p:nvPr/>
        </p:nvSpPr>
        <p:spPr>
          <a:xfrm flipH="1">
            <a:off x="233686" y="0"/>
            <a:ext cx="5049513" cy="609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Mendel’s Experiment Set-up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12" type="sldNum"/>
          </p:nvPr>
        </p:nvSpPr>
        <p:spPr>
          <a:xfrm>
            <a:off x="8573327" y="6280162"/>
            <a:ext cx="23469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1_03Figure-U" id="181" name="Google Shape;181;p20"/>
          <p:cNvPicPr preferRelativeResize="0"/>
          <p:nvPr/>
        </p:nvPicPr>
        <p:blipFill rotWithShape="1">
          <a:blip r:embed="rId3">
            <a:alphaModFix/>
          </a:blip>
          <a:srcRect b="92111" l="11922" r="57146" t="633"/>
          <a:stretch/>
        </p:blipFill>
        <p:spPr>
          <a:xfrm>
            <a:off x="5600762" y="3938885"/>
            <a:ext cx="2254409" cy="608013"/>
          </a:xfrm>
          <a:prstGeom prst="rect">
            <a:avLst/>
          </a:prstGeom>
          <a:noFill/>
          <a:ln>
            <a:noFill/>
          </a:ln>
        </p:spPr>
      </p:pic>
      <p:pic>
        <p:nvPicPr>
          <p:cNvPr descr="11_03Figure-U" id="182" name="Google Shape;182;p20"/>
          <p:cNvPicPr preferRelativeResize="0"/>
          <p:nvPr/>
        </p:nvPicPr>
        <p:blipFill rotWithShape="1">
          <a:blip r:embed="rId3">
            <a:alphaModFix/>
          </a:blip>
          <a:srcRect b="92111" l="44794" r="24274" t="633"/>
          <a:stretch/>
        </p:blipFill>
        <p:spPr>
          <a:xfrm>
            <a:off x="8246784" y="3938885"/>
            <a:ext cx="2254409" cy="608013"/>
          </a:xfrm>
          <a:prstGeom prst="rect">
            <a:avLst/>
          </a:prstGeom>
          <a:noFill/>
          <a:ln>
            <a:noFill/>
          </a:ln>
        </p:spPr>
      </p:pic>
      <p:sp>
        <p:nvSpPr>
          <p:cNvPr id="183" name="Google Shape;183;p20"/>
          <p:cNvSpPr txBox="1"/>
          <p:nvPr/>
        </p:nvSpPr>
        <p:spPr>
          <a:xfrm>
            <a:off x="6645467" y="4343412"/>
            <a:ext cx="20955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pure-breed yellow seeds</a:t>
            </a:r>
            <a:endParaRPr/>
          </a:p>
        </p:txBody>
      </p:sp>
      <p:sp>
        <p:nvSpPr>
          <p:cNvPr id="184" name="Google Shape;184;p20"/>
          <p:cNvSpPr txBox="1"/>
          <p:nvPr/>
        </p:nvSpPr>
        <p:spPr>
          <a:xfrm>
            <a:off x="4740952" y="3843569"/>
            <a:ext cx="76623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Arial"/>
                <a:ea typeface="Arial"/>
                <a:cs typeface="Arial"/>
                <a:sym typeface="Arial"/>
              </a:rPr>
              <a:t>P :</a:t>
            </a:r>
            <a:endParaRPr/>
          </a:p>
        </p:txBody>
      </p:sp>
      <p:cxnSp>
        <p:nvCxnSpPr>
          <p:cNvPr id="185" name="Google Shape;185;p20"/>
          <p:cNvCxnSpPr/>
          <p:nvPr/>
        </p:nvCxnSpPr>
        <p:spPr>
          <a:xfrm>
            <a:off x="6503567" y="4648212"/>
            <a:ext cx="0" cy="542417"/>
          </a:xfrm>
          <a:prstGeom prst="straightConnector1">
            <a:avLst/>
          </a:prstGeom>
          <a:noFill/>
          <a:ln cap="flat" cmpd="sng" w="38100">
            <a:solidFill>
              <a:schemeClr val="dk1"/>
            </a:solidFill>
            <a:prstDash val="solid"/>
            <a:round/>
            <a:headEnd len="med" w="med" type="none"/>
            <a:tailEnd len="med" w="med" type="triangle"/>
          </a:ln>
        </p:spPr>
      </p:cxnSp>
      <p:sp>
        <p:nvSpPr>
          <p:cNvPr id="186" name="Google Shape;186;p20"/>
          <p:cNvSpPr txBox="1"/>
          <p:nvPr/>
        </p:nvSpPr>
        <p:spPr>
          <a:xfrm>
            <a:off x="4572000" y="4970395"/>
            <a:ext cx="92044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Arial"/>
                <a:ea typeface="Arial"/>
                <a:cs typeface="Arial"/>
                <a:sym typeface="Arial"/>
              </a:rPr>
              <a:t>F</a:t>
            </a:r>
            <a:r>
              <a:rPr b="1" baseline="-25000" lang="en-US" sz="3600">
                <a:solidFill>
                  <a:srgbClr val="C00000"/>
                </a:solidFill>
                <a:latin typeface="Arial"/>
                <a:ea typeface="Arial"/>
                <a:cs typeface="Arial"/>
                <a:sym typeface="Arial"/>
              </a:rPr>
              <a:t>1</a:t>
            </a:r>
            <a:r>
              <a:rPr b="1" lang="en-US" sz="3600">
                <a:solidFill>
                  <a:srgbClr val="C00000"/>
                </a:solidFill>
                <a:latin typeface="Arial"/>
                <a:ea typeface="Arial"/>
                <a:cs typeface="Arial"/>
                <a:sym typeface="Arial"/>
              </a:rPr>
              <a:t> :</a:t>
            </a:r>
            <a:endParaRPr/>
          </a:p>
        </p:txBody>
      </p:sp>
      <p:sp>
        <p:nvSpPr>
          <p:cNvPr id="187" name="Google Shape;187;p20"/>
          <p:cNvSpPr/>
          <p:nvPr/>
        </p:nvSpPr>
        <p:spPr>
          <a:xfrm rot="4380770">
            <a:off x="6178958" y="3408979"/>
            <a:ext cx="808037" cy="369332"/>
          </a:xfrm>
          <a:custGeom>
            <a:rect b="b" l="l" r="r" t="t"/>
            <a:pathLst>
              <a:path extrusionOk="0" fill="none" h="43200" w="43200">
                <a:moveTo>
                  <a:pt x="34319" y="39058"/>
                </a:moveTo>
                <a:cubicBezTo>
                  <a:pt x="30624" y="41749"/>
                  <a:pt x="26171" y="43199"/>
                  <a:pt x="21600" y="43200"/>
                </a:cubicBezTo>
                <a:cubicBezTo>
                  <a:pt x="9670" y="43200"/>
                  <a:pt x="0" y="33529"/>
                  <a:pt x="0" y="21600"/>
                </a:cubicBezTo>
                <a:cubicBezTo>
                  <a:pt x="0" y="9670"/>
                  <a:pt x="9670" y="0"/>
                  <a:pt x="21600" y="0"/>
                </a:cubicBezTo>
                <a:cubicBezTo>
                  <a:pt x="33529" y="-1"/>
                  <a:pt x="43199" y="9670"/>
                  <a:pt x="43200" y="21599"/>
                </a:cubicBezTo>
              </a:path>
              <a:path extrusionOk="0" h="43200" w="43200">
                <a:moveTo>
                  <a:pt x="34319" y="39058"/>
                </a:moveTo>
                <a:cubicBezTo>
                  <a:pt x="30624" y="41749"/>
                  <a:pt x="26171"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11_03Figure-U" id="188" name="Google Shape;188;p20"/>
          <p:cNvPicPr preferRelativeResize="0"/>
          <p:nvPr/>
        </p:nvPicPr>
        <p:blipFill rotWithShape="1">
          <a:blip r:embed="rId3">
            <a:alphaModFix/>
          </a:blip>
          <a:srcRect b="92111" l="11922" r="57146" t="633"/>
          <a:stretch/>
        </p:blipFill>
        <p:spPr>
          <a:xfrm>
            <a:off x="5480724" y="5159526"/>
            <a:ext cx="2254409" cy="608013"/>
          </a:xfrm>
          <a:prstGeom prst="rect">
            <a:avLst/>
          </a:prstGeom>
          <a:noFill/>
          <a:ln>
            <a:noFill/>
          </a:ln>
        </p:spPr>
      </p:pic>
      <p:sp>
        <p:nvSpPr>
          <p:cNvPr id="189" name="Google Shape;189;p20"/>
          <p:cNvSpPr txBox="1"/>
          <p:nvPr/>
        </p:nvSpPr>
        <p:spPr>
          <a:xfrm>
            <a:off x="6877623" y="3417929"/>
            <a:ext cx="10823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Self-cross</a:t>
            </a:r>
            <a:endParaRPr/>
          </a:p>
        </p:txBody>
      </p:sp>
      <p:sp>
        <p:nvSpPr>
          <p:cNvPr id="190" name="Google Shape;190;p20"/>
          <p:cNvSpPr txBox="1"/>
          <p:nvPr/>
        </p:nvSpPr>
        <p:spPr>
          <a:xfrm>
            <a:off x="9542851" y="3417929"/>
            <a:ext cx="12035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Cross-bred</a:t>
            </a:r>
            <a:endParaRPr b="1" sz="1800">
              <a:solidFill>
                <a:srgbClr val="C00000"/>
              </a:solidFill>
              <a:latin typeface="Calibri"/>
              <a:ea typeface="Calibri"/>
              <a:cs typeface="Calibri"/>
              <a:sym typeface="Calibri"/>
            </a:endParaRPr>
          </a:p>
        </p:txBody>
      </p:sp>
      <p:pic>
        <p:nvPicPr>
          <p:cNvPr descr="11_03Figure-U" id="191" name="Google Shape;191;p20"/>
          <p:cNvPicPr preferRelativeResize="0"/>
          <p:nvPr/>
        </p:nvPicPr>
        <p:blipFill rotWithShape="1">
          <a:blip r:embed="rId3">
            <a:alphaModFix/>
          </a:blip>
          <a:srcRect b="92111" l="44794" r="24274" t="633"/>
          <a:stretch/>
        </p:blipFill>
        <p:spPr>
          <a:xfrm>
            <a:off x="8238055" y="5161113"/>
            <a:ext cx="2254409" cy="608013"/>
          </a:xfrm>
          <a:prstGeom prst="rect">
            <a:avLst/>
          </a:prstGeom>
          <a:noFill/>
          <a:ln>
            <a:noFill/>
          </a:ln>
        </p:spPr>
      </p:pic>
      <p:sp>
        <p:nvSpPr>
          <p:cNvPr id="192" name="Google Shape;192;p20"/>
          <p:cNvSpPr txBox="1"/>
          <p:nvPr/>
        </p:nvSpPr>
        <p:spPr>
          <a:xfrm>
            <a:off x="8070407" y="5767527"/>
            <a:ext cx="234696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C00000"/>
                </a:solidFill>
                <a:latin typeface="Calibri"/>
                <a:ea typeface="Calibri"/>
                <a:cs typeface="Calibri"/>
                <a:sym typeface="Calibri"/>
              </a:rPr>
              <a:t>ALL F</a:t>
            </a:r>
            <a:r>
              <a:rPr baseline="-25000" lang="en-US" sz="2000">
                <a:solidFill>
                  <a:srgbClr val="C00000"/>
                </a:solidFill>
                <a:latin typeface="Calibri"/>
                <a:ea typeface="Calibri"/>
                <a:cs typeface="Calibri"/>
                <a:sym typeface="Calibri"/>
              </a:rPr>
              <a:t>1</a:t>
            </a:r>
            <a:r>
              <a:rPr lang="en-US" sz="2000">
                <a:solidFill>
                  <a:srgbClr val="C00000"/>
                </a:solidFill>
                <a:latin typeface="Calibri"/>
                <a:ea typeface="Calibri"/>
                <a:cs typeface="Calibri"/>
                <a:sym typeface="Calibri"/>
              </a:rPr>
              <a:t> plants will have green peas</a:t>
            </a:r>
            <a:endParaRPr/>
          </a:p>
        </p:txBody>
      </p:sp>
      <p:sp>
        <p:nvSpPr>
          <p:cNvPr id="193" name="Google Shape;193;p20"/>
          <p:cNvSpPr txBox="1"/>
          <p:nvPr/>
        </p:nvSpPr>
        <p:spPr>
          <a:xfrm>
            <a:off x="5330087" y="5769114"/>
            <a:ext cx="234696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C00000"/>
                </a:solidFill>
                <a:latin typeface="Calibri"/>
                <a:ea typeface="Calibri"/>
                <a:cs typeface="Calibri"/>
                <a:sym typeface="Calibri"/>
              </a:rPr>
              <a:t>ALL F</a:t>
            </a:r>
            <a:r>
              <a:rPr baseline="-25000" lang="en-US" sz="2000">
                <a:solidFill>
                  <a:srgbClr val="C00000"/>
                </a:solidFill>
                <a:latin typeface="Calibri"/>
                <a:ea typeface="Calibri"/>
                <a:cs typeface="Calibri"/>
                <a:sym typeface="Calibri"/>
              </a:rPr>
              <a:t>1</a:t>
            </a:r>
            <a:r>
              <a:rPr lang="en-US" sz="2000">
                <a:solidFill>
                  <a:srgbClr val="C00000"/>
                </a:solidFill>
                <a:latin typeface="Calibri"/>
                <a:ea typeface="Calibri"/>
                <a:cs typeface="Calibri"/>
                <a:sym typeface="Calibri"/>
              </a:rPr>
              <a:t> plants will have yellow peas</a:t>
            </a:r>
            <a:endParaRPr/>
          </a:p>
        </p:txBody>
      </p:sp>
      <p:sp>
        <p:nvSpPr>
          <p:cNvPr id="194" name="Google Shape;194;p20"/>
          <p:cNvSpPr txBox="1"/>
          <p:nvPr/>
        </p:nvSpPr>
        <p:spPr>
          <a:xfrm flipH="1">
            <a:off x="1402080" y="152405"/>
            <a:ext cx="9926320" cy="609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Mendel’s Control Experiments: Crossing “pure-breeds”</a:t>
            </a:r>
            <a:endParaRPr/>
          </a:p>
        </p:txBody>
      </p:sp>
      <p:sp>
        <p:nvSpPr>
          <p:cNvPr id="195" name="Google Shape;195;p20"/>
          <p:cNvSpPr txBox="1"/>
          <p:nvPr/>
        </p:nvSpPr>
        <p:spPr>
          <a:xfrm>
            <a:off x="942340" y="1044602"/>
            <a:ext cx="10386060" cy="15081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C00000"/>
                </a:solidFill>
                <a:latin typeface="Calibri"/>
                <a:ea typeface="Calibri"/>
                <a:cs typeface="Calibri"/>
                <a:sym typeface="Calibri"/>
              </a:rPr>
              <a:t>Crossing “pure-breeds” always resulted in offspring that look like the parents</a:t>
            </a:r>
            <a:endParaRPr/>
          </a:p>
          <a:p>
            <a:pPr indent="-285750" lvl="1" marL="742950" marR="0" rtl="0" algn="l">
              <a:spcBef>
                <a:spcPts val="12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same result if self-crossing or cross-breeding plants</a:t>
            </a:r>
            <a:endParaRPr/>
          </a:p>
          <a:p>
            <a:pPr indent="-285750" lvl="1" marL="742950" marR="0" rtl="0" algn="l">
              <a:spcBef>
                <a:spcPts val="12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example: pea plants that are “pure-breeds” for seed color </a:t>
            </a:r>
            <a:endParaRPr/>
          </a:p>
        </p:txBody>
      </p:sp>
      <p:cxnSp>
        <p:nvCxnSpPr>
          <p:cNvPr id="196" name="Google Shape;196;p20"/>
          <p:cNvCxnSpPr/>
          <p:nvPr/>
        </p:nvCxnSpPr>
        <p:spPr>
          <a:xfrm>
            <a:off x="9243887" y="4699186"/>
            <a:ext cx="0" cy="542417"/>
          </a:xfrm>
          <a:prstGeom prst="straightConnector1">
            <a:avLst/>
          </a:prstGeom>
          <a:noFill/>
          <a:ln cap="flat" cmpd="sng" w="38100">
            <a:solidFill>
              <a:schemeClr val="dk1"/>
            </a:solidFill>
            <a:prstDash val="solid"/>
            <a:round/>
            <a:headEnd len="med" w="med" type="none"/>
            <a:tailEnd len="med" w="med" type="triangle"/>
          </a:ln>
        </p:spPr>
      </p:cxnSp>
      <p:sp>
        <p:nvSpPr>
          <p:cNvPr id="197" name="Google Shape;197;p20"/>
          <p:cNvSpPr txBox="1"/>
          <p:nvPr/>
        </p:nvSpPr>
        <p:spPr>
          <a:xfrm>
            <a:off x="9373988" y="4376020"/>
            <a:ext cx="199453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pure-breed green seeds</a:t>
            </a:r>
            <a:endParaRPr/>
          </a:p>
        </p:txBody>
      </p:sp>
      <p:sp>
        <p:nvSpPr>
          <p:cNvPr id="198" name="Google Shape;198;p20"/>
          <p:cNvSpPr txBox="1"/>
          <p:nvPr/>
        </p:nvSpPr>
        <p:spPr>
          <a:xfrm>
            <a:off x="758119" y="3746679"/>
            <a:ext cx="3718560"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rgbClr val="C00000"/>
                </a:solidFill>
                <a:latin typeface="Calibri"/>
                <a:ea typeface="Calibri"/>
                <a:cs typeface="Calibri"/>
                <a:sym typeface="Calibri"/>
              </a:rPr>
              <a:t>Trait tested:</a:t>
            </a:r>
            <a:endParaRPr/>
          </a:p>
          <a:p>
            <a:pPr indent="-342900" lvl="0" marL="342900" marR="0" rtl="0" algn="l">
              <a:spcBef>
                <a:spcPts val="600"/>
              </a:spcBef>
              <a:spcAft>
                <a:spcPts val="0"/>
              </a:spcAft>
              <a:buClr>
                <a:srgbClr val="C00000"/>
              </a:buClr>
              <a:buSzPts val="2200"/>
              <a:buFont typeface="Arial"/>
              <a:buChar char="•"/>
            </a:pPr>
            <a:r>
              <a:rPr lang="en-US" sz="2200">
                <a:solidFill>
                  <a:srgbClr val="C00000"/>
                </a:solidFill>
                <a:latin typeface="Calibri"/>
                <a:ea typeface="Calibri"/>
                <a:cs typeface="Calibri"/>
                <a:sym typeface="Calibri"/>
              </a:rPr>
              <a:t>Gene for seed color</a:t>
            </a:r>
            <a:endParaRPr/>
          </a:p>
          <a:p>
            <a:pPr indent="-342900" lvl="0" marL="342900" marR="0" rtl="0" algn="l">
              <a:spcBef>
                <a:spcPts val="600"/>
              </a:spcBef>
              <a:spcAft>
                <a:spcPts val="0"/>
              </a:spcAft>
              <a:buClr>
                <a:srgbClr val="C00000"/>
              </a:buClr>
              <a:buSzPts val="2200"/>
              <a:buFont typeface="Arial"/>
              <a:buChar char="•"/>
            </a:pPr>
            <a:r>
              <a:rPr lang="en-US" sz="2200">
                <a:solidFill>
                  <a:srgbClr val="C00000"/>
                </a:solidFill>
                <a:latin typeface="Calibri"/>
                <a:ea typeface="Calibri"/>
                <a:cs typeface="Calibri"/>
                <a:sym typeface="Calibri"/>
              </a:rPr>
              <a:t>Alleles: yellow seeds and green seeds</a:t>
            </a:r>
            <a:endParaRPr sz="2200">
              <a:solidFill>
                <a:srgbClr val="C00000"/>
              </a:solidFill>
              <a:latin typeface="Calibri"/>
              <a:ea typeface="Calibri"/>
              <a:cs typeface="Calibri"/>
              <a:sym typeface="Calibri"/>
            </a:endParaRPr>
          </a:p>
        </p:txBody>
      </p:sp>
      <p:pic>
        <p:nvPicPr>
          <p:cNvPr id="199" name="Google Shape;199;p20"/>
          <p:cNvPicPr preferRelativeResize="0"/>
          <p:nvPr/>
        </p:nvPicPr>
        <p:blipFill rotWithShape="1">
          <a:blip r:embed="rId4">
            <a:alphaModFix/>
          </a:blip>
          <a:srcRect b="0" l="0" r="0" t="0"/>
          <a:stretch/>
        </p:blipFill>
        <p:spPr>
          <a:xfrm>
            <a:off x="8539155" y="2912506"/>
            <a:ext cx="1728518" cy="467167"/>
          </a:xfrm>
          <a:prstGeom prst="rect">
            <a:avLst/>
          </a:prstGeom>
          <a:noFill/>
          <a:ln>
            <a:noFill/>
          </a:ln>
        </p:spPr>
      </p:pic>
      <p:cxnSp>
        <p:nvCxnSpPr>
          <p:cNvPr id="200" name="Google Shape;200;p20"/>
          <p:cNvCxnSpPr/>
          <p:nvPr/>
        </p:nvCxnSpPr>
        <p:spPr>
          <a:xfrm>
            <a:off x="9243887" y="3457247"/>
            <a:ext cx="0" cy="542417"/>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idx="12" type="sldNum"/>
          </p:nvPr>
        </p:nvSpPr>
        <p:spPr>
          <a:xfrm>
            <a:off x="10119360" y="6324612"/>
            <a:ext cx="6705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06" name="Google Shape;206;p21"/>
          <p:cNvSpPr txBox="1"/>
          <p:nvPr/>
        </p:nvSpPr>
        <p:spPr>
          <a:xfrm flipH="1">
            <a:off x="390483" y="384832"/>
            <a:ext cx="11212236" cy="625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Experiment 1: Cross-breeding 2 plants with different traits</a:t>
            </a:r>
            <a:endParaRPr/>
          </a:p>
        </p:txBody>
      </p:sp>
      <p:sp>
        <p:nvSpPr>
          <p:cNvPr id="207" name="Google Shape;207;p21"/>
          <p:cNvSpPr txBox="1"/>
          <p:nvPr/>
        </p:nvSpPr>
        <p:spPr>
          <a:xfrm>
            <a:off x="1254768" y="1438374"/>
            <a:ext cx="9723119" cy="830997"/>
          </a:xfrm>
          <a:prstGeom prst="rect">
            <a:avLst/>
          </a:prstGeom>
          <a:noFill/>
          <a:ln>
            <a:noFill/>
          </a:ln>
        </p:spPr>
        <p:txBody>
          <a:bodyPr anchorCtr="0" anchor="t" bIns="45700" lIns="91425" spcFirstLastPara="1" rIns="91425" wrap="square" tIns="45700">
            <a:noAutofit/>
          </a:bodyPr>
          <a:lstStyle/>
          <a:p>
            <a:pPr indent="-463550" lvl="0" marL="463550" marR="0" rtl="0" algn="l">
              <a:spcBef>
                <a:spcPts val="0"/>
              </a:spcBef>
              <a:spcAft>
                <a:spcPts val="0"/>
              </a:spcAft>
              <a:buNone/>
            </a:pPr>
            <a:r>
              <a:rPr lang="en-US" sz="2400">
                <a:solidFill>
                  <a:srgbClr val="C00000"/>
                </a:solidFill>
                <a:latin typeface="Calibri"/>
                <a:ea typeface="Calibri"/>
                <a:cs typeface="Calibri"/>
                <a:sym typeface="Calibri"/>
              </a:rPr>
              <a:t>Mendel cross-bred the pollen (sperm) from a yellow seed pure-breed plant with a green seed (egg) pure-breed plant</a:t>
            </a:r>
            <a:endParaRPr/>
          </a:p>
        </p:txBody>
      </p:sp>
      <p:grpSp>
        <p:nvGrpSpPr>
          <p:cNvPr id="208" name="Google Shape;208;p21"/>
          <p:cNvGrpSpPr/>
          <p:nvPr/>
        </p:nvGrpSpPr>
        <p:grpSpPr>
          <a:xfrm>
            <a:off x="1760706" y="2578040"/>
            <a:ext cx="6432548" cy="1993967"/>
            <a:chOff x="1760706" y="2578040"/>
            <a:chExt cx="6432548" cy="1993967"/>
          </a:xfrm>
        </p:grpSpPr>
        <p:pic>
          <p:nvPicPr>
            <p:cNvPr descr="11_03Figure-U" id="209" name="Google Shape;209;p21"/>
            <p:cNvPicPr preferRelativeResize="0"/>
            <p:nvPr/>
          </p:nvPicPr>
          <p:blipFill rotWithShape="1">
            <a:blip r:embed="rId3">
              <a:alphaModFix/>
            </a:blip>
            <a:srcRect b="92111" l="11922" r="57146" t="633"/>
            <a:stretch/>
          </p:blipFill>
          <p:spPr>
            <a:xfrm>
              <a:off x="2847982" y="2978162"/>
              <a:ext cx="2254409" cy="608013"/>
            </a:xfrm>
            <a:prstGeom prst="rect">
              <a:avLst/>
            </a:prstGeom>
            <a:noFill/>
            <a:ln>
              <a:noFill/>
            </a:ln>
          </p:spPr>
        </p:pic>
        <p:sp>
          <p:nvSpPr>
            <p:cNvPr id="210" name="Google Shape;210;p21"/>
            <p:cNvSpPr txBox="1"/>
            <p:nvPr/>
          </p:nvSpPr>
          <p:spPr>
            <a:xfrm>
              <a:off x="5944721" y="2578040"/>
              <a:ext cx="214195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C00000"/>
                  </a:solidFill>
                  <a:latin typeface="Calibri"/>
                  <a:ea typeface="Calibri"/>
                  <a:cs typeface="Calibri"/>
                  <a:sym typeface="Calibri"/>
                </a:rPr>
                <a:t>pure-breed female</a:t>
              </a:r>
              <a:endParaRPr/>
            </a:p>
          </p:txBody>
        </p:sp>
        <p:cxnSp>
          <p:nvCxnSpPr>
            <p:cNvPr id="211" name="Google Shape;211;p21"/>
            <p:cNvCxnSpPr/>
            <p:nvPr/>
          </p:nvCxnSpPr>
          <p:spPr>
            <a:xfrm>
              <a:off x="5509260" y="3736982"/>
              <a:ext cx="0" cy="835025"/>
            </a:xfrm>
            <a:prstGeom prst="straightConnector1">
              <a:avLst/>
            </a:prstGeom>
            <a:noFill/>
            <a:ln cap="flat" cmpd="sng" w="76200">
              <a:solidFill>
                <a:schemeClr val="dk1"/>
              </a:solidFill>
              <a:prstDash val="solid"/>
              <a:round/>
              <a:headEnd len="med" w="med" type="none"/>
              <a:tailEnd len="med" w="med" type="triangle"/>
            </a:ln>
          </p:spPr>
        </p:cxnSp>
        <p:pic>
          <p:nvPicPr>
            <p:cNvPr descr="11_03Figure-U" id="212" name="Google Shape;212;p21"/>
            <p:cNvPicPr preferRelativeResize="0"/>
            <p:nvPr/>
          </p:nvPicPr>
          <p:blipFill rotWithShape="1">
            <a:blip r:embed="rId3">
              <a:alphaModFix/>
            </a:blip>
            <a:srcRect b="92111" l="44794" r="24274" t="633"/>
            <a:stretch/>
          </p:blipFill>
          <p:spPr>
            <a:xfrm>
              <a:off x="5938845" y="2978162"/>
              <a:ext cx="2254409" cy="608013"/>
            </a:xfrm>
            <a:prstGeom prst="rect">
              <a:avLst/>
            </a:prstGeom>
            <a:noFill/>
            <a:ln>
              <a:noFill/>
            </a:ln>
          </p:spPr>
        </p:pic>
        <p:sp>
          <p:nvSpPr>
            <p:cNvPr id="213" name="Google Shape;213;p21"/>
            <p:cNvSpPr/>
            <p:nvPr/>
          </p:nvSpPr>
          <p:spPr>
            <a:xfrm>
              <a:off x="5173987" y="2978150"/>
              <a:ext cx="693261" cy="457200"/>
            </a:xfrm>
            <a:prstGeom prst="mathMultiply">
              <a:avLst>
                <a:gd fmla="val 23520" name="adj1"/>
              </a:avLst>
            </a:prstGeom>
            <a:solidFill>
              <a:schemeClr val="dk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1"/>
            <p:cNvSpPr txBox="1"/>
            <p:nvPr/>
          </p:nvSpPr>
          <p:spPr>
            <a:xfrm>
              <a:off x="2749502" y="2578040"/>
              <a:ext cx="193607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C00000"/>
                  </a:solidFill>
                  <a:latin typeface="Calibri"/>
                  <a:ea typeface="Calibri"/>
                  <a:cs typeface="Calibri"/>
                  <a:sym typeface="Calibri"/>
                </a:rPr>
                <a:t>pure-breed male</a:t>
              </a:r>
              <a:endParaRPr/>
            </a:p>
          </p:txBody>
        </p:sp>
        <p:sp>
          <p:nvSpPr>
            <p:cNvPr id="215" name="Google Shape;215;p21"/>
            <p:cNvSpPr txBox="1"/>
            <p:nvPr/>
          </p:nvSpPr>
          <p:spPr>
            <a:xfrm>
              <a:off x="1760706" y="2667012"/>
              <a:ext cx="66075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P :</a:t>
              </a:r>
              <a:endParaRPr/>
            </a:p>
          </p:txBody>
        </p:sp>
      </p:grpSp>
      <p:sp>
        <p:nvSpPr>
          <p:cNvPr id="216" name="Google Shape;216;p21"/>
          <p:cNvSpPr txBox="1"/>
          <p:nvPr/>
        </p:nvSpPr>
        <p:spPr>
          <a:xfrm>
            <a:off x="1779228" y="4572007"/>
            <a:ext cx="9955571"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F</a:t>
            </a:r>
            <a:r>
              <a:rPr b="1" baseline="-25000" lang="en-US" sz="3600">
                <a:solidFill>
                  <a:srgbClr val="C00000"/>
                </a:solidFill>
                <a:latin typeface="Calibri"/>
                <a:ea typeface="Calibri"/>
                <a:cs typeface="Calibri"/>
                <a:sym typeface="Calibri"/>
              </a:rPr>
              <a:t>1</a:t>
            </a:r>
            <a:r>
              <a:rPr b="1" lang="en-US" sz="3600">
                <a:solidFill>
                  <a:srgbClr val="C00000"/>
                </a:solidFill>
                <a:latin typeface="Calibri"/>
                <a:ea typeface="Calibri"/>
                <a:cs typeface="Calibri"/>
                <a:sym typeface="Calibri"/>
              </a:rPr>
              <a:t> Expected Results: Hypothesis</a:t>
            </a:r>
            <a:endParaRPr/>
          </a:p>
          <a:p>
            <a:pPr indent="-152400" lvl="0" marL="4572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Traits from both parents would “blend” to make yellow-greenish seeds</a:t>
            </a:r>
            <a:endParaRPr/>
          </a:p>
          <a:p>
            <a:pPr indent="-152400" lvl="0" marL="4572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  “Blending of the traits”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