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DevBio9e-Fig-11-23-1R.jpg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" name="Google Shape;18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DevBio9e-Fig-14-02-1R.jpg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DevBio9e-Fig-14-03-1R.jpg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0" name="Google Shape;20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DevBio9e-Fig-08-23-2R.jpg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DevBio9e-Fig-14-02-2R.jpg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DevBio9e-Fig-14-03-2R.jpg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DevBio9e-Fig-14-01-1R.jpg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DevBio9e-Fig-14-13-0.jpg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DevBio9e-Fig-14-11-0.jpg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" name="Google Shape;27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DevBio9e-Fig-14-12-0.jpg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DevBio9e-Fig-14-22-0.jpg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DevBio9e-Fig-14-25-0.jpg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DevBio9e-Fig-14-15-1R.jpg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0" y="0"/>
            <a:ext cx="121920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609298" y="1600399"/>
            <a:ext cx="10973405" cy="45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ctrTitle"/>
          </p:nvPr>
        </p:nvSpPr>
        <p:spPr>
          <a:xfrm>
            <a:off x="914400" y="2130428"/>
            <a:ext cx="103632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ctr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None/>
              <a:defRPr/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/>
            </a:lvl3pPr>
            <a:lvl4pPr lvl="3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4pPr>
            <a:lvl5pPr lvl="4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5pPr>
            <a:lvl6pPr lvl="5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6pPr>
            <a:lvl7pPr lvl="6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7pPr>
            <a:lvl8pPr lvl="7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8pPr>
            <a:lvl9pPr lvl="8" algn="ctr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963084" y="4406903"/>
            <a:ext cx="10363200" cy="745774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688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963084" y="2906718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67875" lIns="135775" spcFirstLastPara="1" rIns="135775" wrap="square" tIns="67875">
            <a:noAutofit/>
          </a:bodyPr>
          <a:lstStyle>
            <a:lvl1pPr indent="-228600" lvl="0" marL="4572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sz="1875"/>
            </a:lvl1pPr>
            <a:lvl2pPr indent="-228600" lvl="1" marL="914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None/>
              <a:defRPr sz="1687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/>
            </a:lvl3pPr>
            <a:lvl4pPr indent="-228600" lvl="3" marL="18288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4pPr>
            <a:lvl5pPr indent="-228600" lvl="4" marL="22860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5pPr>
            <a:lvl6pPr indent="-228600" lvl="5" marL="27432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6pPr>
            <a:lvl7pPr indent="-228600" lvl="6" marL="32004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7pPr>
            <a:lvl8pPr indent="-228600" lvl="7" marL="36576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8pPr>
            <a:lvl9pPr indent="-228600" lvl="8" marL="41148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0" y="0"/>
            <a:ext cx="121920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609600" y="160020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95287" lvl="0" marL="4572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 sz="2625"/>
            </a:lvl1pPr>
            <a:lvl2pPr indent="-371475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–"/>
              <a:defRPr sz="2250"/>
            </a:lvl2pPr>
            <a:lvl3pPr indent="-347662" lvl="2" marL="13716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/>
            </a:lvl3pPr>
            <a:lvl4pPr indent="-335788" lvl="3" marL="1828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–"/>
              <a:defRPr sz="1687"/>
            </a:lvl4pPr>
            <a:lvl5pPr indent="-335788" lvl="4" marL="22860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5pPr>
            <a:lvl6pPr indent="-335788" lvl="5" marL="27432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6pPr>
            <a:lvl7pPr indent="-335788" lvl="6" marL="3200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7pPr>
            <a:lvl8pPr indent="-335788" lvl="7" marL="3657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8pPr>
            <a:lvl9pPr indent="-335788" lvl="8" marL="4114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9pPr>
          </a:lstStyle>
          <a:p/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6197600" y="1600205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95287" lvl="0" marL="4572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•"/>
              <a:defRPr sz="2625"/>
            </a:lvl1pPr>
            <a:lvl2pPr indent="-371475" lvl="1" marL="9144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–"/>
              <a:defRPr sz="2250"/>
            </a:lvl2pPr>
            <a:lvl3pPr indent="-347662" lvl="2" marL="13716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/>
            </a:lvl3pPr>
            <a:lvl4pPr indent="-335788" lvl="3" marL="1828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–"/>
              <a:defRPr sz="1687"/>
            </a:lvl4pPr>
            <a:lvl5pPr indent="-335788" lvl="4" marL="22860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5pPr>
            <a:lvl6pPr indent="-335788" lvl="5" marL="27432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6pPr>
            <a:lvl7pPr indent="-335788" lvl="6" marL="32004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7pPr>
            <a:lvl8pPr indent="-335788" lvl="7" marL="3657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8pPr>
            <a:lvl9pPr indent="-335788" lvl="8" marL="41148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»"/>
              <a:defRPr sz="1687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609600" y="274639"/>
            <a:ext cx="109728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609601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67875" lIns="135775" spcFirstLastPara="1" rIns="135775" wrap="square" tIns="67875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sz="225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1" sz="1875"/>
            </a:lvl2pPr>
            <a:lvl3pPr indent="-228600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None/>
              <a:defRPr b="1" sz="1687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609601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/>
            </a:lvl1pPr>
            <a:lvl2pPr indent="-347662" lvl="1" marL="9144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–"/>
              <a:defRPr sz="1875"/>
            </a:lvl2pPr>
            <a:lvl3pPr indent="-335788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sz="1687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  <p:sp>
        <p:nvSpPr>
          <p:cNvPr id="105" name="Google Shape;105;p19"/>
          <p:cNvSpPr txBox="1"/>
          <p:nvPr>
            <p:ph idx="3" type="body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67875" lIns="135775" spcFirstLastPara="1" rIns="135775" wrap="square" tIns="67875">
            <a:noAutofit/>
          </a:bodyPr>
          <a:lstStyle>
            <a:lvl1pPr indent="-228600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1" sz="2250"/>
            </a:lvl1pPr>
            <a:lvl2pPr indent="-228600" lvl="1" marL="9144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1" sz="1875"/>
            </a:lvl2pPr>
            <a:lvl3pPr indent="-228600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None/>
              <a:defRPr b="1" sz="1687"/>
            </a:lvl3pPr>
            <a:lvl4pPr indent="-2286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4pPr>
            <a:lvl5pPr indent="-2286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5pPr>
            <a:lvl6pPr indent="-2286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6pPr>
            <a:lvl7pPr indent="-2286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7pPr>
            <a:lvl8pPr indent="-2286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8pPr>
            <a:lvl9pPr indent="-2286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1" sz="1500"/>
            </a:lvl9pPr>
          </a:lstStyle>
          <a:p/>
        </p:txBody>
      </p:sp>
      <p:sp>
        <p:nvSpPr>
          <p:cNvPr id="106" name="Google Shape;106;p19"/>
          <p:cNvSpPr txBox="1"/>
          <p:nvPr>
            <p:ph idx="4" type="body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71475" lvl="0" marL="4572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/>
            </a:lvl1pPr>
            <a:lvl2pPr indent="-347662" lvl="1" marL="9144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–"/>
              <a:defRPr sz="1875"/>
            </a:lvl2pPr>
            <a:lvl3pPr indent="-335788" lvl="2" marL="1371600" algn="l">
              <a:spcBef>
                <a:spcPts val="338"/>
              </a:spcBef>
              <a:spcAft>
                <a:spcPts val="0"/>
              </a:spcAft>
              <a:buClr>
                <a:schemeClr val="dk1"/>
              </a:buClr>
              <a:buSzPts val="1688"/>
              <a:buFont typeface="Arial"/>
              <a:buChar char="•"/>
              <a:defRPr sz="1687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0" y="0"/>
            <a:ext cx="121920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609602" y="541840"/>
            <a:ext cx="4011084" cy="466786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b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7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4766733" y="273055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419100" lvl="0" marL="4572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/>
            </a:lvl1pPr>
            <a:lvl2pPr indent="-395287" lvl="1" marL="9144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–"/>
              <a:defRPr sz="2625"/>
            </a:lvl2pPr>
            <a:lvl3pPr indent="-371475" lvl="2" marL="137160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/>
            </a:lvl3pPr>
            <a:lvl4pPr indent="-347662" lvl="3" marL="18288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–"/>
              <a:defRPr sz="1875"/>
            </a:lvl4pPr>
            <a:lvl5pPr indent="-347662" lvl="4" marL="22860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sz="1875"/>
            </a:lvl5pPr>
            <a:lvl6pPr indent="-347662" lvl="5" marL="27432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sz="1875"/>
            </a:lvl6pPr>
            <a:lvl7pPr indent="-347662" lvl="6" marL="32004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sz="1875"/>
            </a:lvl7pPr>
            <a:lvl8pPr indent="-347662" lvl="7" marL="36576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sz="1875"/>
            </a:lvl8pPr>
            <a:lvl9pPr indent="-347662" lvl="8" marL="411480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sz="1875"/>
            </a:lvl9pPr>
          </a:lstStyle>
          <a:p/>
        </p:txBody>
      </p:sp>
      <p:sp>
        <p:nvSpPr>
          <p:cNvPr id="112" name="Google Shape;112;p21"/>
          <p:cNvSpPr txBox="1"/>
          <p:nvPr>
            <p:ph idx="2" type="body"/>
          </p:nvPr>
        </p:nvSpPr>
        <p:spPr>
          <a:xfrm>
            <a:off x="609602" y="1435105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228600" lvl="0" marL="4572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/>
            </a:lvl2pPr>
            <a:lvl3pPr indent="-228600" lvl="2" marL="1371600" algn="l"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938"/>
            </a:lvl3pPr>
            <a:lvl4pPr indent="-228600" lvl="3" marL="18288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4pPr>
            <a:lvl5pPr indent="-228600" lvl="4" marL="22860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5pPr>
            <a:lvl6pPr indent="-228600" lvl="5" marL="27432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6pPr>
            <a:lvl7pPr indent="-228600" lvl="6" marL="32004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7pPr>
            <a:lvl8pPr indent="-228600" lvl="7" marL="36576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8pPr>
            <a:lvl9pPr indent="-228600" lvl="8" marL="41148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389717" y="4761612"/>
            <a:ext cx="7315200" cy="466786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b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1875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lvl="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None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None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228600" lvl="0" marL="457200" algn="l">
              <a:spcBef>
                <a:spcPts val="263"/>
              </a:spcBef>
              <a:spcAft>
                <a:spcPts val="0"/>
              </a:spcAft>
              <a:buClr>
                <a:schemeClr val="dk1"/>
              </a:buClr>
              <a:buSzPts val="1313"/>
              <a:buFont typeface="Arial"/>
              <a:buNone/>
              <a:defRPr sz="1313"/>
            </a:lvl1pPr>
            <a:lvl2pPr indent="-228600" lvl="1" marL="914400" algn="l"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/>
            </a:lvl2pPr>
            <a:lvl3pPr indent="-228600" lvl="2" marL="1371600" algn="l">
              <a:spcBef>
                <a:spcPts val="188"/>
              </a:spcBef>
              <a:spcAft>
                <a:spcPts val="0"/>
              </a:spcAft>
              <a:buClr>
                <a:schemeClr val="dk1"/>
              </a:buClr>
              <a:buSzPts val="938"/>
              <a:buFont typeface="Arial"/>
              <a:buNone/>
              <a:defRPr sz="938"/>
            </a:lvl3pPr>
            <a:lvl4pPr indent="-228600" lvl="3" marL="18288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4pPr>
            <a:lvl5pPr indent="-228600" lvl="4" marL="22860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5pPr>
            <a:lvl6pPr indent="-228600" lvl="5" marL="27432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6pPr>
            <a:lvl7pPr indent="-228600" lvl="6" marL="32004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7pPr>
            <a:lvl8pPr indent="-228600" lvl="7" marL="36576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8pPr>
            <a:lvl9pPr indent="-228600" lvl="8" marL="4114800" algn="l">
              <a:spcBef>
                <a:spcPts val="163"/>
              </a:spcBef>
              <a:spcAft>
                <a:spcPts val="0"/>
              </a:spcAft>
              <a:buClr>
                <a:schemeClr val="dk1"/>
              </a:buClr>
              <a:buSzPts val="813"/>
              <a:buFont typeface="Arial"/>
              <a:buNone/>
              <a:defRPr sz="813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0"/>
            <a:ext cx="121920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 rot="5400000">
            <a:off x="3833317" y="-1623620"/>
            <a:ext cx="4525367" cy="10973405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 rot="5400000">
            <a:off x="8876393" y="2810555"/>
            <a:ext cx="6126163" cy="505063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 rot="5400000">
            <a:off x="1407319" y="-1407313"/>
            <a:ext cx="6126163" cy="8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609298" y="1600399"/>
            <a:ext cx="10973405" cy="4525367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>
            <a:lvl1pPr indent="-4191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5287" lvl="1" marL="914400" marR="0" rtl="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625"/>
              <a:buFont typeface="Arial"/>
              <a:buChar char="–"/>
              <a:defRPr b="0" i="0" sz="26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71475" lvl="2" marL="1371600" marR="0" rtl="0" algn="l">
              <a:spcBef>
                <a:spcPts val="4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7662" lvl="3" marL="18288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–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7662" lvl="4" marL="22860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7662" lvl="5" marL="27432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7662" lvl="6" marL="32004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7662" lvl="7" marL="36576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7662" lvl="8" marL="4114800" marR="0" rtl="0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»"/>
              <a:defRPr b="0" i="0" sz="18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type="title"/>
          </p:nvPr>
        </p:nvSpPr>
        <p:spPr>
          <a:xfrm>
            <a:off x="0" y="0"/>
            <a:ext cx="12192000" cy="409078"/>
          </a:xfrm>
          <a:prstGeom prst="rect">
            <a:avLst/>
          </a:prstGeom>
          <a:solidFill>
            <a:srgbClr val="495E24"/>
          </a:solidFill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Relationship Id="rId4" Type="http://schemas.openxmlformats.org/officeDocument/2006/relationships/image" Target="../media/image3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jpg"/><Relationship Id="rId4" Type="http://schemas.openxmlformats.org/officeDocument/2006/relationships/image" Target="../media/image6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Basic Biological Concepts</a:t>
            </a:r>
            <a:endParaRPr b="1">
              <a:solidFill>
                <a:srgbClr val="C00000"/>
              </a:solidFill>
            </a:endParaRPr>
          </a:p>
        </p:txBody>
      </p:sp>
      <p:sp>
        <p:nvSpPr>
          <p:cNvPr id="128" name="Google Shape;128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Gender and Sex Determination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>
                <a:solidFill>
                  <a:srgbClr val="C00000"/>
                </a:solidFill>
              </a:rPr>
              <a:t>Section 2 – Lecture 5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1-23-1R" id="180" name="Google Shape;180;p34"/>
          <p:cNvPicPr preferRelativeResize="0"/>
          <p:nvPr/>
        </p:nvPicPr>
        <p:blipFill rotWithShape="1">
          <a:blip r:embed="rId3">
            <a:alphaModFix/>
          </a:blip>
          <a:srcRect b="4861" l="53545" r="17203" t="4772"/>
          <a:stretch/>
        </p:blipFill>
        <p:spPr>
          <a:xfrm>
            <a:off x="3440509" y="112325"/>
            <a:ext cx="2499994" cy="66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4"/>
          <p:cNvSpPr txBox="1"/>
          <p:nvPr/>
        </p:nvSpPr>
        <p:spPr>
          <a:xfrm>
            <a:off x="318975" y="224650"/>
            <a:ext cx="4611132" cy="180926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paired gonads form as the genital ridges right above the developing kidneys at ~ week 4 in humans.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34"/>
          <p:cNvPicPr preferRelativeResize="0"/>
          <p:nvPr/>
        </p:nvPicPr>
        <p:blipFill rotWithShape="1">
          <a:blip r:embed="rId4">
            <a:alphaModFix/>
          </a:blip>
          <a:srcRect b="43541" l="0" r="0" t="0"/>
          <a:stretch/>
        </p:blipFill>
        <p:spPr>
          <a:xfrm>
            <a:off x="6507678" y="5415639"/>
            <a:ext cx="5511439" cy="1179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4"/>
          <p:cNvSpPr/>
          <p:nvPr/>
        </p:nvSpPr>
        <p:spPr>
          <a:xfrm>
            <a:off x="6966856" y="3779456"/>
            <a:ext cx="488471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this stage they are a mixture of two cell types: one epithelial, one mesenchymal.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02-1R" id="188" name="Google Shape;188;p35"/>
          <p:cNvPicPr preferRelativeResize="0"/>
          <p:nvPr/>
        </p:nvPicPr>
        <p:blipFill rotWithShape="1">
          <a:blip r:embed="rId3">
            <a:alphaModFix/>
          </a:blip>
          <a:srcRect b="4860" l="21149" r="21104" t="0"/>
          <a:stretch/>
        </p:blipFill>
        <p:spPr>
          <a:xfrm>
            <a:off x="3810000" y="278650"/>
            <a:ext cx="4429125" cy="6266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5"/>
          <p:cNvSpPr txBox="1"/>
          <p:nvPr/>
        </p:nvSpPr>
        <p:spPr>
          <a:xfrm>
            <a:off x="610774" y="1009015"/>
            <a:ext cx="3166038" cy="1193713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Genital ridge forms 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epithelium mixed with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interstitial mesenchyme</a:t>
            </a:r>
            <a:endParaRPr/>
          </a:p>
        </p:txBody>
      </p:sp>
      <p:sp>
        <p:nvSpPr>
          <p:cNvPr id="190" name="Google Shape;190;p35"/>
          <p:cNvSpPr txBox="1"/>
          <p:nvPr/>
        </p:nvSpPr>
        <p:spPr>
          <a:xfrm>
            <a:off x="8354649" y="1009015"/>
            <a:ext cx="2985816" cy="82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Germline stem cells arrive from elsewhere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5"/>
          <p:cNvSpPr txBox="1"/>
          <p:nvPr/>
        </p:nvSpPr>
        <p:spPr>
          <a:xfrm>
            <a:off x="708660" y="3884295"/>
            <a:ext cx="3253740" cy="82438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Mullerian duct develops parallel to Wolffian duct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03-1R" id="196" name="Google Shape;196;p36"/>
          <p:cNvPicPr preferRelativeResize="0"/>
          <p:nvPr/>
        </p:nvPicPr>
        <p:blipFill rotWithShape="1">
          <a:blip r:embed="rId3">
            <a:alphaModFix/>
          </a:blip>
          <a:srcRect b="23045" l="7095" r="6910" t="12113"/>
          <a:stretch/>
        </p:blipFill>
        <p:spPr>
          <a:xfrm>
            <a:off x="2781459" y="660400"/>
            <a:ext cx="8899732" cy="576338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223520" y="429567"/>
            <a:ext cx="546608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Ultimately forms the Sexually-Indifferent Gonads that are prepped to receive gamete stem cells 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/>
        </p:nvSpPr>
        <p:spPr>
          <a:xfrm>
            <a:off x="3548823" y="1072946"/>
            <a:ext cx="8277417" cy="5487206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Primordial Germ Cells (PGC) form in the early embryo shortly after implantation</a:t>
            </a:r>
            <a:endParaRPr/>
          </a:p>
          <a:p>
            <a:pPr indent="-342900" lvl="0" marL="80327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Between 6 and 12 days post-ovulation in humans</a:t>
            </a:r>
            <a:endParaRPr/>
          </a:p>
          <a:p>
            <a:pPr indent="-342900" lvl="0" marL="80327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PGCs migrate from the hindgut along the gut to reach the gonads in ~4.5 weeks in human beings</a:t>
            </a:r>
            <a:endParaRPr/>
          </a:p>
          <a:p>
            <a:pPr indent="-342900" lvl="0" marL="80327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10-100 cells @ Day 6.5 in mice</a:t>
            </a:r>
            <a:endParaRPr/>
          </a:p>
          <a:p>
            <a:pPr indent="-342900" lvl="0" marL="80327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They divide continuously as they migrate and enter the genital ridges as 2500-5000 PGCs by Day 12 in mice.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88" y="110374"/>
            <a:ext cx="3259051" cy="6611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8"/>
          <p:cNvSpPr txBox="1"/>
          <p:nvPr>
            <p:ph idx="4294967295" type="body"/>
          </p:nvPr>
        </p:nvSpPr>
        <p:spPr>
          <a:xfrm>
            <a:off x="508000" y="706120"/>
            <a:ext cx="113792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Remember that only gamete stem cells can perform meiosis</a:t>
            </a:r>
            <a:endParaRPr/>
          </a:p>
          <a:p>
            <a:pPr indent="-313531" lvl="0" marL="313531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travelling stem cell niche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Support cells travel with PGCs to maintain the undifferentiated stem cell phenotype</a:t>
            </a:r>
            <a:endParaRPr/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Support cells secrete molecules to accomplish this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9"/>
          <p:cNvSpPr txBox="1"/>
          <p:nvPr/>
        </p:nvSpPr>
        <p:spPr>
          <a:xfrm>
            <a:off x="676632" y="931027"/>
            <a:ext cx="11056190" cy="5010142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			Cell Fates determined by 8 weeks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Epithelium becomes Sertoli cells				- Epithelium becomes granulosa cells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Mesenchyme becomes Leydig cells			- Mesenchyme becomes thecal cells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Germ cells will become spermatogonia			- Germ cells become meiotic oogonia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							- Together they form the follicles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					Ductal fates determined by 16 weeks</a:t>
            </a:r>
            <a:endParaRPr b="1"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Sertoli AMF degenerates Mullerian duct			- No AMF allows devo of Mullerian duct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Leydig testosterone maintains Wolffian duct		- No testosterone degenerates Wolffian duct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 - Duct and testis cords become seminiferous		- Mullerian = oviduct, uterus, cervix, upper vagina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	 tubules, vas deferens and epididymous.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9"/>
          <p:cNvSpPr txBox="1"/>
          <p:nvPr/>
        </p:nvSpPr>
        <p:spPr>
          <a:xfrm>
            <a:off x="249119" y="149061"/>
            <a:ext cx="1025402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happens to the “indifferent” gonad when the PGCs get there?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9"/>
          <p:cNvSpPr txBox="1"/>
          <p:nvPr/>
        </p:nvSpPr>
        <p:spPr>
          <a:xfrm>
            <a:off x="2803315" y="6199915"/>
            <a:ext cx="68028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Male						Female</a:t>
            </a:r>
            <a:endParaRPr b="1"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03-2R" id="220" name="Google Shape;220;p40"/>
          <p:cNvPicPr preferRelativeResize="0"/>
          <p:nvPr/>
        </p:nvPicPr>
        <p:blipFill rotWithShape="1">
          <a:blip r:embed="rId3">
            <a:alphaModFix/>
          </a:blip>
          <a:srcRect b="13379" l="0" r="0" t="7904"/>
          <a:stretch/>
        </p:blipFill>
        <p:spPr>
          <a:xfrm>
            <a:off x="182453" y="308758"/>
            <a:ext cx="9412810" cy="636269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40"/>
          <p:cNvSpPr txBox="1"/>
          <p:nvPr/>
        </p:nvSpPr>
        <p:spPr>
          <a:xfrm>
            <a:off x="9440884" y="1140031"/>
            <a:ext cx="239688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If everything goes well these structures form early and are maintained until puberty fires up their functions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1"/>
          <p:cNvSpPr txBox="1"/>
          <p:nvPr>
            <p:ph type="title"/>
          </p:nvPr>
        </p:nvSpPr>
        <p:spPr>
          <a:xfrm>
            <a:off x="195447" y="95003"/>
            <a:ext cx="11561124" cy="807522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Development of the Secondary Sexual Characteristics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593766" y="1219400"/>
            <a:ext cx="10949050" cy="1690056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Secondary determination starts at puberty</a:t>
            </a:r>
            <a:endParaRPr/>
          </a:p>
          <a:p>
            <a:pPr indent="-259952" lvl="1" marL="684609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Secondary characteristics usually match gonadal</a:t>
            </a:r>
            <a:endParaRPr/>
          </a:p>
          <a:p>
            <a:pPr indent="-259952" lvl="1" marL="684609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dominant influence is gonadal steroid hormones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0811" y="3037670"/>
            <a:ext cx="7564492" cy="323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 txBox="1"/>
          <p:nvPr/>
        </p:nvSpPr>
        <p:spPr>
          <a:xfrm>
            <a:off x="142504" y="415637"/>
            <a:ext cx="6602681" cy="5370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can we take home from these data?</a:t>
            </a:r>
            <a:endParaRPr b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899" lvl="0" marL="56991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default condition at every stage is female</a:t>
            </a:r>
            <a:endParaRPr/>
          </a:p>
          <a:p>
            <a:pPr indent="-342899" lvl="0" marL="56991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masculinization vs. feminization of the brain occurs to a large extent prior to gonad and hormone development</a:t>
            </a:r>
            <a:endParaRPr/>
          </a:p>
          <a:p>
            <a:pPr indent="-342899" lvl="0" marL="56991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Gonadal hormones refine an established brain sex</a:t>
            </a:r>
            <a:endParaRPr/>
          </a:p>
          <a:p>
            <a:pPr indent="-342899" lvl="0" marL="56991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During gonad development the secretion of hormones determines cellularity and plumbing</a:t>
            </a:r>
            <a:endParaRPr/>
          </a:p>
          <a:p>
            <a:pPr indent="-342899" lvl="0" marL="56991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During development of secondary characters gonad hormones usually match them to gonad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2439" y="90449"/>
            <a:ext cx="4749141" cy="664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3"/>
          <p:cNvSpPr txBox="1"/>
          <p:nvPr>
            <p:ph idx="4294967295" type="body"/>
          </p:nvPr>
        </p:nvSpPr>
        <p:spPr>
          <a:xfrm>
            <a:off x="1825336" y="1250641"/>
            <a:ext cx="8953500" cy="5399541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-313531" lvl="0" marL="313531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Polyphenisms: discontinuous “either-or” phenotypes</a:t>
            </a:r>
            <a:endParaRPr/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environment selects – usually the most adaptive</a:t>
            </a:r>
            <a:endParaRPr/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 be two or more discreet choices </a:t>
            </a:r>
            <a:endParaRPr/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These are most often encountered in simpler organisms</a:t>
            </a:r>
            <a:endParaRPr/>
          </a:p>
          <a:p>
            <a:pPr indent="0" lvl="1" marL="48895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Reaction Norms: a continuous range of phenotypes encoded in the genome bounded by an upper and lower limit</a:t>
            </a:r>
            <a:endParaRPr/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environment selects – usually the most adaptive</a:t>
            </a:r>
            <a:endParaRPr/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These are more commonly encountered in higher organisms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8762" lvl="1" marL="747713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Example: human muscle development depends on exercise</a:t>
            </a:r>
            <a:endParaRPr sz="2250"/>
          </a:p>
        </p:txBody>
      </p:sp>
      <p:sp>
        <p:nvSpPr>
          <p:cNvPr id="240" name="Google Shape;240;p43"/>
          <p:cNvSpPr txBox="1"/>
          <p:nvPr/>
        </p:nvSpPr>
        <p:spPr>
          <a:xfrm>
            <a:off x="1567543" y="368135"/>
            <a:ext cx="800193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Two ways that genetic characteristics can vary</a:t>
            </a:r>
            <a:endParaRPr b="1"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01-1R" id="133" name="Google Shape;133;p26"/>
          <p:cNvPicPr preferRelativeResize="0"/>
          <p:nvPr/>
        </p:nvPicPr>
        <p:blipFill rotWithShape="1">
          <a:blip r:embed="rId3">
            <a:alphaModFix/>
          </a:blip>
          <a:srcRect b="4957" l="20015" r="18964" t="0"/>
          <a:stretch/>
        </p:blipFill>
        <p:spPr>
          <a:xfrm>
            <a:off x="5124450" y="436880"/>
            <a:ext cx="4558030" cy="6097248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6"/>
          <p:cNvSpPr txBox="1"/>
          <p:nvPr>
            <p:ph idx="4294967295" type="title"/>
          </p:nvPr>
        </p:nvSpPr>
        <p:spPr>
          <a:xfrm>
            <a:off x="1164590" y="1015651"/>
            <a:ext cx="3959860" cy="2948235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Chromosomal Sex Determination in Humans Comes from the X and Y Chromosomes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6"/>
          <p:cNvSpPr txBox="1"/>
          <p:nvPr/>
        </p:nvSpPr>
        <p:spPr>
          <a:xfrm>
            <a:off x="9084311" y="756744"/>
            <a:ext cx="26137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Dad is XY and thus half of his gametes deliver X and half deliver Y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/>
          <p:nvPr/>
        </p:nvSpPr>
        <p:spPr>
          <a:xfrm>
            <a:off x="3379733" y="5617807"/>
            <a:ext cx="29159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Mom is XX and thus all of her gametes deliver X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9871667" y="5310030"/>
            <a:ext cx="198400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Offspring get a 50:50 chance of getting XX or XY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4"/>
          <p:cNvSpPr txBox="1"/>
          <p:nvPr>
            <p:ph type="title"/>
          </p:nvPr>
        </p:nvSpPr>
        <p:spPr>
          <a:xfrm>
            <a:off x="195447" y="95003"/>
            <a:ext cx="11561124" cy="807522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Is the Process 100% Accurate?</a:t>
            </a:r>
            <a:endParaRPr b="1" sz="4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4"/>
          <p:cNvSpPr txBox="1"/>
          <p:nvPr>
            <p:ph idx="1" type="body"/>
          </p:nvPr>
        </p:nvSpPr>
        <p:spPr>
          <a:xfrm>
            <a:off x="641267" y="1021278"/>
            <a:ext cx="10949050" cy="5533901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-313531" lvl="0" marL="313531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Brain sexual dimorphism is a relatively new area of study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Female gene expression is default, masculinization requires local biochemistry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Testosterone production, aromatase expression, estrogen receptors</a:t>
            </a:r>
            <a:endParaRPr sz="2025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Gonadal determination can result in female, male, both or none</a:t>
            </a:r>
            <a:endParaRPr b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True hermaphroditism is very rare in humans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Can result from translocation of Y onto X during crossing over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Secondary sex determination starts at puberty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dominant influence is gonadal steroid hormones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0.4-1.7% of population have mixed traits</a:t>
            </a:r>
            <a:endParaRPr/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This is called pseudohermaphroditism or “Intersex Conditions”</a:t>
            </a:r>
            <a:endParaRPr/>
          </a:p>
          <a:p>
            <a:pPr indent="-123031" lvl="0" marL="313531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5"/>
          <p:cNvSpPr txBox="1"/>
          <p:nvPr>
            <p:ph idx="4294967295" type="title"/>
          </p:nvPr>
        </p:nvSpPr>
        <p:spPr>
          <a:xfrm>
            <a:off x="617516" y="48611"/>
            <a:ext cx="11055927" cy="1140030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Gynandromorph finch with ZZ (male) cells on its right side and ZW (female) cells on its left side</a:t>
            </a:r>
            <a:endParaRPr/>
          </a:p>
        </p:txBody>
      </p:sp>
      <p:pic>
        <p:nvPicPr>
          <p:cNvPr descr="DevBio9e-Fig-14-13-0" id="252" name="Google Shape;252;p45"/>
          <p:cNvPicPr preferRelativeResize="0"/>
          <p:nvPr/>
        </p:nvPicPr>
        <p:blipFill rotWithShape="1">
          <a:blip r:embed="rId3">
            <a:alphaModFix/>
          </a:blip>
          <a:srcRect b="5039" l="24966" r="27415" t="0"/>
          <a:stretch/>
        </p:blipFill>
        <p:spPr>
          <a:xfrm>
            <a:off x="4476750" y="1188641"/>
            <a:ext cx="3143250" cy="538360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45"/>
          <p:cNvSpPr txBox="1"/>
          <p:nvPr/>
        </p:nvSpPr>
        <p:spPr>
          <a:xfrm>
            <a:off x="7895828" y="2749376"/>
            <a:ext cx="2459819" cy="947491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True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Hermaphrodite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6"/>
          <p:cNvSpPr txBox="1"/>
          <p:nvPr>
            <p:ph idx="4294967295" type="title"/>
          </p:nvPr>
        </p:nvSpPr>
        <p:spPr>
          <a:xfrm>
            <a:off x="2095500" y="1"/>
            <a:ext cx="8001000" cy="732244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Androgen Insensitivity Syndrome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vBio9e-Fig-14-11-0" id="259" name="Google Shape;259;p46"/>
          <p:cNvPicPr preferRelativeResize="0"/>
          <p:nvPr/>
        </p:nvPicPr>
        <p:blipFill rotWithShape="1">
          <a:blip r:embed="rId3">
            <a:alphaModFix/>
          </a:blip>
          <a:srcRect b="5459" l="25446" r="25670" t="0"/>
          <a:stretch/>
        </p:blipFill>
        <p:spPr>
          <a:xfrm>
            <a:off x="3905250" y="751086"/>
            <a:ext cx="3476625" cy="5773539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46"/>
          <p:cNvSpPr txBox="1"/>
          <p:nvPr/>
        </p:nvSpPr>
        <p:spPr>
          <a:xfrm>
            <a:off x="951214" y="1450666"/>
            <a:ext cx="2548882" cy="2671040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Gonadal male (XY)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with a mutation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 testosterone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receptors –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estrogen from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adrenal glands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dominates puberty</a:t>
            </a:r>
            <a:endParaRPr/>
          </a:p>
        </p:txBody>
      </p:sp>
      <p:sp>
        <p:nvSpPr>
          <p:cNvPr id="261" name="Google Shape;261;p46"/>
          <p:cNvSpPr txBox="1"/>
          <p:nvPr/>
        </p:nvSpPr>
        <p:spPr>
          <a:xfrm>
            <a:off x="7895828" y="4953000"/>
            <a:ext cx="3027545" cy="1563044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Unfortunately, AMF still causes Mullerian duct degeneration so she is infertile.</a:t>
            </a:r>
            <a:endParaRPr b="1" i="1"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6"/>
          <p:cNvSpPr txBox="1"/>
          <p:nvPr/>
        </p:nvSpPr>
        <p:spPr>
          <a:xfrm>
            <a:off x="7895828" y="1860575"/>
            <a:ext cx="3514133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As estrogen receptors are functional - what do you predict about his/her brain gene expression?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7"/>
          <p:cNvSpPr txBox="1"/>
          <p:nvPr>
            <p:ph type="title"/>
          </p:nvPr>
        </p:nvSpPr>
        <p:spPr>
          <a:xfrm>
            <a:off x="225631" y="178132"/>
            <a:ext cx="9229601" cy="760020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Congenital Adrenal Hyperplasia in Females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225632" y="1383920"/>
            <a:ext cx="4607626" cy="2962450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-313531" lvl="0" marL="313531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Androgens accumulate because of a mutation in the adrenal enzyme to make corticosteroids</a:t>
            </a:r>
            <a:endParaRPr/>
          </a:p>
          <a:p>
            <a:pPr indent="-161131" lvl="0" marL="313531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Allows male secondary characteristics in a gonadal female</a:t>
            </a:r>
            <a:endParaRPr/>
          </a:p>
        </p:txBody>
      </p:sp>
      <p:pic>
        <p:nvPicPr>
          <p:cNvPr id="269" name="Google Shape;269;p47"/>
          <p:cNvPicPr preferRelativeResize="0"/>
          <p:nvPr/>
        </p:nvPicPr>
        <p:blipFill rotWithShape="1">
          <a:blip r:embed="rId3">
            <a:alphaModFix/>
          </a:blip>
          <a:srcRect b="19654" l="0" r="0" t="7964"/>
          <a:stretch/>
        </p:blipFill>
        <p:spPr>
          <a:xfrm>
            <a:off x="5153891" y="1252929"/>
            <a:ext cx="5473616" cy="55374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55232" y="5028224"/>
            <a:ext cx="2600325" cy="17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 txBox="1"/>
          <p:nvPr>
            <p:ph idx="4294967295" type="title"/>
          </p:nvPr>
        </p:nvSpPr>
        <p:spPr>
          <a:xfrm>
            <a:off x="142504" y="0"/>
            <a:ext cx="12049496" cy="617517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Testosterone must be converted to dihydrotestosterone to finish male system.</a:t>
            </a:r>
            <a:endParaRPr/>
          </a:p>
        </p:txBody>
      </p:sp>
      <p:pic>
        <p:nvPicPr>
          <p:cNvPr descr="DevBio9e-Fig-14-12-0" id="276" name="Google Shape;276;p48"/>
          <p:cNvPicPr preferRelativeResize="0"/>
          <p:nvPr/>
        </p:nvPicPr>
        <p:blipFill rotWithShape="1">
          <a:blip r:embed="rId3">
            <a:alphaModFix/>
          </a:blip>
          <a:srcRect b="5597" l="14423" r="14837" t="0"/>
          <a:stretch/>
        </p:blipFill>
        <p:spPr>
          <a:xfrm>
            <a:off x="6907605" y="990203"/>
            <a:ext cx="4905375" cy="562173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8"/>
          <p:cNvSpPr txBox="1"/>
          <p:nvPr/>
        </p:nvSpPr>
        <p:spPr>
          <a:xfrm>
            <a:off x="703291" y="3555091"/>
            <a:ext cx="5650008" cy="216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Failure to convert causes external genitalia to fail to form prior to puberty</a:t>
            </a:r>
            <a:endParaRPr/>
          </a:p>
          <a:p>
            <a:pPr indent="-342900" lvl="0" marL="3429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children are often raised as girls until the high testosterone levels of puberty finish the job!</a:t>
            </a:r>
            <a:endParaRPr/>
          </a:p>
        </p:txBody>
      </p:sp>
      <p:pic>
        <p:nvPicPr>
          <p:cNvPr id="278" name="Google Shape;278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745" y="990203"/>
            <a:ext cx="5627759" cy="2004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/>
          <p:nvPr/>
        </p:nvSpPr>
        <p:spPr>
          <a:xfrm>
            <a:off x="114078" y="213756"/>
            <a:ext cx="12077921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Gender Flexibility is a Surprisingly Common Characteristic in Animalia </a:t>
            </a:r>
            <a:endParaRPr b="1" sz="32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9"/>
          <p:cNvSpPr txBox="1"/>
          <p:nvPr/>
        </p:nvSpPr>
        <p:spPr>
          <a:xfrm>
            <a:off x="2575136" y="1306286"/>
            <a:ext cx="7155805" cy="3647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Controlling inputs can range across a variety of stimuli:</a:t>
            </a:r>
            <a:endParaRPr/>
          </a:p>
          <a:p>
            <a:pPr indent="-342900" lvl="0" marL="795338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Environmental changes</a:t>
            </a:r>
            <a:endParaRPr/>
          </a:p>
          <a:p>
            <a:pPr indent="-342900" lvl="0" marL="795338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Human influences</a:t>
            </a:r>
            <a:endParaRPr/>
          </a:p>
          <a:p>
            <a:pPr indent="-342900" lvl="0" marL="795338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Population factors within the species</a:t>
            </a:r>
            <a:endParaRPr/>
          </a:p>
          <a:p>
            <a:pPr indent="-342900" lvl="0" marL="795338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Chance encounters within the species</a:t>
            </a:r>
            <a:endParaRPr/>
          </a:p>
          <a:p>
            <a:pPr indent="0" lvl="0" marL="0" marR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/>
          <p:nvPr>
            <p:ph idx="4294967295" type="title"/>
          </p:nvPr>
        </p:nvSpPr>
        <p:spPr>
          <a:xfrm>
            <a:off x="-1" y="1"/>
            <a:ext cx="11910951" cy="1021278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Temperature-dependent sex determination in reptiles: American alligator, red-eared slider turtle, and alligator snapping turtle</a:t>
            </a:r>
            <a:endParaRPr/>
          </a:p>
        </p:txBody>
      </p:sp>
      <p:pic>
        <p:nvPicPr>
          <p:cNvPr descr="DevBio9e-Fig-14-22-0" id="290" name="Google Shape;290;p50"/>
          <p:cNvPicPr preferRelativeResize="0"/>
          <p:nvPr/>
        </p:nvPicPr>
        <p:blipFill rotWithShape="1">
          <a:blip r:embed="rId3">
            <a:alphaModFix/>
          </a:blip>
          <a:srcRect b="5708" l="3780" r="3780" t="0"/>
          <a:stretch/>
        </p:blipFill>
        <p:spPr>
          <a:xfrm>
            <a:off x="2905125" y="1351360"/>
            <a:ext cx="6286500" cy="5506641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50"/>
          <p:cNvSpPr txBox="1"/>
          <p:nvPr/>
        </p:nvSpPr>
        <p:spPr>
          <a:xfrm>
            <a:off x="9547760" y="2303813"/>
            <a:ext cx="2363189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ratio of males to females varies with the average ambient temperature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1"/>
          <p:cNvSpPr txBox="1"/>
          <p:nvPr>
            <p:ph idx="4294967295" type="title"/>
          </p:nvPr>
        </p:nvSpPr>
        <p:spPr>
          <a:xfrm>
            <a:off x="1242949" y="783771"/>
            <a:ext cx="9516095" cy="732244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Increased environmental estrogenic compounds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51"/>
          <p:cNvSpPr txBox="1"/>
          <p:nvPr>
            <p:ph idx="4294967295" type="body"/>
          </p:nvPr>
        </p:nvSpPr>
        <p:spPr>
          <a:xfrm>
            <a:off x="2565069" y="1628363"/>
            <a:ext cx="7469580" cy="4107419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-313531" lvl="0" marL="313531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At elevated levels, the percentage of reptile and amphibian males crashes</a:t>
            </a:r>
            <a:endParaRPr/>
          </a:p>
          <a:p>
            <a:pPr indent="-313531" lvl="0" marL="313531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Has wide-ranging effects on human development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put three key things into environment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Estrogen/Progesterone birth control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Estrogenic plasticizers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Char char="–"/>
            </a:pPr>
            <a:r>
              <a:rPr lang="en-US" sz="24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Surprise estrogenics: Methyl-Hg, Cadmium, etc.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/>
          <p:nvPr/>
        </p:nvSpPr>
        <p:spPr>
          <a:xfrm>
            <a:off x="506679" y="398399"/>
            <a:ext cx="8696697" cy="2569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Population conditions in Goby fish</a:t>
            </a:r>
            <a:endParaRPr/>
          </a:p>
          <a:p>
            <a:pPr indent="-285750" lvl="2" marL="12001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School is one male, many females</a:t>
            </a:r>
            <a:endParaRPr/>
          </a:p>
          <a:p>
            <a:pPr indent="-285750" lvl="2" marL="12001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If male is lost, top females race to change</a:t>
            </a:r>
            <a:endParaRPr/>
          </a:p>
          <a:p>
            <a:pPr indent="-285750" lvl="2" marL="120015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Most aggressive becomes dominant male</a:t>
            </a:r>
            <a:endParaRPr/>
          </a:p>
        </p:txBody>
      </p:sp>
      <p:pic>
        <p:nvPicPr>
          <p:cNvPr id="303" name="Google Shape;303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4996" y="3588204"/>
            <a:ext cx="4390902" cy="3002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5617" y="3448298"/>
            <a:ext cx="5611621" cy="314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25-0" id="309" name="Google Shape;309;p53"/>
          <p:cNvPicPr preferRelativeResize="0"/>
          <p:nvPr/>
        </p:nvPicPr>
        <p:blipFill rotWithShape="1">
          <a:blip r:embed="rId3">
            <a:alphaModFix/>
          </a:blip>
          <a:srcRect b="5071" l="1884" r="1936" t="0"/>
          <a:stretch/>
        </p:blipFill>
        <p:spPr>
          <a:xfrm>
            <a:off x="6168155" y="1828800"/>
            <a:ext cx="5934159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53"/>
          <p:cNvSpPr/>
          <p:nvPr/>
        </p:nvSpPr>
        <p:spPr>
          <a:xfrm>
            <a:off x="72155" y="690026"/>
            <a:ext cx="6096000" cy="2277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1" marL="63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Chance encounters in Bonellia</a:t>
            </a:r>
            <a:endParaRPr b="1" i="0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2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Larva drops to sea floor - female</a:t>
            </a:r>
            <a:endParaRPr/>
          </a:p>
          <a:p>
            <a:pPr indent="-457200" lvl="2" marL="914400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Larva finds proboscis of adult female – male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/>
        </p:nvSpPr>
        <p:spPr>
          <a:xfrm>
            <a:off x="1613338" y="1235357"/>
            <a:ext cx="9298502" cy="3616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inheritance and cellularity of human sexual reproduction are distinctly binary</a:t>
            </a:r>
            <a:endParaRPr/>
          </a:p>
          <a:p>
            <a:pPr indent="-285750" lvl="0" marL="74136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We inherit either two X or one X and one Y chromosome</a:t>
            </a:r>
            <a:endParaRPr/>
          </a:p>
          <a:p>
            <a:pPr indent="-285750" lvl="0" marL="74136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Half of us produce eggs and half produce sperm</a:t>
            </a:r>
            <a:endParaRPr/>
          </a:p>
          <a:p>
            <a:pPr indent="-285750" lvl="0" marL="741363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One haploid sperm and one haploid egg are required to reproduce diploid offspring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4294967295" type="body"/>
          </p:nvPr>
        </p:nvSpPr>
        <p:spPr>
          <a:xfrm>
            <a:off x="2326764" y="1170709"/>
            <a:ext cx="8314055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Multiple Binary Strategies in Animalia</a:t>
            </a:r>
            <a:endParaRPr/>
          </a:p>
          <a:p>
            <a:pPr indent="-312738" lvl="0" marL="803275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Mammals: XX = female, XY = male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738" lvl="0" marL="803275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Avians: ZZ = male, ZW = female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738" lvl="0" marL="803275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Flies: 2X = female, 1X = male (Y = no role)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738" lvl="0" marL="803275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•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Bees, Ants: 2(n) = female, 1(n) = male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142390" y="1004788"/>
            <a:ext cx="11829243" cy="38472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There is a great deal of conflict around sexual orientation and gender identity</a:t>
            </a:r>
            <a:endParaRPr/>
          </a:p>
          <a:p>
            <a:pPr indent="-231775" lvl="0" marL="68262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significant portion of our population is attracted to those with the same gear</a:t>
            </a:r>
            <a:endParaRPr/>
          </a:p>
          <a:p>
            <a:pPr indent="-231775" lvl="0" marL="68262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Others don’t feel that reproduction is the basis for their sexual attraction(s)</a:t>
            </a:r>
            <a:endParaRPr/>
          </a:p>
          <a:p>
            <a:pPr indent="-231775" lvl="0" marL="68262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Yet others feel as though they are trapped in the wrong physical sex</a:t>
            </a:r>
            <a:endParaRPr/>
          </a:p>
          <a:p>
            <a:pPr indent="-231775" lvl="0" marL="682625" marR="0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Still others feel that a binary orientation is ‘good’ and anything else is ‘bad’</a:t>
            </a:r>
            <a:endParaRPr/>
          </a:p>
          <a:p>
            <a:pPr indent="0" lvl="8" marL="4108450" marR="0" rtl="0" algn="l">
              <a:spcBef>
                <a:spcPts val="4800"/>
              </a:spcBef>
              <a:spcAft>
                <a:spcPts val="0"/>
              </a:spcAft>
              <a:buNone/>
            </a:pPr>
            <a:r>
              <a:rPr b="1" i="1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What does the biological evidence say?</a:t>
            </a:r>
            <a:endParaRPr b="1" i="1" sz="2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title"/>
          </p:nvPr>
        </p:nvSpPr>
        <p:spPr>
          <a:xfrm>
            <a:off x="568960" y="579121"/>
            <a:ext cx="9791700" cy="701040"/>
          </a:xfrm>
          <a:prstGeom prst="rect">
            <a:avLst/>
          </a:prstGeom>
          <a:noFill/>
          <a:ln>
            <a:noFill/>
          </a:ln>
        </p:spPr>
        <p:txBody>
          <a:bodyPr anchorCtr="0" anchor="t" bIns="10862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3-Step Mammalian Sex Determination Timeline</a:t>
            </a:r>
            <a:endParaRPr/>
          </a:p>
        </p:txBody>
      </p:sp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1789429" y="1447165"/>
            <a:ext cx="9800887" cy="4923155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-313531" lvl="0" marL="313531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Sex Determination begins in the brain within hours to days</a:t>
            </a:r>
            <a:endParaRPr/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More than 2,000 genes are expressed in gender specific patterns before gonads are up and running</a:t>
            </a:r>
            <a:endParaRPr sz="2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230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Primary Gonadal Determination by 20 weeks</a:t>
            </a:r>
            <a:endParaRPr b="1" sz="2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The arrival of sex cells to gonad brings estradiol or testosterone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is female, Y chromosome is crucial for males due to SRY gene</a:t>
            </a:r>
            <a:endParaRPr sz="2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3531" lvl="0" marL="313531" rtl="0" algn="l">
              <a:spcBef>
                <a:spcPts val="2300"/>
              </a:spcBef>
              <a:spcAft>
                <a:spcPts val="0"/>
              </a:spcAft>
              <a:buClr>
                <a:srgbClr val="C00000"/>
              </a:buClr>
              <a:buSzPts val="2500"/>
              <a:buFont typeface="Calibri"/>
              <a:buChar char="•"/>
            </a:pPr>
            <a:r>
              <a:rPr b="1" lang="en-US" sz="25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Secondary Sex Determination at puberty</a:t>
            </a:r>
            <a:endParaRPr b="1" sz="25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 peak of more than 4,000 genes are expressed in gender specific patterns 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Genitalia, ovulation, sperm production, mammaries, size, voice, musculature, hair</a:t>
            </a:r>
            <a:endParaRPr/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Endocrine, paracrine secretions from gonads reach new highs</a:t>
            </a:r>
            <a:endParaRPr sz="20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Calibri"/>
              <a:buChar char="–"/>
            </a:pPr>
            <a:r>
              <a:rPr lang="en-US" sz="20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Absence of gonads produces female phenotype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4294967295" type="body"/>
          </p:nvPr>
        </p:nvSpPr>
        <p:spPr>
          <a:xfrm>
            <a:off x="275236" y="129680"/>
            <a:ext cx="11623839" cy="2664346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C00000"/>
                </a:solidFill>
              </a:rPr>
              <a:t>Interestingly, the brain doesn’t wait for the gonads to initiate sex determination like most tissues do</a:t>
            </a:r>
            <a:endParaRPr sz="2800">
              <a:solidFill>
                <a:srgbClr val="C00000"/>
              </a:solidFill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</a:rPr>
              <a:t>Many genes are expressed in a sexually dimorphic pattern prior to gonad differentiation</a:t>
            </a:r>
            <a:endParaRPr sz="2000">
              <a:solidFill>
                <a:srgbClr val="C00000"/>
              </a:solidFill>
            </a:endParaRPr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</a:rPr>
              <a:t>These include SRY, which comes from the Y chromosome</a:t>
            </a:r>
            <a:endParaRPr sz="2000">
              <a:solidFill>
                <a:srgbClr val="C00000"/>
              </a:solidFill>
            </a:endParaRPr>
          </a:p>
          <a:p>
            <a:pPr indent="-259952" lvl="1" marL="684609" rtl="0" algn="l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rgbClr val="C00000"/>
                </a:solidFill>
              </a:rPr>
              <a:t>Later, gonadal hormones refine an already present “brain sex”</a:t>
            </a:r>
            <a:endParaRPr sz="2000">
              <a:solidFill>
                <a:srgbClr val="C00000"/>
              </a:solidFill>
            </a:endParaRPr>
          </a:p>
        </p:txBody>
      </p:sp>
      <p:pic>
        <p:nvPicPr>
          <p:cNvPr id="164" name="Google Shape;164;p31"/>
          <p:cNvPicPr preferRelativeResize="0"/>
          <p:nvPr/>
        </p:nvPicPr>
        <p:blipFill rotWithShape="1">
          <a:blip r:embed="rId3">
            <a:alphaModFix/>
          </a:blip>
          <a:srcRect b="0" l="0" r="17146" t="0"/>
          <a:stretch/>
        </p:blipFill>
        <p:spPr>
          <a:xfrm>
            <a:off x="2066306" y="2680140"/>
            <a:ext cx="7422078" cy="4079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vBio9e-Fig-14-15-1R" id="169" name="Google Shape;169;p32"/>
          <p:cNvPicPr preferRelativeResize="0"/>
          <p:nvPr/>
        </p:nvPicPr>
        <p:blipFill rotWithShape="1">
          <a:blip r:embed="rId3">
            <a:alphaModFix/>
          </a:blip>
          <a:srcRect b="4767" l="3554" r="3638" t="0"/>
          <a:stretch/>
        </p:blipFill>
        <p:spPr>
          <a:xfrm>
            <a:off x="2525394" y="296227"/>
            <a:ext cx="7258685" cy="6395827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2"/>
          <p:cNvSpPr txBox="1"/>
          <p:nvPr/>
        </p:nvSpPr>
        <p:spPr>
          <a:xfrm>
            <a:off x="548640" y="4538980"/>
            <a:ext cx="6157883" cy="1378379"/>
          </a:xfrm>
          <a:prstGeom prst="rect">
            <a:avLst/>
          </a:prstGeom>
          <a:noFill/>
          <a:ln>
            <a:noFill/>
          </a:ln>
        </p:spPr>
        <p:txBody>
          <a:bodyPr anchorCtr="0" anchor="t" bIns="42425" lIns="84875" spcFirstLastPara="1" rIns="84875" wrap="square" tIns="42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Local testosterone must be converted 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estrogen to masculinize the male brain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(no help from testes at this point!)</a:t>
            </a:r>
            <a:endParaRPr i="1"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idx="4294967295" type="body"/>
          </p:nvPr>
        </p:nvSpPr>
        <p:spPr>
          <a:xfrm>
            <a:off x="2011680" y="1158240"/>
            <a:ext cx="9353006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67875" lIns="135775" spcFirstLastPara="1" rIns="135775" wrap="square" tIns="67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en-US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Primary Sex Determination in Gonads</a:t>
            </a:r>
            <a:endParaRPr/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First form bipotential “indifferent” primordia</a:t>
            </a:r>
            <a:endParaRPr/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Must wait for arrival of sex cells to determine fate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Default phenotype is female if no testosterone signaling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9952" lvl="1" marL="684609" rtl="0" algn="l"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Calibri"/>
              <a:buChar char="–"/>
            </a:pPr>
            <a:r>
              <a:rPr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Y is crucial for SRY gene to initiate “maleness” in gonads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