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7102475" cy="9388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471054"/>
          </a:xfrm>
          <a:prstGeom prst="rect">
            <a:avLst/>
          </a:prstGeom>
          <a:noFill/>
          <a:ln>
            <a:noFill/>
          </a:ln>
        </p:spPr>
        <p:txBody>
          <a:bodyPr anchorCtr="0" anchor="t" bIns="47100" lIns="94225" spcFirstLastPara="1" rIns="94225" wrap="square" tIns="471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2" y="0"/>
            <a:ext cx="3077739" cy="471054"/>
          </a:xfrm>
          <a:prstGeom prst="rect">
            <a:avLst/>
          </a:prstGeom>
          <a:noFill/>
          <a:ln>
            <a:noFill/>
          </a:ln>
        </p:spPr>
        <p:txBody>
          <a:bodyPr anchorCtr="0" anchor="t" bIns="47100" lIns="94225" spcFirstLastPara="1" rIns="94225" wrap="square" tIns="471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518204"/>
            <a:ext cx="5681980" cy="3696712"/>
          </a:xfrm>
          <a:prstGeom prst="rect">
            <a:avLst/>
          </a:prstGeom>
          <a:noFill/>
          <a:ln>
            <a:noFill/>
          </a:ln>
        </p:spPr>
        <p:txBody>
          <a:bodyPr anchorCtr="0" anchor="t" bIns="47100" lIns="94225" spcFirstLastPara="1" rIns="94225" wrap="square" tIns="471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17422"/>
            <a:ext cx="3077739" cy="471053"/>
          </a:xfrm>
          <a:prstGeom prst="rect">
            <a:avLst/>
          </a:prstGeom>
          <a:noFill/>
          <a:ln>
            <a:noFill/>
          </a:ln>
        </p:spPr>
        <p:txBody>
          <a:bodyPr anchorCtr="0" anchor="b" bIns="47100" lIns="94225" spcFirstLastPara="1" rIns="94225" wrap="square" tIns="471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2" y="8917422"/>
            <a:ext cx="3077739" cy="471053"/>
          </a:xfrm>
          <a:prstGeom prst="rect">
            <a:avLst/>
          </a:prstGeom>
          <a:noFill/>
          <a:ln>
            <a:noFill/>
          </a:ln>
        </p:spPr>
        <p:txBody>
          <a:bodyPr anchorCtr="0" anchor="b" bIns="47100" lIns="94225" spcFirstLastPara="1" rIns="94225" wrap="square" tIns="471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225" name="Google Shape;225;p24: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710248" y="4518204"/>
            <a:ext cx="5681980" cy="3696712"/>
          </a:xfrm>
          <a:prstGeom prst="rect">
            <a:avLst/>
          </a:prstGeom>
        </p:spPr>
        <p:txBody>
          <a:bodyPr anchorCtr="0" anchor="t" bIns="47100" lIns="94225" spcFirstLastPara="1" rIns="94225" wrap="square" tIns="471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735013" y="1173163"/>
            <a:ext cx="5632450" cy="3168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C00000"/>
              </a:buClr>
              <a:buSzPts val="6000"/>
              <a:buFont typeface="Calibri"/>
              <a:buNone/>
            </a:pPr>
            <a:r>
              <a:rPr b="1" lang="en-US">
                <a:solidFill>
                  <a:srgbClr val="C00000"/>
                </a:solidFill>
              </a:rPr>
              <a:t>Basic Biological Concepts</a:t>
            </a:r>
            <a:endParaRPr b="1">
              <a:solidFill>
                <a:srgbClr val="C00000"/>
              </a:solidFill>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00000"/>
              </a:buClr>
              <a:buSzPts val="2400"/>
              <a:buNone/>
            </a:pPr>
            <a:r>
              <a:rPr lang="en-US">
                <a:solidFill>
                  <a:srgbClr val="C00000"/>
                </a:solidFill>
              </a:rPr>
              <a:t>Homeostasis and Regulation II</a:t>
            </a:r>
            <a:endParaRPr/>
          </a:p>
          <a:p>
            <a:pPr indent="0" lvl="0" marL="0" rtl="0" algn="ctr">
              <a:lnSpc>
                <a:spcPct val="90000"/>
              </a:lnSpc>
              <a:spcBef>
                <a:spcPts val="1000"/>
              </a:spcBef>
              <a:spcAft>
                <a:spcPts val="0"/>
              </a:spcAft>
              <a:buClr>
                <a:srgbClr val="C00000"/>
              </a:buClr>
              <a:buSzPts val="2400"/>
              <a:buNone/>
            </a:pPr>
            <a:r>
              <a:rPr lang="en-US">
                <a:solidFill>
                  <a:srgbClr val="C00000"/>
                </a:solidFill>
              </a:rPr>
              <a:t>Section 3 – Lecture 4</a:t>
            </a:r>
            <a:endParaRPr>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355600" y="1118265"/>
            <a:ext cx="11836400" cy="2092881"/>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Fluid Balance Receptors</a:t>
            </a:r>
            <a:r>
              <a:rPr lang="en-US" sz="2000">
                <a:solidFill>
                  <a:srgbClr val="C00000"/>
                </a:solidFill>
                <a:latin typeface="Calibri"/>
                <a:ea typeface="Calibri"/>
                <a:cs typeface="Calibri"/>
                <a:sym typeface="Calibri"/>
              </a:rPr>
              <a:t>: 1. Osmoreceptors in the hypothalamus detect total dissolved material, and 2. the juxtaglomerular cells of the kidney detect plasma sodium concentration. </a:t>
            </a:r>
            <a:endParaRPr sz="2000">
              <a:solidFill>
                <a:srgbClr val="C00000"/>
              </a:solidFill>
              <a:latin typeface="Calibri"/>
              <a:ea typeface="Calibri"/>
              <a:cs typeface="Calibri"/>
              <a:sym typeface="Calibri"/>
            </a:endParaRPr>
          </a:p>
          <a:p>
            <a:pPr indent="-285750" lvl="0" marL="285750" marR="0" rtl="0" algn="l">
              <a:spcBef>
                <a:spcPts val="1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Fluid Balance Control Centers</a:t>
            </a:r>
            <a:r>
              <a:rPr lang="en-US" sz="2000">
                <a:solidFill>
                  <a:srgbClr val="C00000"/>
                </a:solidFill>
                <a:latin typeface="Calibri"/>
                <a:ea typeface="Calibri"/>
                <a:cs typeface="Calibri"/>
                <a:sym typeface="Calibri"/>
              </a:rPr>
              <a:t>: 1. The hypothalamus secretes an antidiuretic hormone (ADH) called vasopressin under hypertonic conditions, and 2. The kidney secretes renin under hyponatremic conditions.</a:t>
            </a:r>
            <a:endParaRPr/>
          </a:p>
          <a:p>
            <a:pPr indent="-285750" lvl="0" marL="285750" marR="0" rtl="0" algn="l">
              <a:spcBef>
                <a:spcPts val="1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Fluid Balance Effectors</a:t>
            </a:r>
            <a:r>
              <a:rPr lang="en-US" sz="2000">
                <a:solidFill>
                  <a:srgbClr val="C00000"/>
                </a:solidFill>
                <a:latin typeface="Calibri"/>
                <a:ea typeface="Calibri"/>
                <a:cs typeface="Calibri"/>
                <a:sym typeface="Calibri"/>
              </a:rPr>
              <a:t>: Kidney secretion and absorption of water and sodium, and thirst. </a:t>
            </a:r>
            <a:endParaRPr/>
          </a:p>
        </p:txBody>
      </p:sp>
      <p:sp>
        <p:nvSpPr>
          <p:cNvPr id="141" name="Google Shape;141;p22"/>
          <p:cNvSpPr/>
          <p:nvPr/>
        </p:nvSpPr>
        <p:spPr>
          <a:xfrm>
            <a:off x="132080" y="463342"/>
            <a:ext cx="11856720" cy="4924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rgbClr val="C00000"/>
                </a:solidFill>
                <a:latin typeface="Calibri"/>
                <a:ea typeface="Calibri"/>
                <a:cs typeface="Calibri"/>
                <a:sym typeface="Calibri"/>
              </a:rPr>
              <a:t>Fluid Balance is maintained by a balance between hypothalamus and kidney activity.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3">
            <a:alphaModFix/>
          </a:blip>
          <a:srcRect b="0" l="0" r="3406" t="22748"/>
          <a:stretch/>
        </p:blipFill>
        <p:spPr>
          <a:xfrm>
            <a:off x="2958567" y="1188249"/>
            <a:ext cx="6244386" cy="3745566"/>
          </a:xfrm>
          <a:prstGeom prst="rect">
            <a:avLst/>
          </a:prstGeom>
          <a:noFill/>
          <a:ln>
            <a:noFill/>
          </a:ln>
        </p:spPr>
      </p:pic>
      <p:sp>
        <p:nvSpPr>
          <p:cNvPr id="147" name="Google Shape;147;p23"/>
          <p:cNvSpPr/>
          <p:nvPr/>
        </p:nvSpPr>
        <p:spPr>
          <a:xfrm>
            <a:off x="9194800" y="439111"/>
            <a:ext cx="2885440" cy="600164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Hyper-osmolality results in high vasopressin. </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Vasopressin causes the kidney to reabsorb water, thus preventing aggravation of the water loss via the urine. </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Stimulation of the thirst center causes an almost irresistible urge to drink water. </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Cessation of urine flow prevents the hypovolemia and hypertonicity from getting worse</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drinking of water corrects the defect.</a:t>
            </a:r>
            <a:endParaRPr sz="1800">
              <a:solidFill>
                <a:srgbClr val="C00000"/>
              </a:solidFill>
              <a:latin typeface="Calibri"/>
              <a:ea typeface="Calibri"/>
              <a:cs typeface="Calibri"/>
              <a:sym typeface="Calibri"/>
            </a:endParaRPr>
          </a:p>
        </p:txBody>
      </p:sp>
      <p:sp>
        <p:nvSpPr>
          <p:cNvPr id="148" name="Google Shape;148;p23"/>
          <p:cNvSpPr/>
          <p:nvPr/>
        </p:nvSpPr>
        <p:spPr>
          <a:xfrm>
            <a:off x="81280" y="164791"/>
            <a:ext cx="2958567" cy="650947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Hypo-osmolality results in very low vasopressin. </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This inhibits water reabsorption, causing high volumes of very dilute urine to be excreted.</a:t>
            </a:r>
            <a:endParaRPr sz="1800">
              <a:solidFill>
                <a:srgbClr val="C00000"/>
              </a:solidFill>
              <a:latin typeface="Calibri"/>
              <a:ea typeface="Calibri"/>
              <a:cs typeface="Calibri"/>
              <a:sym typeface="Calibri"/>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Hyponatremia causes kidney cells to release renin into the blood. </a:t>
            </a:r>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Renin causes the release of aldosterone from adrenal glands. </a:t>
            </a:r>
            <a:endParaRPr sz="1800">
              <a:solidFill>
                <a:srgbClr val="C00000"/>
              </a:solidFill>
              <a:latin typeface="Calibri"/>
              <a:ea typeface="Calibri"/>
              <a:cs typeface="Calibri"/>
              <a:sym typeface="Calibri"/>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Aldosterone causes the reabsorption of sodium ions. </a:t>
            </a:r>
            <a:endParaRPr sz="1800">
              <a:solidFill>
                <a:srgbClr val="C00000"/>
              </a:solidFill>
              <a:latin typeface="Calibri"/>
              <a:ea typeface="Calibri"/>
              <a:cs typeface="Calibri"/>
              <a:sym typeface="Calibri"/>
            </a:endParaRPr>
          </a:p>
          <a:p>
            <a:pPr indent="-285750" lvl="0" marL="285750" marR="0" rtl="0" algn="l">
              <a:spcBef>
                <a:spcPts val="18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hyponatremia can only be corrected by the consumption of salt in the diet.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157656" y="258555"/>
            <a:ext cx="506581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2. Arterial Blood Pressure</a:t>
            </a:r>
            <a:endParaRPr b="1" sz="3600">
              <a:solidFill>
                <a:srgbClr val="C00000"/>
              </a:solidFill>
              <a:latin typeface="Calibri"/>
              <a:ea typeface="Calibri"/>
              <a:cs typeface="Calibri"/>
              <a:sym typeface="Calibri"/>
            </a:endParaRPr>
          </a:p>
        </p:txBody>
      </p:sp>
      <p:sp>
        <p:nvSpPr>
          <p:cNvPr id="154" name="Google Shape;154;p24"/>
          <p:cNvSpPr/>
          <p:nvPr/>
        </p:nvSpPr>
        <p:spPr>
          <a:xfrm>
            <a:off x="461054" y="1060574"/>
            <a:ext cx="11450320" cy="553997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Blood Pressure is a critical homeostatic parameter.</a:t>
            </a:r>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entire cardiovascular system functions on the basis of the heart creating high pressure to send the blood through the increasingly low pressure blood vessel system.</a:t>
            </a:r>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It is particularly important for animals walking upright with the head at the top, as the brain relies heavily on oxygen and glucose in the blood and cannot function if there is not enough pressure to move blood up. </a:t>
            </a:r>
            <a:endParaRPr/>
          </a:p>
          <a:p>
            <a:pPr indent="-158750" lvl="0" marL="285750" marR="0" rtl="0" algn="l">
              <a:spcBef>
                <a:spcPts val="1200"/>
              </a:spcBef>
              <a:spcAft>
                <a:spcPts val="0"/>
              </a:spcAft>
              <a:buClr>
                <a:schemeClr val="dk1"/>
              </a:buClr>
              <a:buSzPts val="2000"/>
              <a:buFont typeface="Arial"/>
              <a:buNone/>
            </a:pPr>
            <a:r>
              <a:t/>
            </a:r>
            <a:endParaRPr b="1" sz="20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Blood Pressure Receptors</a:t>
            </a:r>
            <a:r>
              <a:rPr lang="en-US" sz="2000">
                <a:solidFill>
                  <a:srgbClr val="C00000"/>
                </a:solidFill>
                <a:latin typeface="Calibri"/>
                <a:ea typeface="Calibri"/>
                <a:cs typeface="Calibri"/>
                <a:sym typeface="Calibri"/>
              </a:rPr>
              <a:t>: 1. High pressure receptors called baroreceptors in the aortic arch and carotid artery, 2. The walls of the heart muscle, and 3. Secondarily, the juxtaglomerular cells of the kidney.</a:t>
            </a:r>
            <a:endParaRPr sz="20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Blood Pressure Control Centers</a:t>
            </a:r>
            <a:r>
              <a:rPr lang="en-US" sz="2000">
                <a:solidFill>
                  <a:srgbClr val="C00000"/>
                </a:solidFill>
                <a:latin typeface="Calibri"/>
                <a:ea typeface="Calibri"/>
                <a:cs typeface="Calibri"/>
                <a:sym typeface="Calibri"/>
              </a:rPr>
              <a:t>: 1. The medulla oblongata of the brain which controls the output of the autonomic nervous system, 2. Rising pressure causes heart muscle cells to secrete the hormone atrial natriuretic peptide (ANP) , and 3. The kidney secretes renin under hypotension conditions.</a:t>
            </a:r>
            <a:endParaRPr/>
          </a:p>
          <a:p>
            <a:pPr indent="-285750" lvl="0" marL="285750" marR="0" rtl="0" algn="l">
              <a:spcBef>
                <a:spcPts val="12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Blood Pressure Effectors</a:t>
            </a:r>
            <a:r>
              <a:rPr lang="en-US" sz="2000">
                <a:solidFill>
                  <a:srgbClr val="C00000"/>
                </a:solidFill>
                <a:latin typeface="Calibri"/>
                <a:ea typeface="Calibri"/>
                <a:cs typeface="Calibri"/>
                <a:sym typeface="Calibri"/>
              </a:rPr>
              <a:t>: 1. Vasoconstriction and vasodilation of the arteries, 2. Force of contraction in the heart, and 3. Kidney secretion and absorption of water and sodium. </a:t>
            </a:r>
            <a:endParaRPr sz="2000">
              <a:solidFill>
                <a:srgbClr val="C00000"/>
              </a:solidFill>
              <a:latin typeface="Calibri"/>
              <a:ea typeface="Calibri"/>
              <a:cs typeface="Calibri"/>
              <a:sym typeface="Calibri"/>
            </a:endParaRPr>
          </a:p>
          <a:p>
            <a:pPr indent="-133350" lvl="0" marL="285750" marR="0" rtl="0" algn="l">
              <a:spcBef>
                <a:spcPts val="1200"/>
              </a:spcBef>
              <a:spcAft>
                <a:spcPts val="0"/>
              </a:spcAft>
              <a:buClr>
                <a:schemeClr val="dk1"/>
              </a:buClr>
              <a:buSzPts val="2400"/>
              <a:buFont typeface="Arial"/>
              <a:buNone/>
            </a:pPr>
            <a:r>
              <a:t/>
            </a:r>
            <a:endParaRPr sz="2400">
              <a:solidFill>
                <a:srgbClr val="C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0" l="28800" r="19111" t="2667"/>
          <a:stretch/>
        </p:blipFill>
        <p:spPr>
          <a:xfrm>
            <a:off x="7798677" y="246212"/>
            <a:ext cx="4393323" cy="6156960"/>
          </a:xfrm>
          <a:prstGeom prst="rect">
            <a:avLst/>
          </a:prstGeom>
          <a:noFill/>
          <a:ln>
            <a:noFill/>
          </a:ln>
        </p:spPr>
      </p:pic>
      <p:sp>
        <p:nvSpPr>
          <p:cNvPr id="160" name="Google Shape;160;p25"/>
          <p:cNvSpPr/>
          <p:nvPr/>
        </p:nvSpPr>
        <p:spPr>
          <a:xfrm>
            <a:off x="135233" y="169982"/>
            <a:ext cx="7915691" cy="63094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Rising pressure causes heart muscle cells to secrete the hormone atrial natriuretic peptide (ANP) into the blood.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This acts on the kidneys to inhibit the secretion of renin and aldosterone causing the secretion of sodium and water, thereby reducing the blood volume.</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This information is sent to the medulla oblongata which stimulates the autonomic nervous system to relax the blood vessels and lower pressure.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At the same time the heart is stimulated to beat more slowly (called bradycardia), ensuring that the inflow of blood into the arteries is reduced.</a:t>
            </a:r>
            <a:endParaRPr/>
          </a:p>
          <a:p>
            <a:pPr indent="0" lvl="0" marL="0" marR="0" rtl="0" algn="l">
              <a:spcBef>
                <a:spcPts val="1200"/>
              </a:spcBef>
              <a:spcAft>
                <a:spcPts val="0"/>
              </a:spcAft>
              <a:buNone/>
            </a:pPr>
            <a:r>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Low pressure in the arteries, causes the opposite reflex of constriction of the arterioles, and a speeding up of the heart rate (called tachycardia).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If the drop in blood pressure is very rapid or excessive, the medulla oblongata stimulates the adrenal medulla to secrete adrenaline into the blood.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Angiotensin II also acts on the smooth muscle in the walls of the arterioles causing them to constrict, thereby restricting the outflow of blood from the arterial tree, causing the arterial blood pressure to rise.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These reactions usually correct the low arterial blood pressure (hypotension) very effectively.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193040" y="142240"/>
            <a:ext cx="408740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3. Core Temperature</a:t>
            </a:r>
            <a:endParaRPr b="1" sz="3600">
              <a:solidFill>
                <a:srgbClr val="C00000"/>
              </a:solidFill>
              <a:latin typeface="Calibri"/>
              <a:ea typeface="Calibri"/>
              <a:cs typeface="Calibri"/>
              <a:sym typeface="Calibri"/>
            </a:endParaRPr>
          </a:p>
        </p:txBody>
      </p:sp>
      <p:sp>
        <p:nvSpPr>
          <p:cNvPr id="166" name="Google Shape;166;p26"/>
          <p:cNvSpPr/>
          <p:nvPr/>
        </p:nvSpPr>
        <p:spPr>
          <a:xfrm>
            <a:off x="741680" y="915531"/>
            <a:ext cx="10617200" cy="433965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Core Temperature Receptors</a:t>
            </a:r>
            <a:r>
              <a:rPr lang="en-US" sz="1800">
                <a:solidFill>
                  <a:srgbClr val="C00000"/>
                </a:solidFill>
                <a:latin typeface="Calibri"/>
                <a:ea typeface="Calibri"/>
                <a:cs typeface="Calibri"/>
                <a:sym typeface="Calibri"/>
              </a:rPr>
              <a:t>: Thermoreceptors in the hypothalamus, brain, spinal cord, internal organs, and great veins.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Core Temperature Control Centers: </a:t>
            </a:r>
            <a:r>
              <a:rPr lang="en-US" sz="1800">
                <a:solidFill>
                  <a:srgbClr val="C00000"/>
                </a:solidFill>
                <a:latin typeface="Calibri"/>
                <a:ea typeface="Calibri"/>
                <a:cs typeface="Calibri"/>
                <a:sym typeface="Calibri"/>
              </a:rPr>
              <a:t>The hypothalamus and its control over the autonomic nervous system</a:t>
            </a:r>
            <a:endParaRPr b="1"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Core Temperature Effectors:</a:t>
            </a:r>
            <a:r>
              <a:rPr lang="en-US" sz="1800">
                <a:solidFill>
                  <a:srgbClr val="C00000"/>
                </a:solidFill>
                <a:latin typeface="Calibri"/>
                <a:ea typeface="Calibri"/>
                <a:cs typeface="Calibri"/>
                <a:sym typeface="Calibri"/>
              </a:rPr>
              <a:t> Blood vessel smooth muscle, sweat glands of the skin, skeletal muscle</a:t>
            </a:r>
            <a:endParaRPr b="1" sz="1800">
              <a:solidFill>
                <a:srgbClr val="C00000"/>
              </a:solidFill>
              <a:latin typeface="Calibri"/>
              <a:ea typeface="Calibri"/>
              <a:cs typeface="Calibri"/>
              <a:sym typeface="Calibri"/>
            </a:endParaRPr>
          </a:p>
          <a:p>
            <a:pPr indent="0" lvl="0" marL="0" marR="0" rtl="0" algn="l">
              <a:spcBef>
                <a:spcPts val="1200"/>
              </a:spcBef>
              <a:spcAft>
                <a:spcPts val="0"/>
              </a:spcAft>
              <a:buNone/>
            </a:pPr>
            <a:r>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Apart from the internal regulation of temperature, a process called allostasis can come into play that adjusts behaviour to adapt to the challenge of very hot or cold extremes (and to other challenges).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These adjustments may include seeking shade and reducing activity, or seeking warmer conditions and increasing activity, or huddling.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Behavioural thermoregulation takes precedence over physiological thermoregulation since necessary changes can be affected more quickly and physiological thermoregulation is limited in its capacity to respond to extreme temperatures.</a:t>
            </a:r>
            <a:endParaRPr sz="1800">
              <a:solidFill>
                <a:srgbClr val="C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rotWithShape="1">
          <a:blip r:embed="rId3">
            <a:alphaModFix/>
          </a:blip>
          <a:srcRect b="0" l="0" r="0" t="0"/>
          <a:stretch/>
        </p:blipFill>
        <p:spPr>
          <a:xfrm>
            <a:off x="2948728" y="1300480"/>
            <a:ext cx="6061604" cy="4213860"/>
          </a:xfrm>
          <a:prstGeom prst="rect">
            <a:avLst/>
          </a:prstGeom>
          <a:noFill/>
          <a:ln>
            <a:noFill/>
          </a:ln>
        </p:spPr>
      </p:pic>
      <p:sp>
        <p:nvSpPr>
          <p:cNvPr id="172" name="Google Shape;172;p27"/>
          <p:cNvSpPr/>
          <p:nvPr/>
        </p:nvSpPr>
        <p:spPr>
          <a:xfrm>
            <a:off x="121920" y="283478"/>
            <a:ext cx="3129280" cy="624786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Decreased temperature is detected by hypothalamus</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Blood flow to the skin is reduced by intense vasoconstriction.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Blood flow to the limbs (large surface area) is similarly reduced, and returned to the trunk via the deep veins which lie alongside the arteries.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This shunts the warmth from the arterial blood directly into the venous blood returning into the trunk.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Metabolic rate is increased, initially by non-shivering thermogenesis, followed by shivering thermogenesis.</a:t>
            </a:r>
            <a:endParaRPr sz="1800">
              <a:solidFill>
                <a:srgbClr val="C00000"/>
              </a:solidFill>
              <a:latin typeface="Calibri"/>
              <a:ea typeface="Calibri"/>
              <a:cs typeface="Calibri"/>
              <a:sym typeface="Calibri"/>
            </a:endParaRPr>
          </a:p>
        </p:txBody>
      </p:sp>
      <p:sp>
        <p:nvSpPr>
          <p:cNvPr id="173" name="Google Shape;173;p27"/>
          <p:cNvSpPr/>
          <p:nvPr/>
        </p:nvSpPr>
        <p:spPr>
          <a:xfrm>
            <a:off x="9010332" y="283478"/>
            <a:ext cx="2988628" cy="569386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Increased core temperatures are detected by thermoreceptors.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Sweat glands in the skin are stimulated via cholinergic sympathetic nerves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Evaporation cools the skin and the blood flowing through it.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Panting is an alternative effector in many vertebrates</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Cools the body by the evaporation of water, but this time from the mucous membranes of the throat and mouth.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243840" y="193040"/>
            <a:ext cx="240803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4. Blood pH</a:t>
            </a:r>
            <a:endParaRPr b="1" sz="3600">
              <a:solidFill>
                <a:srgbClr val="C00000"/>
              </a:solidFill>
              <a:latin typeface="Calibri"/>
              <a:ea typeface="Calibri"/>
              <a:cs typeface="Calibri"/>
              <a:sym typeface="Calibri"/>
            </a:endParaRPr>
          </a:p>
        </p:txBody>
      </p:sp>
      <p:sp>
        <p:nvSpPr>
          <p:cNvPr id="179" name="Google Shape;179;p28"/>
          <p:cNvSpPr/>
          <p:nvPr/>
        </p:nvSpPr>
        <p:spPr>
          <a:xfrm>
            <a:off x="741680" y="991950"/>
            <a:ext cx="10861040" cy="461664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plasma pH can be altered by respiratory changes in the partial pressure of carbon dioxide; or altered by metabolic changes in the carbonic acid to bicarbonate ion ratio.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bicarbonate buffer system regulates the ratio of carbonic acid to bicarbonate to be equal to 1:20, at which ratio the blood pH is 7.4.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sensor for the plasma bicarbonate concentration is not known for certain. It is very probable that the renal tubular cells of the distal convoluted tubules are themselves sensitive to the pH of the plasma.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 change in the plasma pH gives an acid–base imbalance.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In acid–base homeostasis there are two mechanisms that can help regulate the pH. </a:t>
            </a:r>
            <a:endParaRPr sz="1800">
              <a:solidFill>
                <a:srgbClr val="C00000"/>
              </a:solidFill>
              <a:latin typeface="Calibri"/>
              <a:ea typeface="Calibri"/>
              <a:cs typeface="Calibri"/>
              <a:sym typeface="Calibri"/>
            </a:endParaRPr>
          </a:p>
          <a:p>
            <a:pPr indent="-285750" lvl="1" marL="742950" marR="0" rtl="0" algn="l">
              <a:spcBef>
                <a:spcPts val="120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Respiratory compensation a mechanism of the respiratory center, adjusts the partial pressure of carbon dioxide by changing the rate and depth of breathing, to bring the pH back to normal. </a:t>
            </a:r>
            <a:endParaRPr b="0" i="0" sz="1800" u="none" cap="none" strike="noStrike">
              <a:solidFill>
                <a:srgbClr val="C00000"/>
              </a:solidFill>
              <a:latin typeface="Calibri"/>
              <a:ea typeface="Calibri"/>
              <a:cs typeface="Calibri"/>
              <a:sym typeface="Calibri"/>
            </a:endParaRPr>
          </a:p>
          <a:p>
            <a:pPr indent="-285750" lvl="1" marL="742950" marR="0" rtl="0" algn="l">
              <a:spcBef>
                <a:spcPts val="120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The partial pressure of carbon dioxide also determines the concentration of carbonic acid, and the bicarbonate buffer system can also come into play. Renal compensation can help the bicarbonate buffer system. </a:t>
            </a:r>
            <a:endParaRPr b="0" i="0" sz="1800" u="none" cap="none" strike="noStrike">
              <a:solidFill>
                <a:srgbClr val="C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p:nvPr/>
        </p:nvSpPr>
        <p:spPr>
          <a:xfrm>
            <a:off x="81280" y="217666"/>
            <a:ext cx="2976880" cy="6370975"/>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Kidney cells produces carbon dioxide, which is rapidly converted to hydrogen and bicarbonate via carbonic anhydrase.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When the pH falls the kidney cells excrete hydrogen ions into the urine.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Bicarbonate ions are simultaneously secreted into the blood to decrease the carbonic acid, and raise the plasma pH.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converse happens when the plasma pH rises above normal: bicarbonate ions are excreted into the urine, and hydrogen ions released into the plasma.</a:t>
            </a:r>
            <a:endParaRPr sz="1800">
              <a:solidFill>
                <a:srgbClr val="C00000"/>
              </a:solidFill>
              <a:latin typeface="Calibri"/>
              <a:ea typeface="Calibri"/>
              <a:cs typeface="Calibri"/>
              <a:sym typeface="Calibri"/>
            </a:endParaRPr>
          </a:p>
        </p:txBody>
      </p:sp>
      <p:pic>
        <p:nvPicPr>
          <p:cNvPr id="185" name="Google Shape;185;p29"/>
          <p:cNvPicPr preferRelativeResize="0"/>
          <p:nvPr/>
        </p:nvPicPr>
        <p:blipFill rotWithShape="1">
          <a:blip r:embed="rId3">
            <a:alphaModFix/>
          </a:blip>
          <a:srcRect b="0" l="0" r="0" t="0"/>
          <a:stretch/>
        </p:blipFill>
        <p:spPr>
          <a:xfrm>
            <a:off x="2975410" y="1381760"/>
            <a:ext cx="6290510" cy="3860800"/>
          </a:xfrm>
          <a:prstGeom prst="rect">
            <a:avLst/>
          </a:prstGeom>
          <a:noFill/>
          <a:ln>
            <a:noFill/>
          </a:ln>
        </p:spPr>
      </p:pic>
      <p:sp>
        <p:nvSpPr>
          <p:cNvPr id="186" name="Google Shape;186;p29"/>
          <p:cNvSpPr/>
          <p:nvPr/>
        </p:nvSpPr>
        <p:spPr>
          <a:xfrm>
            <a:off x="9265920" y="217666"/>
            <a:ext cx="2875280" cy="640175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Increased carbonic acid is in equilibrium with the plasma carbon dioxide.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rise mops up the increased hydrogen ions (caused by the fall in plasma pH)</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excess carbonic acid is disposed of in the lungs as carbon dioxide.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converse happens with a high plasma pH: hydrogen ions put into the blood, bicarbonate into the urine.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Hydrogen ions combine with excess bicarbonate ions in the plasma</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Carbonic acid is exhaled as carbon dioxide</a:t>
            </a:r>
            <a:endParaRPr sz="1800">
              <a:solidFill>
                <a:srgbClr val="C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nvSpPr>
        <p:spPr>
          <a:xfrm>
            <a:off x="81280" y="0"/>
            <a:ext cx="494866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5. Levels of Blood Gasses</a:t>
            </a:r>
            <a:endParaRPr b="1" sz="3600">
              <a:solidFill>
                <a:srgbClr val="C00000"/>
              </a:solidFill>
              <a:latin typeface="Calibri"/>
              <a:ea typeface="Calibri"/>
              <a:cs typeface="Calibri"/>
              <a:sym typeface="Calibri"/>
            </a:endParaRPr>
          </a:p>
        </p:txBody>
      </p:sp>
      <p:sp>
        <p:nvSpPr>
          <p:cNvPr id="192" name="Google Shape;192;p30"/>
          <p:cNvSpPr/>
          <p:nvPr/>
        </p:nvSpPr>
        <p:spPr>
          <a:xfrm>
            <a:off x="457200" y="778411"/>
            <a:ext cx="11450320" cy="58785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Gas Receptors</a:t>
            </a:r>
            <a:r>
              <a:rPr lang="en-US" sz="1800">
                <a:solidFill>
                  <a:srgbClr val="C00000"/>
                </a:solidFill>
                <a:latin typeface="Calibri"/>
                <a:ea typeface="Calibri"/>
                <a:cs typeface="Calibri"/>
                <a:sym typeface="Calibri"/>
              </a:rPr>
              <a:t>: 1. The partial pressure of oxygen and carbon dioxide in the arterial blood is monitored by the peripheral chemoreceptors (PNS) in the carotid artery and aortic arch. 2. Change in the partial pressure of carbon dioxide is detected as altered pH in the cerebrospinal fluid by central chemoreceptors (CNS) in the medulla oblongata of the brainstem.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Gas Control Center: </a:t>
            </a:r>
            <a:r>
              <a:rPr lang="en-US" sz="1800">
                <a:solidFill>
                  <a:srgbClr val="C00000"/>
                </a:solidFill>
                <a:latin typeface="Calibri"/>
                <a:ea typeface="Calibri"/>
                <a:cs typeface="Calibri"/>
                <a:sym typeface="Calibri"/>
              </a:rPr>
              <a:t>Changes in the levels of oxygen, carbon dioxide, and plasma pH are sent to the respiratory center in the brainstem where they are regulated. </a:t>
            </a:r>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Gas Effectors</a:t>
            </a:r>
            <a:r>
              <a:rPr lang="en-US" sz="1800">
                <a:solidFill>
                  <a:srgbClr val="C00000"/>
                </a:solidFill>
                <a:latin typeface="Calibri"/>
                <a:ea typeface="Calibri"/>
                <a:cs typeface="Calibri"/>
                <a:sym typeface="Calibri"/>
              </a:rPr>
              <a:t>: The diaphragm and other muscles of respiration. </a:t>
            </a:r>
            <a:endParaRPr sz="1800">
              <a:solidFill>
                <a:srgbClr val="C00000"/>
              </a:solidFill>
              <a:latin typeface="Calibri"/>
              <a:ea typeface="Calibri"/>
              <a:cs typeface="Calibri"/>
              <a:sym typeface="Calibri"/>
            </a:endParaRPr>
          </a:p>
          <a:p>
            <a:pPr indent="0" lvl="0" marL="0" marR="0" rtl="0" algn="l">
              <a:spcBef>
                <a:spcPts val="1200"/>
              </a:spcBef>
              <a:spcAft>
                <a:spcPts val="0"/>
              </a:spcAft>
              <a:buNone/>
            </a:pPr>
            <a:r>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An increased level of carbon dioxide in the blood, or a decreased level of oxygen, will result in a deeper breathing pattern and increased respiratory rate to bring the blood gases back to equilibrium.</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Too little carbon dioxide, and, to a lesser extent, too much oxygen in the blood can temporarily halt breathing, a condition known as apnea, which freedivers use to prolong the time they can stay underwater.</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partial pressure of carbon dioxide is more of a deciding factor in the monitoring of pH. However, at high altitude (above 2500 m) the monitoring of the partial pressure of oxygen takes priority, and hyperventilation keeps the oxygen level constant.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With the lower level of carbon dioxide, to keep the pH at 7.4 the kidneys secrete hydrogen ions into the blood, and excrete bicarbonate into the urine. This is important in the acclimatization to high altitude.</a:t>
            </a:r>
            <a:endParaRPr sz="1800">
              <a:solidFill>
                <a:srgbClr val="C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162560" y="233680"/>
            <a:ext cx="338201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6. Blood Glucose</a:t>
            </a:r>
            <a:endParaRPr b="1" sz="3600">
              <a:solidFill>
                <a:srgbClr val="C00000"/>
              </a:solidFill>
              <a:latin typeface="Calibri"/>
              <a:ea typeface="Calibri"/>
              <a:cs typeface="Calibri"/>
              <a:sym typeface="Calibri"/>
            </a:endParaRPr>
          </a:p>
        </p:txBody>
      </p:sp>
      <p:sp>
        <p:nvSpPr>
          <p:cNvPr id="198" name="Google Shape;198;p31"/>
          <p:cNvSpPr/>
          <p:nvPr/>
        </p:nvSpPr>
        <p:spPr>
          <a:xfrm>
            <a:off x="701040" y="880011"/>
            <a:ext cx="10759440" cy="307776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Blood sugar levels are regulated within fairly narrow limits. </a:t>
            </a:r>
            <a:endParaRPr sz="1800">
              <a:solidFill>
                <a:srgbClr val="C00000"/>
              </a:solidFill>
              <a:latin typeface="Calibri"/>
              <a:ea typeface="Calibri"/>
              <a:cs typeface="Calibri"/>
              <a:sym typeface="Calibri"/>
            </a:endParaRPr>
          </a:p>
          <a:p>
            <a:pPr indent="0" lvl="0" marL="0" marR="0" rtl="0" algn="l">
              <a:spcBef>
                <a:spcPts val="1200"/>
              </a:spcBef>
              <a:spcAft>
                <a:spcPts val="0"/>
              </a:spcAft>
              <a:buNone/>
            </a:pPr>
            <a:r>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Glucose Receptors: </a:t>
            </a:r>
            <a:r>
              <a:rPr lang="en-US" sz="1800">
                <a:solidFill>
                  <a:srgbClr val="C00000"/>
                </a:solidFill>
                <a:latin typeface="Calibri"/>
                <a:ea typeface="Calibri"/>
                <a:cs typeface="Calibri"/>
                <a:sym typeface="Calibri"/>
              </a:rPr>
              <a:t>In mammals the primary sensors for this are the beta cells of the pancreatic islets.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Glucose Control Center: </a:t>
            </a:r>
            <a:r>
              <a:rPr lang="en-US" sz="1800">
                <a:solidFill>
                  <a:srgbClr val="C00000"/>
                </a:solidFill>
                <a:latin typeface="Calibri"/>
                <a:ea typeface="Calibri"/>
                <a:cs typeface="Calibri"/>
                <a:sym typeface="Calibri"/>
              </a:rPr>
              <a:t>The pancreas. Under conditions of high glucose the beta cells secrete insulin into the blood and simultaneously inhibit their neighboring alpha cells from secreting glucagon into the blood. When glucose is low the beta cells stop secreting insulin and alpha cells are free to secrete glucagon.</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Blood Glucose Effectors</a:t>
            </a:r>
            <a:r>
              <a:rPr lang="en-US" sz="1800">
                <a:solidFill>
                  <a:srgbClr val="C00000"/>
                </a:solidFill>
                <a:latin typeface="Calibri"/>
                <a:ea typeface="Calibri"/>
                <a:cs typeface="Calibri"/>
                <a:sym typeface="Calibri"/>
              </a:rPr>
              <a:t>: The liver, fat cells and muscle cells. </a:t>
            </a:r>
            <a:endParaRPr sz="1800">
              <a:solidFill>
                <a:srgbClr val="C00000"/>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558800" y="1131560"/>
            <a:ext cx="11369040" cy="33701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Homeostasis is the automatic system for maintaining optimum ranges for important internal conditions that allows organisms to survive in their changing environment.</a:t>
            </a:r>
            <a:endParaRPr/>
          </a:p>
          <a:p>
            <a:pPr indent="-342900" lvl="0" marL="342900" marR="0" rtl="0" algn="l">
              <a:spcBef>
                <a:spcPts val="18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These optimum ranges produce optimal functioning for the cells and tissues.</a:t>
            </a:r>
            <a:endParaRPr/>
          </a:p>
          <a:p>
            <a:pPr indent="-342900" lvl="0" marL="342900" marR="0" rtl="0" algn="l">
              <a:spcBef>
                <a:spcPts val="18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These variables need to be regulated and steady within certain pre-set limits, despite changes in environmental conditions, diet and/or level of activity. </a:t>
            </a:r>
            <a:endParaRPr b="0" i="0" sz="2400" u="none" cap="none" strike="noStrike">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b="0" i="0" lang="en-US" sz="2400" u="none" cap="none" strike="noStrike">
                <a:solidFill>
                  <a:srgbClr val="C00000"/>
                </a:solidFill>
                <a:latin typeface="Calibri"/>
                <a:ea typeface="Calibri"/>
                <a:cs typeface="Calibri"/>
                <a:sym typeface="Calibri"/>
              </a:rPr>
              <a:t>The study of homeostasis and the mechanisms that maintain it underpin the science of physiology.</a:t>
            </a:r>
            <a:endParaRPr b="0" i="0" sz="2400" u="none" cap="none" strike="noStrike">
              <a:solidFill>
                <a:srgbClr val="C00000"/>
              </a:solidFill>
              <a:latin typeface="Calibri"/>
              <a:ea typeface="Calibri"/>
              <a:cs typeface="Calibri"/>
              <a:sym typeface="Calibri"/>
            </a:endParaRPr>
          </a:p>
        </p:txBody>
      </p:sp>
      <p:sp>
        <p:nvSpPr>
          <p:cNvPr id="95" name="Google Shape;95;p14"/>
          <p:cNvSpPr txBox="1"/>
          <p:nvPr/>
        </p:nvSpPr>
        <p:spPr>
          <a:xfrm>
            <a:off x="355600" y="335280"/>
            <a:ext cx="439620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rgbClr val="C00000"/>
                </a:solidFill>
                <a:latin typeface="Calibri"/>
                <a:ea typeface="Calibri"/>
                <a:cs typeface="Calibri"/>
                <a:sym typeface="Calibri"/>
              </a:rPr>
              <a:t>What is Homeostasis?</a:t>
            </a:r>
            <a:endParaRPr b="1" sz="3600">
              <a:solidFill>
                <a:srgbClr val="C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2"/>
          <p:cNvPicPr preferRelativeResize="0"/>
          <p:nvPr/>
        </p:nvPicPr>
        <p:blipFill rotWithShape="1">
          <a:blip r:embed="rId3">
            <a:alphaModFix/>
          </a:blip>
          <a:srcRect b="0" l="0" r="0" t="0"/>
          <a:stretch/>
        </p:blipFill>
        <p:spPr>
          <a:xfrm>
            <a:off x="3102610" y="1066801"/>
            <a:ext cx="6176888" cy="4721542"/>
          </a:xfrm>
          <a:prstGeom prst="rect">
            <a:avLst/>
          </a:prstGeom>
          <a:noFill/>
          <a:ln>
            <a:noFill/>
          </a:ln>
        </p:spPr>
      </p:pic>
      <p:sp>
        <p:nvSpPr>
          <p:cNvPr id="204" name="Google Shape;204;p32"/>
          <p:cNvSpPr/>
          <p:nvPr/>
        </p:nvSpPr>
        <p:spPr>
          <a:xfrm>
            <a:off x="0" y="112881"/>
            <a:ext cx="3251200" cy="652486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liver is inhibited from producing glucose, taking it up instead, and converting it to glycogen and triglycerides.</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Glycogen is stored in the liver, but triglycerides are secreted into the blood and taken up by adipose tissue.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Fat cells also take up glucose through special glucose transporters (GLUT4), whose numbers in the cell wall are increased as a direct effect of insulin acting on these cells.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Glucose is converted and stored as fat, together with those made in the liver.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Muscle cells also take glucose up through insulin-sensitive GLUT4 glucose channels, and convert it into glycogen.</a:t>
            </a:r>
            <a:endParaRPr/>
          </a:p>
        </p:txBody>
      </p:sp>
      <p:sp>
        <p:nvSpPr>
          <p:cNvPr id="205" name="Google Shape;205;p32"/>
          <p:cNvSpPr/>
          <p:nvPr/>
        </p:nvSpPr>
        <p:spPr>
          <a:xfrm>
            <a:off x="9133840" y="112881"/>
            <a:ext cx="3058160" cy="557075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A fall in blood glucose stops insulin secretion and raises glucagon secretion.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This inhibits glucose uptake by the liver, fat cells and muscle.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liver is stimulated to manufacture glucose and secrete it into the blood. </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 glycogen stored in muscles remains in the muscles.</a:t>
            </a:r>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Lactate wastes from muscle are returned to the blood. </a:t>
            </a:r>
            <a:endParaRPr sz="18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1800"/>
              <a:buFont typeface="Arial"/>
              <a:buChar char="•"/>
            </a:pPr>
            <a:r>
              <a:rPr lang="en-US" sz="1800">
                <a:solidFill>
                  <a:srgbClr val="C00000"/>
                </a:solidFill>
                <a:latin typeface="Calibri"/>
                <a:ea typeface="Calibri"/>
                <a:cs typeface="Calibri"/>
                <a:sym typeface="Calibri"/>
              </a:rPr>
              <a:t>These are taken up by liver and converted back to glucose.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101600" y="142240"/>
            <a:ext cx="343703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7. Calcium Levels</a:t>
            </a:r>
            <a:endParaRPr b="1" sz="3600">
              <a:solidFill>
                <a:srgbClr val="C00000"/>
              </a:solidFill>
              <a:latin typeface="Calibri"/>
              <a:ea typeface="Calibri"/>
              <a:cs typeface="Calibri"/>
              <a:sym typeface="Calibri"/>
            </a:endParaRPr>
          </a:p>
        </p:txBody>
      </p:sp>
      <p:sp>
        <p:nvSpPr>
          <p:cNvPr id="211" name="Google Shape;211;p33"/>
          <p:cNvSpPr/>
          <p:nvPr/>
        </p:nvSpPr>
        <p:spPr>
          <a:xfrm>
            <a:off x="528320" y="900331"/>
            <a:ext cx="11013440" cy="540147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plasma calcium (Ca</a:t>
            </a:r>
            <a:r>
              <a:rPr baseline="30000" lang="en-US" sz="2400">
                <a:solidFill>
                  <a:srgbClr val="C00000"/>
                </a:solidFill>
                <a:latin typeface="Calibri"/>
                <a:ea typeface="Calibri"/>
                <a:cs typeface="Calibri"/>
                <a:sym typeface="Calibri"/>
              </a:rPr>
              <a:t>2+</a:t>
            </a:r>
            <a:r>
              <a:rPr lang="en-US" sz="2400">
                <a:solidFill>
                  <a:srgbClr val="C00000"/>
                </a:solidFill>
                <a:latin typeface="Calibri"/>
                <a:ea typeface="Calibri"/>
                <a:cs typeface="Calibri"/>
                <a:sym typeface="Calibri"/>
              </a:rPr>
              <a:t>) concentration is very tightly controlled.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skeleton acts as an extremely large calcium store (about 1 kg) compared with the plasma calcium store (about 180 mg). </a:t>
            </a:r>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Longer term regulation occurs through calcium absorption or loss from the gut.</a:t>
            </a:r>
            <a:endParaRPr/>
          </a:p>
          <a:p>
            <a:pPr indent="0" lvl="0" marL="0" marR="0" rtl="0" algn="l">
              <a:spcBef>
                <a:spcPts val="1800"/>
              </a:spcBef>
              <a:spcAft>
                <a:spcPts val="0"/>
              </a:spcAft>
              <a:buNone/>
            </a:pPr>
            <a:r>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Calcium Level Receptors: </a:t>
            </a:r>
            <a:r>
              <a:rPr lang="en-US" sz="2000">
                <a:solidFill>
                  <a:srgbClr val="C00000"/>
                </a:solidFill>
                <a:latin typeface="Calibri"/>
                <a:ea typeface="Calibri"/>
                <a:cs typeface="Calibri"/>
                <a:sym typeface="Calibri"/>
              </a:rPr>
              <a:t>1. The chief cells the parathyroid glands sense the Ca</a:t>
            </a:r>
            <a:r>
              <a:rPr baseline="30000" lang="en-US" sz="2000">
                <a:solidFill>
                  <a:srgbClr val="C00000"/>
                </a:solidFill>
                <a:latin typeface="Calibri"/>
                <a:ea typeface="Calibri"/>
                <a:cs typeface="Calibri"/>
                <a:sym typeface="Calibri"/>
              </a:rPr>
              <a:t>2+ </a:t>
            </a:r>
            <a:r>
              <a:rPr lang="en-US" sz="2000">
                <a:solidFill>
                  <a:srgbClr val="C00000"/>
                </a:solidFill>
                <a:latin typeface="Calibri"/>
                <a:ea typeface="Calibri"/>
                <a:cs typeface="Calibri"/>
                <a:sym typeface="Calibri"/>
              </a:rPr>
              <a:t>level by means of specialized calcium receptors in their membranes. 2. The sensors for the second are the parafollicular cells in the thyroid gland. </a:t>
            </a:r>
            <a:endParaRPr/>
          </a:p>
          <a:p>
            <a:pPr indent="-342900" lvl="0" marL="342900" marR="0" rtl="0" algn="l">
              <a:spcBef>
                <a:spcPts val="12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Calcium Level Control Centers: </a:t>
            </a:r>
            <a:r>
              <a:rPr lang="en-US" sz="2000">
                <a:solidFill>
                  <a:srgbClr val="C00000"/>
                </a:solidFill>
                <a:latin typeface="Calibri"/>
                <a:ea typeface="Calibri"/>
                <a:cs typeface="Calibri"/>
                <a:sym typeface="Calibri"/>
              </a:rPr>
              <a:t> 1. The chief cells secrete parathyroid hormone (PTH) in response to low calcium levels, and 2. The parafollicular cells secrete calcitonin in response to high calcium levels.</a:t>
            </a:r>
            <a:endParaRPr/>
          </a:p>
          <a:p>
            <a:pPr indent="-342900" lvl="0" marL="342900" marR="0" rtl="0" algn="l">
              <a:spcBef>
                <a:spcPts val="1800"/>
              </a:spcBef>
              <a:spcAft>
                <a:spcPts val="0"/>
              </a:spcAft>
              <a:buClr>
                <a:srgbClr val="C00000"/>
              </a:buClr>
              <a:buSzPts val="2000"/>
              <a:buFont typeface="Arial"/>
              <a:buChar char="•"/>
            </a:pPr>
            <a:r>
              <a:rPr b="1" lang="en-US" sz="2000">
                <a:solidFill>
                  <a:srgbClr val="C00000"/>
                </a:solidFill>
                <a:latin typeface="Calibri"/>
                <a:ea typeface="Calibri"/>
                <a:cs typeface="Calibri"/>
                <a:sym typeface="Calibri"/>
              </a:rPr>
              <a:t>Calcium Level Effectors:</a:t>
            </a:r>
            <a:r>
              <a:rPr lang="en-US" sz="2000">
                <a:solidFill>
                  <a:srgbClr val="C00000"/>
                </a:solidFill>
                <a:latin typeface="Calibri"/>
                <a:ea typeface="Calibri"/>
                <a:cs typeface="Calibri"/>
                <a:sym typeface="Calibri"/>
              </a:rPr>
              <a:t> PTH causes calcium release from bone stores, whereas calcitoning cause calcium deposition into bone.</a:t>
            </a:r>
            <a:endParaRPr sz="2000">
              <a:solidFill>
                <a:srgbClr val="C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nvSpPr>
        <p:spPr>
          <a:xfrm>
            <a:off x="162560" y="233680"/>
            <a:ext cx="269881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8. Iron Levels</a:t>
            </a:r>
            <a:endParaRPr b="1" sz="3600">
              <a:solidFill>
                <a:srgbClr val="C00000"/>
              </a:solidFill>
              <a:latin typeface="Calibri"/>
              <a:ea typeface="Calibri"/>
              <a:cs typeface="Calibri"/>
              <a:sym typeface="Calibri"/>
            </a:endParaRPr>
          </a:p>
        </p:txBody>
      </p:sp>
      <p:sp>
        <p:nvSpPr>
          <p:cNvPr id="217" name="Google Shape;217;p34"/>
          <p:cNvSpPr/>
          <p:nvPr/>
        </p:nvSpPr>
        <p:spPr>
          <a:xfrm>
            <a:off x="792480" y="1036380"/>
            <a:ext cx="10850880" cy="360098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Iron is an essential bioelement for most forms of life, from bacteria to mammals. </a:t>
            </a:r>
            <a:endParaRPr sz="20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Iron is both necessary to the body and potentially toxic. Controlling iron levels in the body is a critically important part of many aspects of human health and disease. </a:t>
            </a:r>
            <a:endParaRPr sz="20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Understanding iron metabolism is also important for understanding diseases of iron overload, such as hereditary hemochromatosis, and iron deficiency, such as iron deficiency anemia. </a:t>
            </a:r>
            <a:endParaRPr sz="2000">
              <a:solidFill>
                <a:srgbClr val="C00000"/>
              </a:solidFill>
              <a:latin typeface="Calibri"/>
              <a:ea typeface="Calibri"/>
              <a:cs typeface="Calibri"/>
              <a:sym typeface="Calibri"/>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Human iron homeostasis is regulated at three different points. </a:t>
            </a:r>
            <a:endParaRPr sz="20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Controlled absorption of dietary iron by intestinal cells</a:t>
            </a:r>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Uncontrolled loss of iron from epithelial sloughing, sweat, injuries and blood loss. </a:t>
            </a:r>
            <a:endParaRPr sz="16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Continuous recycling of systemic iron. </a:t>
            </a:r>
            <a:endParaRPr sz="1600">
              <a:solidFill>
                <a:srgbClr val="C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p:nvPr/>
        </p:nvSpPr>
        <p:spPr>
          <a:xfrm>
            <a:off x="274320" y="412333"/>
            <a:ext cx="11653520" cy="606319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The absorption of dietary iron is a variable and dynamic process. </a:t>
            </a:r>
            <a:endParaRPr sz="20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The percent of ingested iron that is absorbed may range from 5% to as much as 35%. </a:t>
            </a:r>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The best-absorbed forms of iron come from animal products, in the form of heme iron. </a:t>
            </a:r>
            <a:endParaRPr sz="16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Absorption of iron supplements in iron salt form is usually between 10% and 20%. </a:t>
            </a:r>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The body also absorbs less iron during times of inflammation, in order to deprive bacteria of iron. </a:t>
            </a:r>
            <a:endParaRPr sz="16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Those who cannot regulate absorption well enough get disorders of iron overload. In these diseases, the toxicity of iron starts overwhelming the body's ability to bind and store it</a:t>
            </a:r>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Iron loss</a:t>
            </a:r>
            <a:endParaRPr sz="20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There is no physiologic regulatory mechanism for excreting iron. </a:t>
            </a:r>
            <a:endParaRPr sz="16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People lose a small but steady amount by gastrointestinal blood loss, sweating and by shedding cells of the skin and the mucosal lining of the gastrointestinal tract. </a:t>
            </a:r>
            <a:endParaRPr sz="1600">
              <a:solidFill>
                <a:srgbClr val="C00000"/>
              </a:solidFill>
              <a:latin typeface="Calibri"/>
              <a:ea typeface="Calibri"/>
              <a:cs typeface="Calibri"/>
              <a:sym typeface="Calibri"/>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The total amount of loss for healthy people is estimated at 1 mg a day for men, and 1.5–2 mg a day for women with regular menstrual periods.</a:t>
            </a:r>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People with gastrointestinal parasitic infections, more commonly found in developing countries, often lose more. </a:t>
            </a:r>
            <a:endParaRPr/>
          </a:p>
          <a:p>
            <a:pPr indent="-285750" lvl="0" marL="285750" marR="0" rtl="0" algn="l">
              <a:spcBef>
                <a:spcPts val="1200"/>
              </a:spcBef>
              <a:spcAft>
                <a:spcPts val="0"/>
              </a:spcAft>
              <a:buClr>
                <a:srgbClr val="C00000"/>
              </a:buClr>
              <a:buSzPts val="2000"/>
              <a:buFont typeface="Arial"/>
              <a:buChar char="•"/>
            </a:pPr>
            <a:r>
              <a:rPr lang="en-US" sz="2000">
                <a:solidFill>
                  <a:srgbClr val="C00000"/>
                </a:solidFill>
                <a:latin typeface="Calibri"/>
                <a:ea typeface="Calibri"/>
                <a:cs typeface="Calibri"/>
                <a:sym typeface="Calibri"/>
              </a:rPr>
              <a:t>Iron recycling </a:t>
            </a:r>
            <a:endParaRPr/>
          </a:p>
          <a:p>
            <a:pPr indent="-342900" lvl="0" marL="803275" marR="0" rtl="0" algn="l">
              <a:spcBef>
                <a:spcPts val="1200"/>
              </a:spcBef>
              <a:spcAft>
                <a:spcPts val="0"/>
              </a:spcAft>
              <a:buClr>
                <a:srgbClr val="C00000"/>
              </a:buClr>
              <a:buSzPts val="1600"/>
              <a:buFont typeface="Calibri"/>
              <a:buAutoNum type="arabicPeriod"/>
            </a:pPr>
            <a:r>
              <a:rPr lang="en-US" sz="1600">
                <a:solidFill>
                  <a:srgbClr val="C00000"/>
                </a:solidFill>
                <a:latin typeface="Calibri"/>
                <a:ea typeface="Calibri"/>
                <a:cs typeface="Calibri"/>
                <a:sym typeface="Calibri"/>
              </a:rPr>
              <a:t>Most of the iron in the body is hoarded and recycled by the reticuloendothelial system, which breaks down aged red blood cells.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nvSpPr>
        <p:spPr>
          <a:xfrm>
            <a:off x="284480" y="243840"/>
            <a:ext cx="35536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9. Energy Balance</a:t>
            </a:r>
            <a:endParaRPr b="1" sz="3600">
              <a:solidFill>
                <a:srgbClr val="C00000"/>
              </a:solidFill>
              <a:latin typeface="Calibri"/>
              <a:ea typeface="Calibri"/>
              <a:cs typeface="Calibri"/>
              <a:sym typeface="Calibri"/>
            </a:endParaRPr>
          </a:p>
        </p:txBody>
      </p:sp>
      <p:sp>
        <p:nvSpPr>
          <p:cNvPr id="228" name="Google Shape;228;p36"/>
          <p:cNvSpPr/>
          <p:nvPr/>
        </p:nvSpPr>
        <p:spPr>
          <a:xfrm>
            <a:off x="985520" y="1225679"/>
            <a:ext cx="10322560" cy="350865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amount of energy taken in through nutrition needs to match the amount of energy used.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To achieve energy homeostasis appetite is regulated by two hormones, grehlin and leptin. Grehlin stimulates hunger and the intake of food and leptin acts to signal satiety (fullness).</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A 2019 review of weight-change interventions, including dieting, exercise and overeating, found that body weight homeostasis could not precisely correct for "energetic errors", the loss or gain of calories, in the short-term.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416560" y="628363"/>
            <a:ext cx="11673840" cy="38472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metabolic processes of all organisms can only take place in very specific physical and chemical environments, both inside the cell and in the interstitial fluid bathing the cells.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best known homeostatic mechanisms in mammals are regulators that keep the composition of the extracellular fluid (or the "internal environment") constant. </a:t>
            </a:r>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Important terminology: Where the levels of variables are higher or lower than the pre-set levels, they are often prefixed with hyper- and hypo-, respectively. </a:t>
            </a:r>
            <a:endParaRPr/>
          </a:p>
          <a:p>
            <a:pPr indent="-342900" lvl="1" marL="1087438"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hyperthermia and hypothermia: too hot and too cold, relative to homeostatic “set points”</a:t>
            </a:r>
            <a:endParaRPr/>
          </a:p>
          <a:p>
            <a:pPr indent="-342900" lvl="1" marL="1087438"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hypertension and hypotension: too high and too low blood pressure</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0" y="655960"/>
            <a:ext cx="6512560" cy="504753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Homeostatic control mechanisms have three interdependent components for the variable being regulated.</a:t>
            </a:r>
            <a:endParaRPr/>
          </a:p>
          <a:p>
            <a:pPr indent="-342900" lvl="1" marL="800100" marR="0" rtl="0" algn="l">
              <a:spcBef>
                <a:spcPts val="1200"/>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Homeostatic Receptors</a:t>
            </a:r>
            <a:r>
              <a:rPr b="0" i="0" lang="en-US" sz="2000" u="none" cap="none" strike="noStrike">
                <a:solidFill>
                  <a:srgbClr val="C00000"/>
                </a:solidFill>
                <a:latin typeface="Calibri"/>
                <a:ea typeface="Calibri"/>
                <a:cs typeface="Calibri"/>
                <a:sym typeface="Calibri"/>
              </a:rPr>
              <a:t> are sensing components that monitor the variable and respond to changes by sending signals to the Control Center. </a:t>
            </a:r>
            <a:endParaRPr b="0" i="0" sz="2000" u="none" cap="none" strike="noStrike">
              <a:solidFill>
                <a:srgbClr val="C00000"/>
              </a:solidFill>
              <a:latin typeface="Calibri"/>
              <a:ea typeface="Calibri"/>
              <a:cs typeface="Calibri"/>
              <a:sym typeface="Calibri"/>
            </a:endParaRPr>
          </a:p>
          <a:p>
            <a:pPr indent="-342900" lvl="1" marL="800100" marR="0" rtl="0" algn="l">
              <a:spcBef>
                <a:spcPts val="1200"/>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Homeostatic Control Centers </a:t>
            </a:r>
            <a:r>
              <a:rPr b="0" i="0" lang="en-US" sz="2000" u="none" cap="none" strike="noStrike">
                <a:solidFill>
                  <a:srgbClr val="C00000"/>
                </a:solidFill>
                <a:latin typeface="Calibri"/>
                <a:ea typeface="Calibri"/>
                <a:cs typeface="Calibri"/>
                <a:sym typeface="Calibri"/>
              </a:rPr>
              <a:t>set the acceptable upper and lower limits for the variable, and respond to the receptor signal by determining an appropriate response and sending signals to the Effector.</a:t>
            </a:r>
            <a:endParaRPr/>
          </a:p>
          <a:p>
            <a:pPr indent="-342900" lvl="1" marL="800100" marR="0" rtl="0" algn="l">
              <a:spcBef>
                <a:spcPts val="1200"/>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Homeostatic Effectors </a:t>
            </a:r>
            <a:r>
              <a:rPr b="0" i="0" lang="en-US" sz="2000" u="none" cap="none" strike="noStrike">
                <a:solidFill>
                  <a:srgbClr val="C00000"/>
                </a:solidFill>
                <a:latin typeface="Calibri"/>
                <a:ea typeface="Calibri"/>
                <a:cs typeface="Calibri"/>
                <a:sym typeface="Calibri"/>
              </a:rPr>
              <a:t>bring the variable back within the normal range. They usually include negative feedback mechanisms that shut down Receptor signals and the Control Center response. </a:t>
            </a:r>
            <a:endParaRPr b="0" i="0" sz="2400" u="none" cap="none" strike="noStrike">
              <a:solidFill>
                <a:srgbClr val="C00000"/>
              </a:solidFill>
              <a:latin typeface="Calibri"/>
              <a:ea typeface="Calibri"/>
              <a:cs typeface="Calibri"/>
              <a:sym typeface="Calibri"/>
            </a:endParaRPr>
          </a:p>
        </p:txBody>
      </p:sp>
      <p:pic>
        <p:nvPicPr>
          <p:cNvPr id="106" name="Google Shape;106;p16"/>
          <p:cNvPicPr preferRelativeResize="0"/>
          <p:nvPr/>
        </p:nvPicPr>
        <p:blipFill rotWithShape="1">
          <a:blip r:embed="rId3">
            <a:alphaModFix/>
          </a:blip>
          <a:srcRect b="2330" l="1242" r="695" t="1878"/>
          <a:stretch/>
        </p:blipFill>
        <p:spPr>
          <a:xfrm>
            <a:off x="6512560" y="1243098"/>
            <a:ext cx="5567680" cy="39440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233680" y="193040"/>
            <a:ext cx="5344861"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The Neurendocrine System</a:t>
            </a:r>
            <a:endParaRPr b="1" sz="3600">
              <a:solidFill>
                <a:srgbClr val="C00000"/>
              </a:solidFill>
              <a:latin typeface="Calibri"/>
              <a:ea typeface="Calibri"/>
              <a:cs typeface="Calibri"/>
              <a:sym typeface="Calibri"/>
            </a:endParaRPr>
          </a:p>
        </p:txBody>
      </p:sp>
      <p:sp>
        <p:nvSpPr>
          <p:cNvPr id="112" name="Google Shape;112;p17"/>
          <p:cNvSpPr/>
          <p:nvPr/>
        </p:nvSpPr>
        <p:spPr>
          <a:xfrm>
            <a:off x="721360" y="1028343"/>
            <a:ext cx="11013440" cy="378565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hypothalamus in the brain is the Control Center for many homeostatic mechanisms, regulating metabolism, reproduction, eating and drinking behavior, energy utilization, and blood pressure, among others.</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This regulation is carried out by hypothalamic interconnections to other glands, or Effectors, as we will see in this lecture: </a:t>
            </a:r>
            <a:endParaRPr/>
          </a:p>
          <a:p>
            <a:pPr indent="-342900" lvl="2" marL="12573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The hypothalamic–pituitary–gonadal axis (HPG axis) </a:t>
            </a:r>
            <a:endParaRPr b="0" i="0" sz="2000" u="none" cap="none" strike="noStrike">
              <a:solidFill>
                <a:srgbClr val="C00000"/>
              </a:solidFill>
              <a:latin typeface="Calibri"/>
              <a:ea typeface="Calibri"/>
              <a:cs typeface="Calibri"/>
              <a:sym typeface="Calibri"/>
            </a:endParaRPr>
          </a:p>
          <a:p>
            <a:pPr indent="-342900" lvl="2" marL="12573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The hypothalamic–pituitary–adrenal axis (HPA axis) </a:t>
            </a:r>
            <a:endParaRPr b="0" i="0" sz="2000" u="none" cap="none" strike="noStrike">
              <a:solidFill>
                <a:srgbClr val="C00000"/>
              </a:solidFill>
              <a:latin typeface="Calibri"/>
              <a:ea typeface="Calibri"/>
              <a:cs typeface="Calibri"/>
              <a:sym typeface="Calibri"/>
            </a:endParaRPr>
          </a:p>
          <a:p>
            <a:pPr indent="-342900" lvl="2" marL="12573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The hypothalamic–pituitary–thyroid axis (HPT axis).</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p:nvPr/>
        </p:nvSpPr>
        <p:spPr>
          <a:xfrm>
            <a:off x="254000" y="150723"/>
            <a:ext cx="11856720" cy="53860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Clinical significance</a:t>
            </a:r>
            <a:endParaRPr sz="1800">
              <a:solidFill>
                <a:schemeClr val="dk1"/>
              </a:solidFill>
              <a:latin typeface="Calibri"/>
              <a:ea typeface="Calibri"/>
              <a:cs typeface="Calibri"/>
              <a:sym typeface="Calibri"/>
            </a:endParaRPr>
          </a:p>
          <a:p>
            <a:pPr indent="-342900" lvl="0" marL="3429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Many diseases are the result of a homeostatic failure. </a:t>
            </a:r>
            <a:endParaRPr sz="2400">
              <a:solidFill>
                <a:srgbClr val="C00000"/>
              </a:solidFill>
              <a:latin typeface="Calibri"/>
              <a:ea typeface="Calibri"/>
              <a:cs typeface="Calibri"/>
              <a:sym typeface="Calibri"/>
            </a:endParaRPr>
          </a:p>
          <a:p>
            <a:pPr indent="-342900" lvl="0" marL="3429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Almost any homeostatic component can malfunction either as a result of an inherited defect, an inborn error of metabolism, or an acquired disease. </a:t>
            </a:r>
            <a:endParaRPr sz="2400">
              <a:solidFill>
                <a:srgbClr val="C00000"/>
              </a:solidFill>
              <a:latin typeface="Calibri"/>
              <a:ea typeface="Calibri"/>
              <a:cs typeface="Calibri"/>
              <a:sym typeface="Calibri"/>
            </a:endParaRPr>
          </a:p>
          <a:p>
            <a:pPr indent="-342900" lvl="0" marL="3429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Some homeostatic mechanisms have inbuilt redundancies, which ensures that life is not immediately threatened if a component malfunctions</a:t>
            </a:r>
            <a:endParaRPr/>
          </a:p>
          <a:p>
            <a:pPr indent="-342900" lvl="0" marL="342900" marR="0" rtl="0" algn="l">
              <a:spcBef>
                <a:spcPts val="12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Sometimes a homeostatic malfunction can result in serious disease, which can be fatal if not treated. </a:t>
            </a:r>
            <a:endParaRPr sz="2400">
              <a:solidFill>
                <a:srgbClr val="C00000"/>
              </a:solidFill>
              <a:latin typeface="Calibri"/>
              <a:ea typeface="Calibri"/>
              <a:cs typeface="Calibri"/>
              <a:sym typeface="Calibri"/>
            </a:endParaRPr>
          </a:p>
          <a:p>
            <a:pPr indent="-342900" lvl="2" marL="125730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A well-known homeostatic failure is type 1 diabetes mellitus. Blood sugar regulation is unable to function because the beta cells of the pancreatic islets are destroyed and cannot produce the necessary insulin. </a:t>
            </a:r>
            <a:endParaRPr b="0" i="0" sz="2000" u="none" cap="none" strike="noStrike">
              <a:solidFill>
                <a:srgbClr val="C00000"/>
              </a:solidFill>
              <a:latin typeface="Calibri"/>
              <a:ea typeface="Calibri"/>
              <a:cs typeface="Calibri"/>
              <a:sym typeface="Calibri"/>
            </a:endParaRPr>
          </a:p>
          <a:p>
            <a:pPr indent="-342900" lvl="2" marL="1257300" marR="0" rtl="0" algn="l">
              <a:spcBef>
                <a:spcPts val="12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The blood sugar rises in a condition known as hyperglycemia.</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4294967295" type="title"/>
          </p:nvPr>
        </p:nvSpPr>
        <p:spPr>
          <a:xfrm>
            <a:off x="731520" y="172720"/>
            <a:ext cx="10733088" cy="893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3959"/>
              <a:buFont typeface="Calibri"/>
              <a:buNone/>
            </a:pPr>
            <a:r>
              <a:rPr b="1" lang="en-US" sz="3959">
                <a:solidFill>
                  <a:srgbClr val="C00000"/>
                </a:solidFill>
                <a:latin typeface="Calibri"/>
                <a:ea typeface="Calibri"/>
                <a:cs typeface="Calibri"/>
                <a:sym typeface="Calibri"/>
              </a:rPr>
              <a:t>Selected Homeostatically Controlled Variables</a:t>
            </a:r>
            <a:endParaRPr b="1" sz="3959">
              <a:solidFill>
                <a:srgbClr val="C00000"/>
              </a:solidFill>
              <a:latin typeface="Calibri"/>
              <a:ea typeface="Calibri"/>
              <a:cs typeface="Calibri"/>
              <a:sym typeface="Calibri"/>
            </a:endParaRPr>
          </a:p>
        </p:txBody>
      </p:sp>
      <p:sp>
        <p:nvSpPr>
          <p:cNvPr id="123" name="Google Shape;123;p19"/>
          <p:cNvSpPr txBox="1"/>
          <p:nvPr>
            <p:ph idx="4294967295" type="body"/>
          </p:nvPr>
        </p:nvSpPr>
        <p:spPr>
          <a:xfrm>
            <a:off x="3586480" y="1144904"/>
            <a:ext cx="6045200" cy="5713096"/>
          </a:xfrm>
          <a:prstGeom prst="rect">
            <a:avLst/>
          </a:prstGeom>
          <a:noFill/>
          <a:ln>
            <a:noFill/>
          </a:ln>
        </p:spPr>
        <p:txBody>
          <a:bodyPr anchorCtr="0" anchor="t" bIns="45700" lIns="91425" spcFirstLastPara="1" rIns="91425" wrap="square" tIns="45700">
            <a:noAutofit/>
          </a:bodyPr>
          <a:lstStyle/>
          <a:p>
            <a:pPr indent="-514350" lvl="0" marL="742950" rtl="0" algn="l">
              <a:lnSpc>
                <a:spcPct val="90000"/>
              </a:lnSpc>
              <a:spcBef>
                <a:spcPts val="0"/>
              </a:spcBef>
              <a:spcAft>
                <a:spcPts val="0"/>
              </a:spcAft>
              <a:buClr>
                <a:srgbClr val="C00000"/>
              </a:buClr>
              <a:buSzPts val="2800"/>
              <a:buAutoNum type="arabicPeriod"/>
            </a:pPr>
            <a:r>
              <a:rPr lang="en-US">
                <a:solidFill>
                  <a:srgbClr val="C00000"/>
                </a:solidFill>
              </a:rPr>
              <a:t>Fluid balance</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Arterial blood pressure</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Core temperature </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Blood pH </a:t>
            </a:r>
            <a:endParaRPr/>
          </a:p>
          <a:p>
            <a:pPr indent="-514350" lvl="0" marL="742950" rtl="0" algn="l">
              <a:lnSpc>
                <a:spcPct val="90000"/>
              </a:lnSpc>
              <a:spcBef>
                <a:spcPts val="1200"/>
              </a:spcBef>
              <a:spcAft>
                <a:spcPts val="0"/>
              </a:spcAft>
              <a:buClr>
                <a:srgbClr val="C00000"/>
              </a:buClr>
              <a:buSzPts val="2800"/>
              <a:buFont typeface="Arial"/>
              <a:buAutoNum type="arabicPeriod"/>
            </a:pPr>
            <a:r>
              <a:rPr lang="en-US">
                <a:solidFill>
                  <a:srgbClr val="C00000"/>
                </a:solidFill>
              </a:rPr>
              <a:t>Levels of blood gases</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Blood glucose </a:t>
            </a:r>
            <a:endParaRPr>
              <a:solidFill>
                <a:srgbClr val="C00000"/>
              </a:solidFill>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Calcium levels</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Iron levels</a:t>
            </a:r>
            <a:endParaRPr/>
          </a:p>
          <a:p>
            <a:pPr indent="-514350" lvl="0" marL="742950" rtl="0" algn="l">
              <a:lnSpc>
                <a:spcPct val="90000"/>
              </a:lnSpc>
              <a:spcBef>
                <a:spcPts val="1200"/>
              </a:spcBef>
              <a:spcAft>
                <a:spcPts val="0"/>
              </a:spcAft>
              <a:buClr>
                <a:srgbClr val="C00000"/>
              </a:buClr>
              <a:buSzPts val="2800"/>
              <a:buAutoNum type="arabicPeriod"/>
            </a:pPr>
            <a:r>
              <a:rPr lang="en-US">
                <a:solidFill>
                  <a:srgbClr val="C00000"/>
                </a:solidFill>
              </a:rPr>
              <a:t>Energy balance</a:t>
            </a:r>
            <a:endParaRPr/>
          </a:p>
          <a:p>
            <a:pPr indent="-336550" lvl="0" marL="742950" rtl="0" algn="l">
              <a:lnSpc>
                <a:spcPct val="90000"/>
              </a:lnSpc>
              <a:spcBef>
                <a:spcPts val="2200"/>
              </a:spcBef>
              <a:spcAft>
                <a:spcPts val="0"/>
              </a:spcAft>
              <a:buClr>
                <a:schemeClr val="dk1"/>
              </a:buClr>
              <a:buSzPts val="2800"/>
              <a:buNone/>
            </a:pPr>
            <a:r>
              <a:t/>
            </a:r>
            <a:endParaRPr>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4294967295" type="title"/>
          </p:nvPr>
        </p:nvSpPr>
        <p:spPr>
          <a:xfrm>
            <a:off x="223520" y="188595"/>
            <a:ext cx="8534400" cy="64611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00000"/>
              </a:buClr>
              <a:buSzPts val="4000"/>
              <a:buFont typeface="Calibri"/>
              <a:buNone/>
            </a:pPr>
            <a:r>
              <a:rPr b="1" lang="en-US" sz="4000">
                <a:solidFill>
                  <a:srgbClr val="C00000"/>
                </a:solidFill>
                <a:latin typeface="Calibri"/>
                <a:ea typeface="Calibri"/>
                <a:cs typeface="Calibri"/>
                <a:sym typeface="Calibri"/>
              </a:rPr>
              <a:t>1. Fluid Balance</a:t>
            </a:r>
            <a:endParaRPr b="1" sz="4000">
              <a:solidFill>
                <a:srgbClr val="C00000"/>
              </a:solidFill>
              <a:latin typeface="Calibri"/>
              <a:ea typeface="Calibri"/>
              <a:cs typeface="Calibri"/>
              <a:sym typeface="Calibri"/>
            </a:endParaRPr>
          </a:p>
        </p:txBody>
      </p:sp>
      <p:sp>
        <p:nvSpPr>
          <p:cNvPr id="129" name="Google Shape;129;p20"/>
          <p:cNvSpPr txBox="1"/>
          <p:nvPr/>
        </p:nvSpPr>
        <p:spPr>
          <a:xfrm>
            <a:off x="751840" y="955041"/>
            <a:ext cx="11094720" cy="3606799"/>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All multicellular organisms on Earth maintain an aqueous environment</a:t>
            </a:r>
            <a:endParaRPr/>
          </a:p>
          <a:p>
            <a:pPr indent="-228600" lvl="0" marL="228600" marR="0" rtl="0" algn="l">
              <a:lnSpc>
                <a:spcPct val="100000"/>
              </a:lnSpc>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All plants and animals have water in their cells and in the extracellular matrix</a:t>
            </a:r>
            <a:endParaRPr/>
          </a:p>
          <a:p>
            <a:pPr indent="-228600" lvl="0" marL="228600" marR="0" rtl="0" algn="l">
              <a:lnSpc>
                <a:spcPct val="100000"/>
              </a:lnSpc>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Beyond that, variation in water regulation can be specific to the organism:</a:t>
            </a:r>
            <a:endParaRPr/>
          </a:p>
          <a:p>
            <a:pPr indent="-228600" lvl="1" marL="685800" marR="0" rtl="0" algn="l">
              <a:lnSpc>
                <a:spcPct val="100000"/>
              </a:lnSpc>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Some also have water in a vascular system that can exchange that water with tissues</a:t>
            </a:r>
            <a:endParaRPr/>
          </a:p>
          <a:p>
            <a:pPr indent="-228600" lvl="1" marL="685800" marR="0" rtl="0" algn="l">
              <a:lnSpc>
                <a:spcPct val="100000"/>
              </a:lnSpc>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Animals with a GI or respiratory systems also exchange water with those systems</a:t>
            </a:r>
            <a:endParaRPr/>
          </a:p>
          <a:p>
            <a:pPr indent="-228600" lvl="1" marL="685800" marR="0" rtl="0" algn="l">
              <a:lnSpc>
                <a:spcPct val="100000"/>
              </a:lnSpc>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Vertebrate animals also have a specialized cerebrospinal and lymphatic fluid systems</a:t>
            </a:r>
            <a:endParaRPr b="0" i="0" sz="2000" u="none" cap="none" strike="noStrike">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p:nvPr/>
        </p:nvSpPr>
        <p:spPr>
          <a:xfrm>
            <a:off x="762000" y="846525"/>
            <a:ext cx="11084560" cy="481670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Because of osmosis, body water goes to where electrolytes are concentrated.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When body water is lost, it causes the extracellular fluid to become highly concentrated with electrolytes, particularly sodium.</a:t>
            </a:r>
            <a:endParaRPr/>
          </a:p>
          <a:p>
            <a:pPr indent="-342900" lvl="1" marL="800100" marR="0" rtl="0" algn="l">
              <a:spcBef>
                <a:spcPts val="1800"/>
              </a:spcBef>
              <a:spcAft>
                <a:spcPts val="0"/>
              </a:spcAft>
              <a:buClr>
                <a:srgbClr val="C00000"/>
              </a:buClr>
              <a:buSzPts val="2000"/>
              <a:buFont typeface="Arial"/>
              <a:buChar char="•"/>
            </a:pPr>
            <a:r>
              <a:rPr b="0" i="0" lang="en-US" sz="2000" u="none" cap="none" strike="noStrike">
                <a:solidFill>
                  <a:srgbClr val="C00000"/>
                </a:solidFill>
                <a:latin typeface="Calibri"/>
                <a:ea typeface="Calibri"/>
                <a:cs typeface="Calibri"/>
                <a:sym typeface="Calibri"/>
              </a:rPr>
              <a:t>Water loss occurs through the skin (not entirely waterproof), water vapor in the exhaled air, sweating, vomiting, normal feces and especially diarrhea. </a:t>
            </a:r>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This extracellular fluid is called hypertonic or hyperosmolar (high total dissolved material), and hypernatremic (high dissolved Na</a:t>
            </a:r>
            <a:r>
              <a:rPr baseline="30000" lang="en-US" sz="2400">
                <a:solidFill>
                  <a:srgbClr val="C00000"/>
                </a:solidFill>
                <a:latin typeface="Calibri"/>
                <a:ea typeface="Calibri"/>
                <a:cs typeface="Calibri"/>
                <a:sym typeface="Calibri"/>
              </a:rPr>
              <a:t>+</a:t>
            </a:r>
            <a:r>
              <a:rPr lang="en-US" sz="2400">
                <a:solidFill>
                  <a:srgbClr val="C00000"/>
                </a:solidFill>
                <a:latin typeface="Calibri"/>
                <a:ea typeface="Calibri"/>
                <a:cs typeface="Calibri"/>
                <a:sym typeface="Calibri"/>
              </a:rPr>
              <a:t>). </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The fluid balance is called hypovolemic (low water volume)</a:t>
            </a:r>
            <a:endParaRPr sz="2400">
              <a:solidFill>
                <a:srgbClr val="C00000"/>
              </a:solidFill>
              <a:latin typeface="Calibri"/>
              <a:ea typeface="Calibri"/>
              <a:cs typeface="Calibri"/>
              <a:sym typeface="Calibri"/>
            </a:endParaRPr>
          </a:p>
          <a:p>
            <a:pPr indent="-342900" lvl="0" marL="342900" marR="0" rtl="0" algn="l">
              <a:spcBef>
                <a:spcPts val="1800"/>
              </a:spcBef>
              <a:spcAft>
                <a:spcPts val="0"/>
              </a:spcAft>
              <a:buClr>
                <a:srgbClr val="C00000"/>
              </a:buClr>
              <a:buSzPts val="2400"/>
              <a:buFont typeface="Arial"/>
              <a:buChar char="•"/>
            </a:pPr>
            <a:r>
              <a:rPr lang="en-US" sz="2400">
                <a:solidFill>
                  <a:srgbClr val="C00000"/>
                </a:solidFill>
                <a:latin typeface="Calibri"/>
                <a:ea typeface="Calibri"/>
                <a:cs typeface="Calibri"/>
                <a:sym typeface="Calibri"/>
              </a:rPr>
              <a:t>Conversely, excessive fluid intake dilutes the extracellular fluid causing hypotonic, hyponatremic and hypervolemic conditions.</a:t>
            </a:r>
            <a:endParaRPr/>
          </a:p>
        </p:txBody>
      </p:sp>
      <p:sp>
        <p:nvSpPr>
          <p:cNvPr id="135" name="Google Shape;135;p21"/>
          <p:cNvSpPr txBox="1"/>
          <p:nvPr/>
        </p:nvSpPr>
        <p:spPr>
          <a:xfrm>
            <a:off x="288203" y="142240"/>
            <a:ext cx="1155835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C00000"/>
                </a:solidFill>
                <a:latin typeface="Calibri"/>
                <a:ea typeface="Calibri"/>
                <a:cs typeface="Calibri"/>
                <a:sym typeface="Calibri"/>
              </a:rPr>
              <a:t>Fluid Balance involves the close relationship between water and electrolytes</a:t>
            </a:r>
            <a:endParaRPr b="1" sz="2800">
              <a:solidFill>
                <a:srgbClr val="C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