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gif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5.jpg"/><Relationship Id="rId8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30.png"/><Relationship Id="rId5" Type="http://schemas.openxmlformats.org/officeDocument/2006/relationships/image" Target="../media/image24.jpg"/><Relationship Id="rId6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2.jp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Biological Concepts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Lecture 2 – Types of Living Organisms: Taxonomy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BIO 10 – Spring 2020</a:t>
            </a:r>
            <a:endParaRPr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8325294" y="1691153"/>
            <a:ext cx="344494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number of major phyla has increased from 12 identifiable lineages in 1987, to 30 in 2014, to currently over 50 including candidate phyla.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total number has been estimated to exceed 1,000 bacterial phyla.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53" y="351450"/>
            <a:ext cx="8093541" cy="625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609600" y="922339"/>
            <a:ext cx="11338560" cy="421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Bacteria are very successful organisms</a:t>
            </a:r>
            <a:endParaRPr/>
          </a:p>
          <a:p>
            <a:pPr indent="0" lvl="0" marL="45720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10 times more bacterial cells living on or in you than you have human cells (enough to fill a half-gallon jug)</a:t>
            </a:r>
            <a:endParaRPr/>
          </a:p>
          <a:p>
            <a:pPr indent="0" lvl="0" marL="45720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more bacteria in your mouth than there are humans on the planet</a:t>
            </a:r>
            <a:endParaRPr/>
          </a:p>
          <a:p>
            <a:pPr indent="-647700" lvl="0" marL="762000" marR="0" rtl="0" algn="l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605088" y="2670175"/>
            <a:ext cx="6907212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603501" y="4719638"/>
            <a:ext cx="6907213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Additional Basis for Archaea Classification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052623" y="1798509"/>
            <a:ext cx="10207255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Classification is rapidly moving and contentious, most have not been studied and classified.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Many are unusual: use alternatives to carbon for energy, live in extreme conditions (extreme cold, heat, pH, pressure, saltiness, etc)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Classification systems rely on sequence of ribosomal RNA genes (molecular phylogenetics).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Thought to be closer to eukaryotes than eubacteria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13231" r="12985" t="0"/>
          <a:stretch/>
        </p:blipFill>
        <p:spPr>
          <a:xfrm>
            <a:off x="220921" y="0"/>
            <a:ext cx="6250999" cy="47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9759" y="479544"/>
            <a:ext cx="3380445" cy="545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637481" y="4988153"/>
            <a:ext cx="7724199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TACK superphylum has been proposed that may be related to the origin of eukaryotes.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More recently, the Asgard superphylum has been proposed to be more closely related to the original eukaryote.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732280" y="263525"/>
            <a:ext cx="8336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Basis for the Eukarya Classification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01094" y="1877294"/>
            <a:ext cx="1168518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Eukaryotes are organisms whose cells have a nucleus enclosed within membranes.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Also contain other membrane-bound organelles such as mitochondria and the Golgi apparatus, and in addition, some cells of plants and algae contain chloroplasts. 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Unlike unicellular archaea and bacteria, eukaryotes may also be multicellular and include organisms consisting of many cell types specialized into different kinds of tissue. 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eukaryotes can reproduce both asexually through mitosis and sexually through meiosis and gamete fusion.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0" y="0"/>
            <a:ext cx="76784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Traditional Eukaryotic Kingdoms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667" y="2029711"/>
            <a:ext cx="5728310" cy="423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157" y="1657843"/>
            <a:ext cx="4325902" cy="3604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112000" y="5351202"/>
            <a:ext cx="4724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protists were the first eukaryotes. They gave rise to plants.  Next came fungi, and finally animals appeared on the planet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-1" y="0"/>
            <a:ext cx="117489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New Schema for the Kingdoms of Eukarya Based on </a:t>
            </a:r>
            <a:b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Molecular Genetics and Work with Ancient Species 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039" y="1750194"/>
            <a:ext cx="9010650" cy="502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" y="144545"/>
            <a:ext cx="47740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Kingdom Protista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4008755" y="923134"/>
            <a:ext cx="6223000" cy="159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2301875" y="3732214"/>
            <a:ext cx="7513638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07974" y="1720059"/>
            <a:ext cx="3745231" cy="3780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Neither plant nor animal nor fungi 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Usually single-celled but can be multicellular 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Always aquatic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Include: amoeba, paramecium, algae, and thousands more</a:t>
            </a:r>
            <a:endParaRPr/>
          </a:p>
          <a:p>
            <a:pPr indent="-228600" lvl="0" marL="342900" marR="0" rtl="0" algn="l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4509770" y="1202533"/>
            <a:ext cx="7550150" cy="5059362"/>
            <a:chOff x="2376488" y="1303338"/>
            <a:chExt cx="7550150" cy="5059362"/>
          </a:xfrm>
        </p:grpSpPr>
        <p:grpSp>
          <p:nvGrpSpPr>
            <p:cNvPr id="213" name="Google Shape;213;p29"/>
            <p:cNvGrpSpPr/>
            <p:nvPr/>
          </p:nvGrpSpPr>
          <p:grpSpPr>
            <a:xfrm>
              <a:off x="2452688" y="1303338"/>
              <a:ext cx="7473950" cy="5059362"/>
              <a:chOff x="2452688" y="1303338"/>
              <a:chExt cx="7473950" cy="5059362"/>
            </a:xfrm>
          </p:grpSpPr>
          <p:pic>
            <p:nvPicPr>
              <p:cNvPr descr="spirogyra_hd" id="214" name="Google Shape;214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81564" y="4870450"/>
                <a:ext cx="2276475" cy="1492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yanobacterium" id="215" name="Google Shape;215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11646" r="12560" t="0"/>
              <a:stretch/>
            </p:blipFill>
            <p:spPr>
              <a:xfrm>
                <a:off x="2452688" y="1303338"/>
                <a:ext cx="1585912" cy="3263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volvox-carteri" id="216" name="Google Shape;216;p29"/>
              <p:cNvPicPr preferRelativeResize="0"/>
              <p:nvPr/>
            </p:nvPicPr>
            <p:blipFill rotWithShape="1">
              <a:blip r:embed="rId5">
                <a:alphaModFix/>
              </a:blip>
              <a:srcRect b="11156" l="6599" r="14944" t="20124"/>
              <a:stretch/>
            </p:blipFill>
            <p:spPr>
              <a:xfrm>
                <a:off x="4198938" y="1303338"/>
                <a:ext cx="3567112" cy="34909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moebaproteus450" id="217" name="Google Shape;217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386638" y="4567238"/>
                <a:ext cx="2451100" cy="1662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aramecium2" id="218" name="Google Shape;218;p29"/>
              <p:cNvPicPr preferRelativeResize="0"/>
              <p:nvPr/>
            </p:nvPicPr>
            <p:blipFill rotWithShape="1">
              <a:blip r:embed="rId7">
                <a:alphaModFix/>
              </a:blip>
              <a:srcRect b="11419" l="19444" r="13222" t="14777"/>
              <a:stretch/>
            </p:blipFill>
            <p:spPr>
              <a:xfrm>
                <a:off x="7689850" y="1379538"/>
                <a:ext cx="2236788" cy="2354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Euglena-A" id="219" name="Google Shape;219;p29"/>
              <p:cNvPicPr preferRelativeResize="0"/>
              <p:nvPr/>
            </p:nvPicPr>
            <p:blipFill rotWithShape="1">
              <a:blip r:embed="rId8">
                <a:alphaModFix/>
              </a:blip>
              <a:srcRect b="15643" l="27083" r="26104" t="16970"/>
              <a:stretch/>
            </p:blipFill>
            <p:spPr>
              <a:xfrm>
                <a:off x="3211514" y="4414838"/>
                <a:ext cx="1539875" cy="167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0" name="Google Shape;220;p29"/>
            <p:cNvSpPr txBox="1"/>
            <p:nvPr/>
          </p:nvSpPr>
          <p:spPr>
            <a:xfrm>
              <a:off x="2376488" y="1379538"/>
              <a:ext cx="9715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anabaena</a:t>
              </a:r>
              <a:endParaRPr/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4198939" y="1379538"/>
              <a:ext cx="6873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volvox</a:t>
              </a:r>
              <a:endParaRPr/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8751889" y="1379538"/>
              <a:ext cx="11588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paramecium</a:t>
              </a:r>
              <a:endParaRPr/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7321551" y="5934075"/>
              <a:ext cx="82391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amoeba</a:t>
              </a:r>
              <a:endParaRPr/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5943601" y="6056313"/>
              <a:ext cx="91281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spirogyra</a:t>
              </a:r>
              <a:endParaRPr/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3136900" y="5810250"/>
              <a:ext cx="8143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euglena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0" y="252412"/>
            <a:ext cx="3744911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Protists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elp-cultivation" id="231" name="Google Shape;231;p30"/>
          <p:cNvPicPr preferRelativeResize="0"/>
          <p:nvPr/>
        </p:nvPicPr>
        <p:blipFill rotWithShape="1">
          <a:blip r:embed="rId3">
            <a:alphaModFix/>
          </a:blip>
          <a:srcRect b="26404" l="28551" r="0" t="0"/>
          <a:stretch/>
        </p:blipFill>
        <p:spPr>
          <a:xfrm>
            <a:off x="5057445" y="690880"/>
            <a:ext cx="6900875" cy="533177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/>
          <p:nvPr/>
        </p:nvSpPr>
        <p:spPr>
          <a:xfrm>
            <a:off x="143193" y="2286319"/>
            <a:ext cx="4741228" cy="241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While most protists are single-celled and microscopic, brown algae (kelp) grows in giant underwater forests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430849" y="311154"/>
            <a:ext cx="2667951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Protists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2301875" y="4187825"/>
            <a:ext cx="7513638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873760" y="1719266"/>
            <a:ext cx="10789919" cy="353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Many diseases are caused by parasitic protists: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Amoebic dysentery – found in contaminated water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Malaria – Kills ~2.7 million people/year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Giardia – Found in contaminated water (lakes, rivers, streams)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African sleeping sickness – Attacks the central nervous system</a:t>
            </a:r>
            <a:endParaRPr/>
          </a:p>
          <a:p>
            <a:pPr indent="0" lvl="0" marL="4572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301875" y="1379539"/>
            <a:ext cx="62230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2301875" y="2443164"/>
            <a:ext cx="7513638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2301875" y="5249864"/>
            <a:ext cx="7513638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00605" y="228600"/>
            <a:ext cx="546417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Life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80485" y="1911351"/>
            <a:ext cx="5811756" cy="419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Since the first naturalists (Aristotle’s, 3-400 BC), people have been putting organisms into groups for classification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Char char="•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science of classifying organisms is called </a:t>
            </a:r>
            <a:r>
              <a:rPr b="1" i="0" lang="en-US" sz="3200" u="none" cap="none" strike="noStrike">
                <a:solidFill>
                  <a:srgbClr val="66FF33"/>
                </a:solidFill>
                <a:latin typeface="Calibri"/>
                <a:ea typeface="Calibri"/>
                <a:cs typeface="Calibri"/>
                <a:sym typeface="Calibri"/>
              </a:rPr>
              <a:t>taxonomy</a:t>
            </a:r>
            <a:endParaRPr b="1" i="0" sz="3200" u="none" cap="none" strike="noStrike">
              <a:solidFill>
                <a:srgbClr val="66FF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301875" y="4795839"/>
            <a:ext cx="7437438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560" y="939800"/>
            <a:ext cx="4233067" cy="529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38222" y="219816"/>
            <a:ext cx="45188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Kingdom Plantae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138222" y="1114326"/>
            <a:ext cx="4646429" cy="525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2 Subkingdoms: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Nonvascular plants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Vascular plants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4 Divisions: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Mosses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Ferns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Gymnosperms (conifers)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Angiosperms (flowering)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All plants are thought to have evolved from green algae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2301875" y="1608139"/>
            <a:ext cx="5919788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447" y="1432267"/>
            <a:ext cx="7029550" cy="461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-88492" y="217968"/>
            <a:ext cx="222563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Fungi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760154" y="1350520"/>
            <a:ext cx="10808070" cy="381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Fungi include: yeast, mold, penicillium, mushrooms, truffles, and others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Genetically, fungi are more similar to animals than plants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Perform the essential role of decomposing organic matter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While many cause infections and disease, many are helpful to humans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Fungi are eaten (mushrooms and truffles) and used to make beer, wine, bread, and cheese</a:t>
            </a:r>
            <a:endParaRPr/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Many fungi are used for their anti-bacterial properties</a:t>
            </a:r>
            <a:endParaRPr/>
          </a:p>
          <a:p>
            <a:pPr indent="-228600" lvl="0" marL="3429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0" y="260498"/>
            <a:ext cx="282106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Animalia</a:t>
            </a:r>
            <a:endParaRPr b="1"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19912" y="1416753"/>
            <a:ext cx="11360962" cy="3963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Animals have more identified species (by far) than all other organisms combined – mostly due to the huge numbers of insects identified.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Animals were the most recent kingdom of organisms to appear on the planet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Animals are more complex in structure than other organisms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Animalia has 9 Phyla – vertebrates, like us, fall under the Phylum Chordata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2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idx="4294967295" type="body"/>
          </p:nvPr>
        </p:nvSpPr>
        <p:spPr>
          <a:xfrm>
            <a:off x="276446" y="145382"/>
            <a:ext cx="11610754" cy="588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37"/>
              <a:buFont typeface="Calibri"/>
              <a:buNone/>
            </a:pPr>
            <a:r>
              <a:rPr b="1" lang="en-US" sz="3237">
                <a:solidFill>
                  <a:srgbClr val="C00000"/>
                </a:solidFill>
              </a:rPr>
              <a:t>First Aristotle and then Darwin Developed the Taxa for Animalia</a:t>
            </a:r>
            <a:endParaRPr sz="104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sz="2590"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5" y="955509"/>
            <a:ext cx="6224698" cy="565392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7804298" y="1265275"/>
            <a:ext cx="364696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Both were embryologists and used the early embryo, rather than adults, to place animals in their taxa.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Their work has matched the new DNA technologies very closely.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/>
          <p:nvPr/>
        </p:nvSpPr>
        <p:spPr>
          <a:xfrm>
            <a:off x="978196" y="1095729"/>
            <a:ext cx="97075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Vertebrata 		Tunicata or Urochordata		Cephalochordata 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			     Sea squirts				     Lancelets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Amphibians		     Salps 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Reptiles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Mammals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100595" y="139628"/>
            <a:ext cx="75185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Chordates are divided into three subphyla: 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8094" y="1927529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547" y="3965111"/>
            <a:ext cx="3484821" cy="26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6800" y="4118362"/>
            <a:ext cx="3260651" cy="244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6800" y="1927529"/>
            <a:ext cx="3260651" cy="195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765545" y="1532216"/>
            <a:ext cx="110578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Crustaceans			Unirama			Cheliceramorpha</a:t>
            </a:r>
            <a:endParaRPr b="1" sz="24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Shrimp			    Insects			    Arachnids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Crabs			    Centipedes			      Spiders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Lobsters			    Millipedes			      Scorpions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Crayfish							    Ticks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Krill								    Mites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Barnacles							    Horseshoe crabs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Copepods</a:t>
            </a:r>
            <a:endParaRPr/>
          </a:p>
          <a:p>
            <a:pPr indent="0" lvl="0" marL="2333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fleas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334868" y="182156"/>
            <a:ext cx="76694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There are three main classes of arthropods: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191149" y="112729"/>
            <a:ext cx="11387470" cy="1980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Initially, all classifications were done based on the morphology (structure) of organisms.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more similar the outward appearance of two organisms, the more closely related they were thought to be.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301875" y="4035426"/>
            <a:ext cx="7437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91149" y="2893070"/>
            <a:ext cx="56711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Cats were more closely grouped with dogs than with birds since cats look more similar to dogs than birds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96000" y="289306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Similarly, cats and dogs were more closely grouped with birds than with oak trees based on morphology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191149" y="3596393"/>
            <a:ext cx="3984611" cy="1430979"/>
            <a:chOff x="2149475" y="4035426"/>
            <a:chExt cx="4705350" cy="2151063"/>
          </a:xfrm>
        </p:grpSpPr>
        <p:pic>
          <p:nvPicPr>
            <p:cNvPr descr="dog-clip-art-002_jpg_595"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5364" y="4035426"/>
              <a:ext cx="1622425" cy="2151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t_clipart" id="108" name="Google Shape;108;p15"/>
            <p:cNvPicPr preferRelativeResize="0"/>
            <p:nvPr/>
          </p:nvPicPr>
          <p:blipFill rotWithShape="1">
            <a:blip r:embed="rId4">
              <a:alphaModFix/>
            </a:blip>
            <a:srcRect b="17014" l="8333" r="8681" t="16609"/>
            <a:stretch/>
          </p:blipFill>
          <p:spPr>
            <a:xfrm>
              <a:off x="2452689" y="4340226"/>
              <a:ext cx="2276475" cy="1820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5"/>
            <p:cNvSpPr/>
            <p:nvPr/>
          </p:nvSpPr>
          <p:spPr>
            <a:xfrm>
              <a:off x="2149475" y="4724411"/>
              <a:ext cx="4705350" cy="822305"/>
            </a:xfrm>
            <a:prstGeom prst="ellipse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Bird_clipart"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2433" y="5417859"/>
            <a:ext cx="886524" cy="133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754196" y="4667595"/>
            <a:ext cx="1584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Mammalia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017584" y="6253805"/>
            <a:ext cx="736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Avia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6347935" y="3653833"/>
            <a:ext cx="4381025" cy="1353593"/>
            <a:chOff x="2149475" y="4187825"/>
            <a:chExt cx="4705350" cy="1587500"/>
          </a:xfrm>
        </p:grpSpPr>
        <p:pic>
          <p:nvPicPr>
            <p:cNvPr descr="dog-clip-art-002_jpg_595" id="114" name="Google Shape;11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16401" y="4187825"/>
              <a:ext cx="1196975" cy="15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t_clipart" id="115" name="Google Shape;115;p15"/>
            <p:cNvPicPr preferRelativeResize="0"/>
            <p:nvPr/>
          </p:nvPicPr>
          <p:blipFill rotWithShape="1">
            <a:blip r:embed="rId4">
              <a:alphaModFix/>
            </a:blip>
            <a:srcRect b="17000" l="8333" r="8666" t="16667"/>
            <a:stretch/>
          </p:blipFill>
          <p:spPr>
            <a:xfrm>
              <a:off x="2452688" y="4341813"/>
              <a:ext cx="1700212" cy="135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rd_clipart" id="116" name="Google Shape;116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89575" y="4264025"/>
              <a:ext cx="960438" cy="144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5"/>
            <p:cNvSpPr/>
            <p:nvPr/>
          </p:nvSpPr>
          <p:spPr>
            <a:xfrm>
              <a:off x="2149475" y="4724411"/>
              <a:ext cx="4705350" cy="822305"/>
            </a:xfrm>
            <a:prstGeom prst="ellipse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200" u="none">
                <a:solidFill>
                  <a:srgbClr val="FFFFB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oak tree_clipart" id="118" name="Google Shape;11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4981" y="5265535"/>
            <a:ext cx="1964332" cy="142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0482764" y="4647322"/>
            <a:ext cx="13292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Animalia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9739313" y="6333123"/>
            <a:ext cx="11608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Plantae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223520" y="311150"/>
            <a:ext cx="741680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 the 1700’s Carl Linnaeus and others had constructed a system of categorizing all life into different groups (called taxa)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All naming was done in Latin since it is a dead language and therefore isn’t changing over time like other languages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0026" y="311150"/>
            <a:ext cx="3202360" cy="386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580640" y="78519"/>
            <a:ext cx="7684477" cy="825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Linnaean Taxonomic Classifications</a:t>
            </a:r>
            <a:endParaRPr b="1" sz="3959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565" y="1220193"/>
            <a:ext cx="6161894" cy="5637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_11Figure-L" id="133" name="Google Shape;133;p17"/>
          <p:cNvPicPr preferRelativeResize="0"/>
          <p:nvPr/>
        </p:nvPicPr>
        <p:blipFill rotWithShape="1">
          <a:blip r:embed="rId4">
            <a:alphaModFix/>
          </a:blip>
          <a:srcRect b="4936" l="0" r="0" t="0"/>
          <a:stretch/>
        </p:blipFill>
        <p:spPr>
          <a:xfrm>
            <a:off x="207117" y="1220193"/>
            <a:ext cx="4747046" cy="536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690880" y="482600"/>
            <a:ext cx="10342879" cy="59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Originally, the largest (most inclusive) groupings of organisms were called Kingdoms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 the beginning, there were only two kingdoms: Plantae and Animalia (plants and animals)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 more knowledge is accumulated about organisms, the classifications are constantly being updated and rearranged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Eventually, more kingdoms were added and a whole new grouping was added </a:t>
            </a:r>
            <a:r>
              <a:rPr b="1"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above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kingdoms, called domains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Species are defined as organisms which can interbreed and produce viable offspring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762000" y="1531938"/>
            <a:ext cx="10820399" cy="296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biggest change in taxonomy occurred when biologist began to group organisms not by their outward structure, but by their “relatedness” (common ancestry)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study of evolutionary relatedness between species is called </a:t>
            </a:r>
            <a:r>
              <a:rPr b="1" lang="en-US" sz="2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phylogenetics</a:t>
            </a:r>
            <a:endParaRPr b="1" sz="2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301875" y="5022850"/>
            <a:ext cx="774065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301875" y="3125788"/>
            <a:ext cx="7437438" cy="167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FF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85307" y="216270"/>
            <a:ext cx="6423837" cy="79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Three Domains of Life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678" y="1169581"/>
            <a:ext cx="7942521" cy="529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0" y="0"/>
            <a:ext cx="10876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Basis for Bacterial and Archaeal Classification</a:t>
            </a:r>
            <a:endParaRPr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817880" y="1658667"/>
            <a:ext cx="1149096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0" lvl="0" marL="762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 single-celled prokaryotic organisms</a:t>
            </a:r>
            <a:endParaRPr/>
          </a:p>
          <a:p>
            <a:pPr indent="-762000" lvl="0" marL="7620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nucleus and are far less complex than eukaryotic cells</a:t>
            </a:r>
            <a:endParaRPr/>
          </a:p>
          <a:p>
            <a:pPr indent="-762000" lvl="0" marL="7620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Reproduce quickly by binary fission (every 20 min in ideal conditions)</a:t>
            </a:r>
            <a:endParaRPr/>
          </a:p>
          <a:p>
            <a:pPr indent="-762000" lvl="0" marL="7620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sexual reproduction, so ‘species’ has different meaning</a:t>
            </a:r>
            <a:endParaRPr/>
          </a:p>
          <a:p>
            <a:pPr indent="-762000" lvl="0" marL="7620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Built to share genes and evolve very rapidly</a:t>
            </a:r>
            <a:endParaRPr/>
          </a:p>
          <a:p>
            <a:pPr indent="-762000" lvl="0" marL="762000" marR="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lphaUcPeriod"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Genetics and biochemistry define different species</a:t>
            </a:r>
            <a:endParaRPr b="1"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