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Lst>
  <p:sldSz cy="8229600" cx="14630400"/>
  <p:notesSz cx="8229600" cy="14630400"/>
  <p:embeddedFontLst>
    <p:embeddedFont>
      <p:font typeface="Inconsolata"/>
      <p:bold r:id="rId13"/>
    </p:embeddedFont>
    <p:embeddedFont>
      <p:font typeface="Fira Sans"/>
      <p:regular r:id="rId14"/>
      <p:bold r:id="rId15"/>
      <p:italic r:id="rId16"/>
      <p:boldItalic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18" roundtripDataSignature="AMtx7mjF1VfFmAvnQ9B/U0t2WXxkybw15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font" Target="fonts/Inconsolata-bold.fntdata"/><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FiraSans-bold.fntdata"/><Relationship Id="rId14" Type="http://schemas.openxmlformats.org/officeDocument/2006/relationships/font" Target="fonts/FiraSans-regular.fntdata"/><Relationship Id="rId17" Type="http://schemas.openxmlformats.org/officeDocument/2006/relationships/font" Target="fonts/FiraSans-boldItalic.fntdata"/><Relationship Id="rId16" Type="http://schemas.openxmlformats.org/officeDocument/2006/relationships/font" Target="fonts/FiraSans-italic.fntdata"/><Relationship Id="rId5" Type="http://schemas.openxmlformats.org/officeDocument/2006/relationships/slide" Target="slides/slide1.xml"/><Relationship Id="rId6" Type="http://schemas.openxmlformats.org/officeDocument/2006/relationships/slide" Target="slides/slide2.xml"/><Relationship Id="rId18" Type="http://customschemas.google.com/relationships/presentationmetadata" Target="meta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t>‹#›</a:t>
            </a:fld>
            <a:endParaRPr b="0" i="0" sz="1200" u="none" cap="none" strike="noStrik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 name="Shape 43"/>
        <p:cNvGrpSpPr/>
        <p:nvPr/>
      </p:nvGrpSpPr>
      <p:grpSpPr>
        <a:xfrm>
          <a:off x="0" y="0"/>
          <a:ext cx="0" cy="0"/>
          <a:chOff x="0" y="0"/>
          <a:chExt cx="0" cy="0"/>
        </a:xfrm>
      </p:grpSpPr>
      <p:sp>
        <p:nvSpPr>
          <p:cNvPr id="44" name="Google Shape;44;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5" name="Google Shape;45;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 name="Google Shape;46;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4" name="Google Shape;54;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 name="Google Shape;55;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7" name="Google Shape;67;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8" name="Google Shape;68;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7" name="Google Shape;87;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8" name="Google Shape;88;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1" name="Google Shape;121;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2" name="Google Shape;122;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3" name="Google Shape;133;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4" name="Google Shape;134;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0" name="Google Shape;150;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1" name="Google Shape;151;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7" name="Google Shape;167;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8" name="Google Shape;168;p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gamma.app/?utm_source=made-with-gamma" TargetMode="External"/><Relationship Id="rId3"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gamma.app/?utm_source=made-with-gamma" TargetMode="External"/><Relationship Id="rId3"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gamma.app/?utm_source=made-with-gamma" TargetMode="External"/><Relationship Id="rId3"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gamma.app/?utm_source=made-with-gamma" TargetMode="External"/><Relationship Id="rId3"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gamma.app/?utm_source=made-with-gamma" TargetMode="External"/><Relationship Id="rId3"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gamma.app/?utm_source=made-with-gamma" TargetMode="External"/><Relationship Id="rId3"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gamma.app/?utm_source=made-with-gamma" TargetMode="External"/><Relationship Id="rId3"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gamma.app/?utm_source=made-with-gamma" TargetMode="External"/><Relationship Id="rId3"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1 master">
  <p:cSld name="Slide 1 master">
    <p:spTree>
      <p:nvGrpSpPr>
        <p:cNvPr id="10" name="Shape 10"/>
        <p:cNvGrpSpPr/>
        <p:nvPr/>
      </p:nvGrpSpPr>
      <p:grpSpPr>
        <a:xfrm>
          <a:off x="0" y="0"/>
          <a:ext cx="0" cy="0"/>
          <a:chOff x="0" y="0"/>
          <a:chExt cx="0" cy="0"/>
        </a:xfrm>
      </p:grpSpPr>
      <p:sp>
        <p:nvSpPr>
          <p:cNvPr id="11" name="Google Shape;11;p10"/>
          <p:cNvSpPr/>
          <p:nvPr/>
        </p:nvSpPr>
        <p:spPr>
          <a:xfrm>
            <a:off x="0" y="0"/>
            <a:ext cx="14630400" cy="8229600"/>
          </a:xfrm>
          <a:prstGeom prst="rect">
            <a:avLst/>
          </a:prstGeom>
          <a:solidFill>
            <a:srgbClr val="110C1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10"/>
          <p:cNvSpPr/>
          <p:nvPr/>
        </p:nvSpPr>
        <p:spPr>
          <a:xfrm>
            <a:off x="0" y="0"/>
            <a:ext cx="14630400" cy="8229600"/>
          </a:xfrm>
          <a:prstGeom prst="rect">
            <a:avLst/>
          </a:prstGeom>
          <a:solidFill>
            <a:srgbClr val="2416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preencoded.png" id="13" name="Google Shape;13;p10">
            <a:hlinkClick r:id="rId2"/>
          </p:cNvPr>
          <p:cNvPicPr preferRelativeResize="0"/>
          <p:nvPr/>
        </p:nvPicPr>
        <p:blipFill rotWithShape="1">
          <a:blip r:embed="rId3">
            <a:alphaModFix/>
          </a:blip>
          <a:srcRect b="0" l="0" r="0" t="0"/>
          <a:stretch/>
        </p:blipFill>
        <p:spPr>
          <a:xfrm>
            <a:off x="12839215" y="7749540"/>
            <a:ext cx="1722605" cy="41148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2 master">
  <p:cSld name="Slide 2 master">
    <p:spTree>
      <p:nvGrpSpPr>
        <p:cNvPr id="14" name="Shape 14"/>
        <p:cNvGrpSpPr/>
        <p:nvPr/>
      </p:nvGrpSpPr>
      <p:grpSpPr>
        <a:xfrm>
          <a:off x="0" y="0"/>
          <a:ext cx="0" cy="0"/>
          <a:chOff x="0" y="0"/>
          <a:chExt cx="0" cy="0"/>
        </a:xfrm>
      </p:grpSpPr>
      <p:sp>
        <p:nvSpPr>
          <p:cNvPr id="15" name="Google Shape;15;p11"/>
          <p:cNvSpPr/>
          <p:nvPr/>
        </p:nvSpPr>
        <p:spPr>
          <a:xfrm>
            <a:off x="0" y="0"/>
            <a:ext cx="14630400" cy="8229600"/>
          </a:xfrm>
          <a:prstGeom prst="rect">
            <a:avLst/>
          </a:prstGeom>
          <a:solidFill>
            <a:srgbClr val="110C1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11"/>
          <p:cNvSpPr/>
          <p:nvPr/>
        </p:nvSpPr>
        <p:spPr>
          <a:xfrm>
            <a:off x="0" y="0"/>
            <a:ext cx="14630400" cy="8229600"/>
          </a:xfrm>
          <a:prstGeom prst="rect">
            <a:avLst/>
          </a:prstGeom>
          <a:solidFill>
            <a:srgbClr val="2416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preencoded.png" id="17" name="Google Shape;17;p11">
            <a:hlinkClick r:id="rId2"/>
          </p:cNvPr>
          <p:cNvPicPr preferRelativeResize="0"/>
          <p:nvPr/>
        </p:nvPicPr>
        <p:blipFill rotWithShape="1">
          <a:blip r:embed="rId3">
            <a:alphaModFix/>
          </a:blip>
          <a:srcRect b="0" l="0" r="0" t="0"/>
          <a:stretch/>
        </p:blipFill>
        <p:spPr>
          <a:xfrm>
            <a:off x="12839215" y="7749540"/>
            <a:ext cx="1722605" cy="41148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3 master">
  <p:cSld name="Slide 3 master">
    <p:spTree>
      <p:nvGrpSpPr>
        <p:cNvPr id="18" name="Shape 18"/>
        <p:cNvGrpSpPr/>
        <p:nvPr/>
      </p:nvGrpSpPr>
      <p:grpSpPr>
        <a:xfrm>
          <a:off x="0" y="0"/>
          <a:ext cx="0" cy="0"/>
          <a:chOff x="0" y="0"/>
          <a:chExt cx="0" cy="0"/>
        </a:xfrm>
      </p:grpSpPr>
      <p:sp>
        <p:nvSpPr>
          <p:cNvPr id="19" name="Google Shape;19;p12"/>
          <p:cNvSpPr/>
          <p:nvPr/>
        </p:nvSpPr>
        <p:spPr>
          <a:xfrm>
            <a:off x="0" y="0"/>
            <a:ext cx="14630400" cy="8229600"/>
          </a:xfrm>
          <a:prstGeom prst="rect">
            <a:avLst/>
          </a:prstGeom>
          <a:solidFill>
            <a:srgbClr val="110C1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12"/>
          <p:cNvSpPr/>
          <p:nvPr/>
        </p:nvSpPr>
        <p:spPr>
          <a:xfrm>
            <a:off x="0" y="0"/>
            <a:ext cx="14630400" cy="8229600"/>
          </a:xfrm>
          <a:prstGeom prst="rect">
            <a:avLst/>
          </a:prstGeom>
          <a:solidFill>
            <a:srgbClr val="2416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preencoded.png" id="21" name="Google Shape;21;p12">
            <a:hlinkClick r:id="rId2"/>
          </p:cNvPr>
          <p:cNvPicPr preferRelativeResize="0"/>
          <p:nvPr/>
        </p:nvPicPr>
        <p:blipFill rotWithShape="1">
          <a:blip r:embed="rId3">
            <a:alphaModFix/>
          </a:blip>
          <a:srcRect b="0" l="0" r="0" t="0"/>
          <a:stretch/>
        </p:blipFill>
        <p:spPr>
          <a:xfrm>
            <a:off x="12839215" y="7749540"/>
            <a:ext cx="1722605" cy="41148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4 master">
  <p:cSld name="Slide 4 master">
    <p:spTree>
      <p:nvGrpSpPr>
        <p:cNvPr id="22" name="Shape 22"/>
        <p:cNvGrpSpPr/>
        <p:nvPr/>
      </p:nvGrpSpPr>
      <p:grpSpPr>
        <a:xfrm>
          <a:off x="0" y="0"/>
          <a:ext cx="0" cy="0"/>
          <a:chOff x="0" y="0"/>
          <a:chExt cx="0" cy="0"/>
        </a:xfrm>
      </p:grpSpPr>
      <p:sp>
        <p:nvSpPr>
          <p:cNvPr id="23" name="Google Shape;23;p13"/>
          <p:cNvSpPr/>
          <p:nvPr/>
        </p:nvSpPr>
        <p:spPr>
          <a:xfrm>
            <a:off x="0" y="0"/>
            <a:ext cx="14630400" cy="8229600"/>
          </a:xfrm>
          <a:prstGeom prst="rect">
            <a:avLst/>
          </a:prstGeom>
          <a:solidFill>
            <a:srgbClr val="110C1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13"/>
          <p:cNvSpPr/>
          <p:nvPr/>
        </p:nvSpPr>
        <p:spPr>
          <a:xfrm>
            <a:off x="0" y="0"/>
            <a:ext cx="14630400" cy="8229600"/>
          </a:xfrm>
          <a:prstGeom prst="rect">
            <a:avLst/>
          </a:prstGeom>
          <a:solidFill>
            <a:srgbClr val="2416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preencoded.png" id="25" name="Google Shape;25;p13">
            <a:hlinkClick r:id="rId2"/>
          </p:cNvPr>
          <p:cNvPicPr preferRelativeResize="0"/>
          <p:nvPr/>
        </p:nvPicPr>
        <p:blipFill rotWithShape="1">
          <a:blip r:embed="rId3">
            <a:alphaModFix/>
          </a:blip>
          <a:srcRect b="0" l="0" r="0" t="0"/>
          <a:stretch/>
        </p:blipFill>
        <p:spPr>
          <a:xfrm>
            <a:off x="12839215" y="7749540"/>
            <a:ext cx="1722605" cy="41148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5 master">
  <p:cSld name="Slide 5 master">
    <p:spTree>
      <p:nvGrpSpPr>
        <p:cNvPr id="26" name="Shape 26"/>
        <p:cNvGrpSpPr/>
        <p:nvPr/>
      </p:nvGrpSpPr>
      <p:grpSpPr>
        <a:xfrm>
          <a:off x="0" y="0"/>
          <a:ext cx="0" cy="0"/>
          <a:chOff x="0" y="0"/>
          <a:chExt cx="0" cy="0"/>
        </a:xfrm>
      </p:grpSpPr>
      <p:sp>
        <p:nvSpPr>
          <p:cNvPr id="27" name="Google Shape;27;p14"/>
          <p:cNvSpPr/>
          <p:nvPr/>
        </p:nvSpPr>
        <p:spPr>
          <a:xfrm>
            <a:off x="0" y="0"/>
            <a:ext cx="14630400" cy="8229600"/>
          </a:xfrm>
          <a:prstGeom prst="rect">
            <a:avLst/>
          </a:prstGeom>
          <a:solidFill>
            <a:srgbClr val="110C1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14"/>
          <p:cNvSpPr/>
          <p:nvPr/>
        </p:nvSpPr>
        <p:spPr>
          <a:xfrm>
            <a:off x="0" y="0"/>
            <a:ext cx="14630400" cy="8229600"/>
          </a:xfrm>
          <a:prstGeom prst="rect">
            <a:avLst/>
          </a:prstGeom>
          <a:solidFill>
            <a:srgbClr val="2416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preencoded.png" id="29" name="Google Shape;29;p14">
            <a:hlinkClick r:id="rId2"/>
          </p:cNvPr>
          <p:cNvPicPr preferRelativeResize="0"/>
          <p:nvPr/>
        </p:nvPicPr>
        <p:blipFill rotWithShape="1">
          <a:blip r:embed="rId3">
            <a:alphaModFix/>
          </a:blip>
          <a:srcRect b="0" l="0" r="0" t="0"/>
          <a:stretch/>
        </p:blipFill>
        <p:spPr>
          <a:xfrm>
            <a:off x="12839215" y="7749540"/>
            <a:ext cx="1722605" cy="41148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6 master">
  <p:cSld name="Slide 6 master">
    <p:spTree>
      <p:nvGrpSpPr>
        <p:cNvPr id="30" name="Shape 30"/>
        <p:cNvGrpSpPr/>
        <p:nvPr/>
      </p:nvGrpSpPr>
      <p:grpSpPr>
        <a:xfrm>
          <a:off x="0" y="0"/>
          <a:ext cx="0" cy="0"/>
          <a:chOff x="0" y="0"/>
          <a:chExt cx="0" cy="0"/>
        </a:xfrm>
      </p:grpSpPr>
      <p:sp>
        <p:nvSpPr>
          <p:cNvPr id="31" name="Google Shape;31;p15"/>
          <p:cNvSpPr/>
          <p:nvPr/>
        </p:nvSpPr>
        <p:spPr>
          <a:xfrm>
            <a:off x="0" y="0"/>
            <a:ext cx="14630400" cy="8229600"/>
          </a:xfrm>
          <a:prstGeom prst="rect">
            <a:avLst/>
          </a:prstGeom>
          <a:solidFill>
            <a:srgbClr val="110C1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15"/>
          <p:cNvSpPr/>
          <p:nvPr/>
        </p:nvSpPr>
        <p:spPr>
          <a:xfrm>
            <a:off x="0" y="0"/>
            <a:ext cx="14630400" cy="8229600"/>
          </a:xfrm>
          <a:prstGeom prst="rect">
            <a:avLst/>
          </a:prstGeom>
          <a:solidFill>
            <a:srgbClr val="2416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preencoded.png" id="33" name="Google Shape;33;p15">
            <a:hlinkClick r:id="rId2"/>
          </p:cNvPr>
          <p:cNvPicPr preferRelativeResize="0"/>
          <p:nvPr/>
        </p:nvPicPr>
        <p:blipFill rotWithShape="1">
          <a:blip r:embed="rId3">
            <a:alphaModFix/>
          </a:blip>
          <a:srcRect b="0" l="0" r="0" t="0"/>
          <a:stretch/>
        </p:blipFill>
        <p:spPr>
          <a:xfrm>
            <a:off x="12839215" y="7749540"/>
            <a:ext cx="1722605" cy="41148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7 master">
  <p:cSld name="Slide 7 master">
    <p:spTree>
      <p:nvGrpSpPr>
        <p:cNvPr id="34" name="Shape 34"/>
        <p:cNvGrpSpPr/>
        <p:nvPr/>
      </p:nvGrpSpPr>
      <p:grpSpPr>
        <a:xfrm>
          <a:off x="0" y="0"/>
          <a:ext cx="0" cy="0"/>
          <a:chOff x="0" y="0"/>
          <a:chExt cx="0" cy="0"/>
        </a:xfrm>
      </p:grpSpPr>
      <p:sp>
        <p:nvSpPr>
          <p:cNvPr id="35" name="Google Shape;35;p16"/>
          <p:cNvSpPr/>
          <p:nvPr/>
        </p:nvSpPr>
        <p:spPr>
          <a:xfrm>
            <a:off x="0" y="0"/>
            <a:ext cx="14630400" cy="8229600"/>
          </a:xfrm>
          <a:prstGeom prst="rect">
            <a:avLst/>
          </a:prstGeom>
          <a:solidFill>
            <a:srgbClr val="110C1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16"/>
          <p:cNvSpPr/>
          <p:nvPr/>
        </p:nvSpPr>
        <p:spPr>
          <a:xfrm>
            <a:off x="0" y="0"/>
            <a:ext cx="14630400" cy="8229600"/>
          </a:xfrm>
          <a:prstGeom prst="rect">
            <a:avLst/>
          </a:prstGeom>
          <a:solidFill>
            <a:srgbClr val="2416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preencoded.png" id="37" name="Google Shape;37;p16">
            <a:hlinkClick r:id="rId2"/>
          </p:cNvPr>
          <p:cNvPicPr preferRelativeResize="0"/>
          <p:nvPr/>
        </p:nvPicPr>
        <p:blipFill rotWithShape="1">
          <a:blip r:embed="rId3">
            <a:alphaModFix/>
          </a:blip>
          <a:srcRect b="0" l="0" r="0" t="0"/>
          <a:stretch/>
        </p:blipFill>
        <p:spPr>
          <a:xfrm>
            <a:off x="12839215" y="7749540"/>
            <a:ext cx="1722605" cy="411480"/>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8 master">
  <p:cSld name="Slide 8 master">
    <p:spTree>
      <p:nvGrpSpPr>
        <p:cNvPr id="38" name="Shape 38"/>
        <p:cNvGrpSpPr/>
        <p:nvPr/>
      </p:nvGrpSpPr>
      <p:grpSpPr>
        <a:xfrm>
          <a:off x="0" y="0"/>
          <a:ext cx="0" cy="0"/>
          <a:chOff x="0" y="0"/>
          <a:chExt cx="0" cy="0"/>
        </a:xfrm>
      </p:grpSpPr>
      <p:sp>
        <p:nvSpPr>
          <p:cNvPr id="39" name="Google Shape;39;p17"/>
          <p:cNvSpPr/>
          <p:nvPr/>
        </p:nvSpPr>
        <p:spPr>
          <a:xfrm>
            <a:off x="0" y="0"/>
            <a:ext cx="14630400" cy="8229600"/>
          </a:xfrm>
          <a:prstGeom prst="rect">
            <a:avLst/>
          </a:prstGeom>
          <a:solidFill>
            <a:srgbClr val="110C1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17"/>
          <p:cNvSpPr/>
          <p:nvPr/>
        </p:nvSpPr>
        <p:spPr>
          <a:xfrm>
            <a:off x="0" y="0"/>
            <a:ext cx="14630400" cy="8229600"/>
          </a:xfrm>
          <a:prstGeom prst="rect">
            <a:avLst/>
          </a:prstGeom>
          <a:solidFill>
            <a:srgbClr val="2416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preencoded.png" id="41" name="Google Shape;41;p17">
            <a:hlinkClick r:id="rId2"/>
          </p:cNvPr>
          <p:cNvPicPr preferRelativeResize="0"/>
          <p:nvPr/>
        </p:nvPicPr>
        <p:blipFill rotWithShape="1">
          <a:blip r:embed="rId3">
            <a:alphaModFix/>
          </a:blip>
          <a:srcRect b="0" l="0" r="0" t="0"/>
          <a:stretch/>
        </p:blipFill>
        <p:spPr>
          <a:xfrm>
            <a:off x="12839215" y="7749540"/>
            <a:ext cx="1722605" cy="411480"/>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FAULT">
  <p:cSld name="DEFAULT">
    <p:bg>
      <p:bgPr>
        <a:solidFill>
          <a:schemeClr val="lt1"/>
        </a:solidFill>
      </p:bgPr>
    </p:bg>
    <p:spTree>
      <p:nvGrpSpPr>
        <p:cNvPr id="42" name="Shape 42"/>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0"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 name="Shape 9"/>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8.png"/><Relationship Id="rId4" Type="http://schemas.openxmlformats.org/officeDocument/2006/relationships/image" Target="../media/image7.png"/><Relationship Id="rId5" Type="http://schemas.openxmlformats.org/officeDocument/2006/relationships/image" Target="../media/image14.png"/><Relationship Id="rId6"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 name="Shape 47"/>
        <p:cNvGrpSpPr/>
        <p:nvPr/>
      </p:nvGrpSpPr>
      <p:grpSpPr>
        <a:xfrm>
          <a:off x="0" y="0"/>
          <a:ext cx="0" cy="0"/>
          <a:chOff x="0" y="0"/>
          <a:chExt cx="0" cy="0"/>
        </a:xfrm>
      </p:grpSpPr>
      <p:sp>
        <p:nvSpPr>
          <p:cNvPr id="48" name="Google Shape;48;p1"/>
          <p:cNvSpPr/>
          <p:nvPr/>
        </p:nvSpPr>
        <p:spPr>
          <a:xfrm>
            <a:off x="6280190" y="1648301"/>
            <a:ext cx="7556421" cy="2126337"/>
          </a:xfrm>
          <a:prstGeom prst="rect">
            <a:avLst/>
          </a:prstGeom>
          <a:noFill/>
          <a:ln>
            <a:noFill/>
          </a:ln>
        </p:spPr>
        <p:txBody>
          <a:bodyPr anchorCtr="0" anchor="t" bIns="0" lIns="0" spcFirstLastPara="1" rIns="0" wrap="square" tIns="0">
            <a:noAutofit/>
          </a:bodyPr>
          <a:lstStyle/>
          <a:p>
            <a:pPr indent="0" lvl="0" marL="0" marR="0" rtl="0" algn="l">
              <a:lnSpc>
                <a:spcPct val="124719"/>
              </a:lnSpc>
              <a:spcBef>
                <a:spcPts val="0"/>
              </a:spcBef>
              <a:spcAft>
                <a:spcPts val="0"/>
              </a:spcAft>
              <a:buClr>
                <a:srgbClr val="F94CAF"/>
              </a:buClr>
              <a:buSzPts val="4450"/>
              <a:buFont typeface="Inconsolata"/>
              <a:buNone/>
            </a:pPr>
            <a:r>
              <a:rPr b="1" i="0" lang="en-US" sz="4450" u="none" cap="none" strike="noStrike">
                <a:solidFill>
                  <a:srgbClr val="F94CAF"/>
                </a:solidFill>
                <a:latin typeface="Inconsolata"/>
                <a:ea typeface="Inconsolata"/>
                <a:cs typeface="Inconsolata"/>
                <a:sym typeface="Inconsolata"/>
              </a:rPr>
              <a:t>Herencia en Programación Orientada a Objetos (POO)</a:t>
            </a:r>
            <a:endParaRPr b="0" i="0" sz="4450" u="none" cap="none" strike="noStrike"/>
          </a:p>
        </p:txBody>
      </p:sp>
      <p:sp>
        <p:nvSpPr>
          <p:cNvPr id="49" name="Google Shape;49;p1"/>
          <p:cNvSpPr/>
          <p:nvPr/>
        </p:nvSpPr>
        <p:spPr>
          <a:xfrm>
            <a:off x="6280190" y="4114800"/>
            <a:ext cx="7556421" cy="1814513"/>
          </a:xfrm>
          <a:prstGeom prst="rect">
            <a:avLst/>
          </a:prstGeom>
          <a:noFill/>
          <a:ln>
            <a:noFill/>
          </a:ln>
        </p:spPr>
        <p:txBody>
          <a:bodyPr anchorCtr="0" anchor="t" bIns="0" lIns="0" spcFirstLastPara="1" rIns="0" wrap="square" tIns="0">
            <a:noAutofit/>
          </a:bodyPr>
          <a:lstStyle/>
          <a:p>
            <a:pPr indent="0" lvl="0" marL="0" marR="0" rtl="0" algn="l">
              <a:lnSpc>
                <a:spcPct val="162857"/>
              </a:lnSpc>
              <a:spcBef>
                <a:spcPts val="0"/>
              </a:spcBef>
              <a:spcAft>
                <a:spcPts val="0"/>
              </a:spcAft>
              <a:buClr>
                <a:srgbClr val="DAD1E6"/>
              </a:buClr>
              <a:buSzPts val="1750"/>
              <a:buFont typeface="Fira Sans"/>
              <a:buNone/>
            </a:pPr>
            <a:r>
              <a:rPr b="0" i="0" lang="en-US" sz="1750" u="none" cap="none" strike="noStrike">
                <a:solidFill>
                  <a:srgbClr val="DAD1E6"/>
                </a:solidFill>
                <a:latin typeface="Fira Sans"/>
                <a:ea typeface="Fira Sans"/>
                <a:cs typeface="Fira Sans"/>
                <a:sym typeface="Fira Sans"/>
              </a:rPr>
              <a:t>La herencia es un pilar fundamental de la Programación Orientada a Objetos (POO). Permite crear nuevas clases (clases derivadas) basadas en clases existentes (clases base), heredando sus atributos y métodos. Esto promueve la reutilización de código y la organización jerárquica de las clases, facilitando el desarrollo y mantenimiento de software complejo.</a:t>
            </a:r>
            <a:endParaRPr b="0" i="0" sz="1750" u="none" cap="none" strike="noStrike"/>
          </a:p>
        </p:txBody>
      </p:sp>
      <p:pic>
        <p:nvPicPr>
          <p:cNvPr id="50" name="Google Shape;50;p1"/>
          <p:cNvPicPr preferRelativeResize="0"/>
          <p:nvPr/>
        </p:nvPicPr>
        <p:blipFill>
          <a:blip r:embed="rId3">
            <a:alphaModFix/>
          </a:blip>
          <a:stretch>
            <a:fillRect/>
          </a:stretch>
        </p:blipFill>
        <p:spPr>
          <a:xfrm>
            <a:off x="0" y="0"/>
            <a:ext cx="3790898" cy="8229600"/>
          </a:xfrm>
          <a:prstGeom prst="rect">
            <a:avLst/>
          </a:prstGeom>
          <a:noFill/>
          <a:ln>
            <a:noFill/>
          </a:ln>
        </p:spPr>
      </p:pic>
      <p:sp>
        <p:nvSpPr>
          <p:cNvPr id="51" name="Google Shape;51;p1"/>
          <p:cNvSpPr/>
          <p:nvPr/>
        </p:nvSpPr>
        <p:spPr>
          <a:xfrm>
            <a:off x="12711575" y="7454575"/>
            <a:ext cx="1844400" cy="680400"/>
          </a:xfrm>
          <a:prstGeom prst="rect">
            <a:avLst/>
          </a:prstGeom>
          <a:solidFill>
            <a:srgbClr val="241631"/>
          </a:solidFill>
          <a:ln cap="flat" cmpd="sng" w="9525">
            <a:solidFill>
              <a:srgbClr val="24163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 name="Shape 56"/>
        <p:cNvGrpSpPr/>
        <p:nvPr/>
      </p:nvGrpSpPr>
      <p:grpSpPr>
        <a:xfrm>
          <a:off x="0" y="0"/>
          <a:ext cx="0" cy="0"/>
          <a:chOff x="0" y="0"/>
          <a:chExt cx="0" cy="0"/>
        </a:xfrm>
      </p:grpSpPr>
      <p:sp>
        <p:nvSpPr>
          <p:cNvPr id="57" name="Google Shape;57;p2"/>
          <p:cNvSpPr/>
          <p:nvPr/>
        </p:nvSpPr>
        <p:spPr>
          <a:xfrm>
            <a:off x="800577" y="955826"/>
            <a:ext cx="13042800" cy="1417500"/>
          </a:xfrm>
          <a:prstGeom prst="rect">
            <a:avLst/>
          </a:prstGeom>
          <a:noFill/>
          <a:ln>
            <a:noFill/>
          </a:ln>
        </p:spPr>
        <p:txBody>
          <a:bodyPr anchorCtr="0" anchor="t" bIns="0" lIns="0" spcFirstLastPara="1" rIns="0" wrap="square" tIns="0">
            <a:noAutofit/>
          </a:bodyPr>
          <a:lstStyle/>
          <a:p>
            <a:pPr indent="0" lvl="0" marL="0" marR="0" rtl="0" algn="l">
              <a:lnSpc>
                <a:spcPct val="124719"/>
              </a:lnSpc>
              <a:spcBef>
                <a:spcPts val="0"/>
              </a:spcBef>
              <a:spcAft>
                <a:spcPts val="0"/>
              </a:spcAft>
              <a:buClr>
                <a:srgbClr val="F94CAF"/>
              </a:buClr>
              <a:buSzPts val="4450"/>
              <a:buFont typeface="Inconsolata"/>
              <a:buNone/>
            </a:pPr>
            <a:r>
              <a:rPr b="1" i="0" lang="en-US" sz="4450" u="none" cap="none" strike="noStrike">
                <a:solidFill>
                  <a:srgbClr val="F94CAF"/>
                </a:solidFill>
                <a:latin typeface="Inconsolata"/>
                <a:ea typeface="Inconsolata"/>
                <a:cs typeface="Inconsolata"/>
                <a:sym typeface="Inconsolata"/>
              </a:rPr>
              <a:t>Conceptos Clave y Beneficios</a:t>
            </a:r>
            <a:endParaRPr b="0" i="0" sz="4450" u="none" cap="none" strike="noStrike"/>
          </a:p>
        </p:txBody>
      </p:sp>
      <p:sp>
        <p:nvSpPr>
          <p:cNvPr id="58" name="Google Shape;58;p2"/>
          <p:cNvSpPr/>
          <p:nvPr/>
        </p:nvSpPr>
        <p:spPr>
          <a:xfrm>
            <a:off x="793790" y="2718435"/>
            <a:ext cx="3258860" cy="354330"/>
          </a:xfrm>
          <a:prstGeom prst="rect">
            <a:avLst/>
          </a:prstGeom>
          <a:noFill/>
          <a:ln>
            <a:noFill/>
          </a:ln>
        </p:spPr>
        <p:txBody>
          <a:bodyPr anchorCtr="0" anchor="t" bIns="0" lIns="0" spcFirstLastPara="1" rIns="0" wrap="square" tIns="0">
            <a:noAutofit/>
          </a:bodyPr>
          <a:lstStyle/>
          <a:p>
            <a:pPr indent="0" lvl="0" marL="0" marR="0" rtl="0" algn="l">
              <a:lnSpc>
                <a:spcPct val="125000"/>
              </a:lnSpc>
              <a:spcBef>
                <a:spcPts val="0"/>
              </a:spcBef>
              <a:spcAft>
                <a:spcPts val="0"/>
              </a:spcAft>
              <a:buClr>
                <a:srgbClr val="F94CAF"/>
              </a:buClr>
              <a:buSzPts val="2200"/>
              <a:buFont typeface="Inconsolata"/>
              <a:buNone/>
            </a:pPr>
            <a:r>
              <a:rPr b="1" i="0" lang="en-US" sz="2200" u="none" cap="none" strike="noStrike">
                <a:solidFill>
                  <a:srgbClr val="F94CAF"/>
                </a:solidFill>
                <a:latin typeface="Inconsolata"/>
                <a:ea typeface="Inconsolata"/>
                <a:cs typeface="Inconsolata"/>
                <a:sym typeface="Inconsolata"/>
              </a:rPr>
              <a:t>Reutilización de Código</a:t>
            </a:r>
            <a:endParaRPr b="0" i="0" sz="2200" u="none" cap="none" strike="noStrike"/>
          </a:p>
        </p:txBody>
      </p:sp>
      <p:sp>
        <p:nvSpPr>
          <p:cNvPr id="59" name="Google Shape;59;p2"/>
          <p:cNvSpPr/>
          <p:nvPr/>
        </p:nvSpPr>
        <p:spPr>
          <a:xfrm>
            <a:off x="793790" y="3299579"/>
            <a:ext cx="3978116" cy="3991928"/>
          </a:xfrm>
          <a:prstGeom prst="rect">
            <a:avLst/>
          </a:prstGeom>
          <a:noFill/>
          <a:ln>
            <a:noFill/>
          </a:ln>
        </p:spPr>
        <p:txBody>
          <a:bodyPr anchorCtr="0" anchor="t" bIns="0" lIns="0" spcFirstLastPara="1" rIns="0" wrap="square" tIns="0">
            <a:noAutofit/>
          </a:bodyPr>
          <a:lstStyle/>
          <a:p>
            <a:pPr indent="0" lvl="0" marL="0" marR="0" rtl="0" algn="l">
              <a:lnSpc>
                <a:spcPct val="162857"/>
              </a:lnSpc>
              <a:spcBef>
                <a:spcPts val="0"/>
              </a:spcBef>
              <a:spcAft>
                <a:spcPts val="0"/>
              </a:spcAft>
              <a:buClr>
                <a:srgbClr val="DAD1E6"/>
              </a:buClr>
              <a:buSzPts val="1750"/>
              <a:buFont typeface="Fira Sans"/>
              <a:buNone/>
            </a:pPr>
            <a:r>
              <a:rPr b="0" i="0" lang="en-US" sz="1750" u="none" cap="none" strike="noStrike">
                <a:solidFill>
                  <a:srgbClr val="DAD1E6"/>
                </a:solidFill>
                <a:latin typeface="Fira Sans"/>
                <a:ea typeface="Fira Sans"/>
                <a:cs typeface="Fira Sans"/>
                <a:sym typeface="Fira Sans"/>
              </a:rPr>
              <a:t>La herencia evita la duplicación de código al permitir que las clases derivadas utilicen el código definido en la clase base. Esto reduce el tamaño del código y facilita su mantenimiento. Imagina una clase "Vehículo" con atributos como "velocidad" y "color". Una clase "Coche" puede heredar estos atributos sin tener que definirlos nuevamente.</a:t>
            </a:r>
            <a:endParaRPr b="0" i="0" sz="1750" u="none" cap="none" strike="noStrike"/>
          </a:p>
        </p:txBody>
      </p:sp>
      <p:sp>
        <p:nvSpPr>
          <p:cNvPr id="60" name="Google Shape;60;p2"/>
          <p:cNvSpPr/>
          <p:nvPr/>
        </p:nvSpPr>
        <p:spPr>
          <a:xfrm>
            <a:off x="5332928" y="2718435"/>
            <a:ext cx="3258860" cy="354330"/>
          </a:xfrm>
          <a:prstGeom prst="rect">
            <a:avLst/>
          </a:prstGeom>
          <a:noFill/>
          <a:ln>
            <a:noFill/>
          </a:ln>
        </p:spPr>
        <p:txBody>
          <a:bodyPr anchorCtr="0" anchor="t" bIns="0" lIns="0" spcFirstLastPara="1" rIns="0" wrap="square" tIns="0">
            <a:noAutofit/>
          </a:bodyPr>
          <a:lstStyle/>
          <a:p>
            <a:pPr indent="0" lvl="0" marL="0" marR="0" rtl="0" algn="l">
              <a:lnSpc>
                <a:spcPct val="125000"/>
              </a:lnSpc>
              <a:spcBef>
                <a:spcPts val="0"/>
              </a:spcBef>
              <a:spcAft>
                <a:spcPts val="0"/>
              </a:spcAft>
              <a:buClr>
                <a:srgbClr val="F94CAF"/>
              </a:buClr>
              <a:buSzPts val="2200"/>
              <a:buFont typeface="Inconsolata"/>
              <a:buNone/>
            </a:pPr>
            <a:r>
              <a:rPr b="1" i="0" lang="en-US" sz="2200" u="none" cap="none" strike="noStrike">
                <a:solidFill>
                  <a:srgbClr val="F94CAF"/>
                </a:solidFill>
                <a:latin typeface="Inconsolata"/>
                <a:ea typeface="Inconsolata"/>
                <a:cs typeface="Inconsolata"/>
                <a:sym typeface="Inconsolata"/>
              </a:rPr>
              <a:t>Organización Jerárquica</a:t>
            </a:r>
            <a:endParaRPr b="0" i="0" sz="2200" u="none" cap="none" strike="noStrike"/>
          </a:p>
        </p:txBody>
      </p:sp>
      <p:sp>
        <p:nvSpPr>
          <p:cNvPr id="61" name="Google Shape;61;p2"/>
          <p:cNvSpPr/>
          <p:nvPr/>
        </p:nvSpPr>
        <p:spPr>
          <a:xfrm>
            <a:off x="5332928" y="3299579"/>
            <a:ext cx="3978116" cy="3629025"/>
          </a:xfrm>
          <a:prstGeom prst="rect">
            <a:avLst/>
          </a:prstGeom>
          <a:noFill/>
          <a:ln>
            <a:noFill/>
          </a:ln>
        </p:spPr>
        <p:txBody>
          <a:bodyPr anchorCtr="0" anchor="t" bIns="0" lIns="0" spcFirstLastPara="1" rIns="0" wrap="square" tIns="0">
            <a:noAutofit/>
          </a:bodyPr>
          <a:lstStyle/>
          <a:p>
            <a:pPr indent="0" lvl="0" marL="0" marR="0" rtl="0" algn="l">
              <a:lnSpc>
                <a:spcPct val="162857"/>
              </a:lnSpc>
              <a:spcBef>
                <a:spcPts val="0"/>
              </a:spcBef>
              <a:spcAft>
                <a:spcPts val="0"/>
              </a:spcAft>
              <a:buClr>
                <a:srgbClr val="DAD1E6"/>
              </a:buClr>
              <a:buSzPts val="1750"/>
              <a:buFont typeface="Fira Sans"/>
              <a:buNone/>
            </a:pPr>
            <a:r>
              <a:rPr b="0" i="0" lang="en-US" sz="1750" u="none" cap="none" strike="noStrike">
                <a:solidFill>
                  <a:srgbClr val="DAD1E6"/>
                </a:solidFill>
                <a:latin typeface="Fira Sans"/>
                <a:ea typeface="Fira Sans"/>
                <a:cs typeface="Fira Sans"/>
                <a:sym typeface="Fira Sans"/>
              </a:rPr>
              <a:t>La herencia permite organizar las clases en jerarquías, lo que facilita la comprensión y gestión del código. Las clases más generales se sitúan en la parte superior de la jerarquía, mientras que las clases más específicas se encuentran en la parte inferior. Esta estructura facilita la identificación de relaciones entre clases y la navegación por el código.</a:t>
            </a:r>
            <a:endParaRPr b="0" i="0" sz="1750" u="none" cap="none" strike="noStrike"/>
          </a:p>
        </p:txBody>
      </p:sp>
      <p:sp>
        <p:nvSpPr>
          <p:cNvPr id="62" name="Google Shape;62;p2"/>
          <p:cNvSpPr/>
          <p:nvPr/>
        </p:nvSpPr>
        <p:spPr>
          <a:xfrm>
            <a:off x="9872067" y="2718435"/>
            <a:ext cx="2835235" cy="354330"/>
          </a:xfrm>
          <a:prstGeom prst="rect">
            <a:avLst/>
          </a:prstGeom>
          <a:noFill/>
          <a:ln>
            <a:noFill/>
          </a:ln>
        </p:spPr>
        <p:txBody>
          <a:bodyPr anchorCtr="0" anchor="t" bIns="0" lIns="0" spcFirstLastPara="1" rIns="0" wrap="square" tIns="0">
            <a:noAutofit/>
          </a:bodyPr>
          <a:lstStyle/>
          <a:p>
            <a:pPr indent="0" lvl="0" marL="0" marR="0" rtl="0" algn="l">
              <a:lnSpc>
                <a:spcPct val="125000"/>
              </a:lnSpc>
              <a:spcBef>
                <a:spcPts val="0"/>
              </a:spcBef>
              <a:spcAft>
                <a:spcPts val="0"/>
              </a:spcAft>
              <a:buClr>
                <a:srgbClr val="F94CAF"/>
              </a:buClr>
              <a:buSzPts val="2200"/>
              <a:buFont typeface="Inconsolata"/>
              <a:buNone/>
            </a:pPr>
            <a:r>
              <a:rPr b="1" i="0" lang="en-US" sz="2200" u="none" cap="none" strike="noStrike">
                <a:solidFill>
                  <a:srgbClr val="F94CAF"/>
                </a:solidFill>
                <a:latin typeface="Inconsolata"/>
                <a:ea typeface="Inconsolata"/>
                <a:cs typeface="Inconsolata"/>
                <a:sym typeface="Inconsolata"/>
              </a:rPr>
              <a:t>Polimorfismo</a:t>
            </a:r>
            <a:endParaRPr b="0" i="0" sz="2200" u="none" cap="none" strike="noStrike"/>
          </a:p>
        </p:txBody>
      </p:sp>
      <p:sp>
        <p:nvSpPr>
          <p:cNvPr id="63" name="Google Shape;63;p2"/>
          <p:cNvSpPr/>
          <p:nvPr/>
        </p:nvSpPr>
        <p:spPr>
          <a:xfrm>
            <a:off x="9872067" y="3299579"/>
            <a:ext cx="3978116" cy="3629025"/>
          </a:xfrm>
          <a:prstGeom prst="rect">
            <a:avLst/>
          </a:prstGeom>
          <a:noFill/>
          <a:ln>
            <a:noFill/>
          </a:ln>
        </p:spPr>
        <p:txBody>
          <a:bodyPr anchorCtr="0" anchor="t" bIns="0" lIns="0" spcFirstLastPara="1" rIns="0" wrap="square" tIns="0">
            <a:noAutofit/>
          </a:bodyPr>
          <a:lstStyle/>
          <a:p>
            <a:pPr indent="0" lvl="0" marL="0" marR="0" rtl="0" algn="l">
              <a:lnSpc>
                <a:spcPct val="162857"/>
              </a:lnSpc>
              <a:spcBef>
                <a:spcPts val="0"/>
              </a:spcBef>
              <a:spcAft>
                <a:spcPts val="0"/>
              </a:spcAft>
              <a:buClr>
                <a:srgbClr val="DAD1E6"/>
              </a:buClr>
              <a:buSzPts val="1750"/>
              <a:buFont typeface="Fira Sans"/>
              <a:buNone/>
            </a:pPr>
            <a:r>
              <a:rPr b="0" i="0" lang="en-US" sz="1750" u="none" cap="none" strike="noStrike">
                <a:solidFill>
                  <a:srgbClr val="DAD1E6"/>
                </a:solidFill>
                <a:latin typeface="Fira Sans"/>
                <a:ea typeface="Fira Sans"/>
                <a:cs typeface="Fira Sans"/>
                <a:sym typeface="Fira Sans"/>
              </a:rPr>
              <a:t>La herencia es un requisito previo para el polimorfismo, una característica clave de la POO que permite tratar objetos de diferentes clases de manera uniforme. Por ejemplo, si "Coche" y "Bicicleta" heredan de "Vehículo", una función puede recibir un "Vehículo" y operar sobre él, sin importar si es un coche o una bicicleta.</a:t>
            </a:r>
            <a:endParaRPr b="0" i="0" sz="1750" u="none" cap="none" strike="noStrike"/>
          </a:p>
        </p:txBody>
      </p:sp>
      <p:sp>
        <p:nvSpPr>
          <p:cNvPr id="64" name="Google Shape;64;p2"/>
          <p:cNvSpPr/>
          <p:nvPr/>
        </p:nvSpPr>
        <p:spPr>
          <a:xfrm>
            <a:off x="12590625" y="7636000"/>
            <a:ext cx="1965600" cy="498900"/>
          </a:xfrm>
          <a:prstGeom prst="rect">
            <a:avLst/>
          </a:prstGeom>
          <a:solidFill>
            <a:srgbClr val="241631"/>
          </a:solidFill>
          <a:ln cap="flat" cmpd="sng" w="9525">
            <a:solidFill>
              <a:srgbClr val="24163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3"/>
          <p:cNvSpPr/>
          <p:nvPr/>
        </p:nvSpPr>
        <p:spPr>
          <a:xfrm>
            <a:off x="6195060" y="781526"/>
            <a:ext cx="7726680" cy="1265634"/>
          </a:xfrm>
          <a:prstGeom prst="rect">
            <a:avLst/>
          </a:prstGeom>
          <a:noFill/>
          <a:ln>
            <a:noFill/>
          </a:ln>
        </p:spPr>
        <p:txBody>
          <a:bodyPr anchorCtr="0" anchor="t" bIns="0" lIns="0" spcFirstLastPara="1" rIns="0" wrap="square" tIns="0">
            <a:noAutofit/>
          </a:bodyPr>
          <a:lstStyle/>
          <a:p>
            <a:pPr indent="0" lvl="0" marL="0" marR="0" rtl="0" algn="l">
              <a:lnSpc>
                <a:spcPct val="125316"/>
              </a:lnSpc>
              <a:spcBef>
                <a:spcPts val="0"/>
              </a:spcBef>
              <a:spcAft>
                <a:spcPts val="0"/>
              </a:spcAft>
              <a:buClr>
                <a:srgbClr val="F94CAF"/>
              </a:buClr>
              <a:buSzPts val="3950"/>
              <a:buFont typeface="Inconsolata"/>
              <a:buNone/>
            </a:pPr>
            <a:r>
              <a:rPr b="1" i="0" lang="en-US" sz="3950" u="none" cap="none" strike="noStrike">
                <a:solidFill>
                  <a:srgbClr val="F94CAF"/>
                </a:solidFill>
                <a:latin typeface="Inconsolata"/>
                <a:ea typeface="Inconsolata"/>
                <a:cs typeface="Inconsolata"/>
                <a:sym typeface="Inconsolata"/>
              </a:rPr>
              <a:t>La Herencia en POO: Tipos y Jerarquías</a:t>
            </a:r>
            <a:endParaRPr b="0" i="0" sz="3950" u="none" cap="none" strike="noStrike"/>
          </a:p>
        </p:txBody>
      </p:sp>
      <p:sp>
        <p:nvSpPr>
          <p:cNvPr id="71" name="Google Shape;71;p3"/>
          <p:cNvSpPr/>
          <p:nvPr/>
        </p:nvSpPr>
        <p:spPr>
          <a:xfrm>
            <a:off x="6195060" y="2578656"/>
            <a:ext cx="455533" cy="455533"/>
          </a:xfrm>
          <a:prstGeom prst="roundRect">
            <a:avLst>
              <a:gd fmla="val 6668" name="adj"/>
            </a:avLst>
          </a:prstGeom>
          <a:solidFill>
            <a:srgbClr val="4335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3"/>
          <p:cNvSpPr/>
          <p:nvPr/>
        </p:nvSpPr>
        <p:spPr>
          <a:xfrm>
            <a:off x="6346865" y="2654498"/>
            <a:ext cx="151924" cy="303728"/>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DAD1E6"/>
              </a:buClr>
              <a:buSzPts val="2350"/>
              <a:buFont typeface="Inconsolata"/>
              <a:buNone/>
            </a:pPr>
            <a:r>
              <a:rPr b="1" i="0" lang="en-US" sz="2350" u="none" cap="none" strike="noStrike">
                <a:solidFill>
                  <a:srgbClr val="DAD1E6"/>
                </a:solidFill>
                <a:latin typeface="Inconsolata"/>
                <a:ea typeface="Inconsolata"/>
                <a:cs typeface="Inconsolata"/>
                <a:sym typeface="Inconsolata"/>
              </a:rPr>
              <a:t>1</a:t>
            </a:r>
            <a:endParaRPr b="0" i="0" sz="2350" u="none" cap="none" strike="noStrike"/>
          </a:p>
        </p:txBody>
      </p:sp>
      <p:sp>
        <p:nvSpPr>
          <p:cNvPr id="73" name="Google Shape;73;p3"/>
          <p:cNvSpPr/>
          <p:nvPr/>
        </p:nvSpPr>
        <p:spPr>
          <a:xfrm>
            <a:off x="6852999" y="2578656"/>
            <a:ext cx="2531269" cy="316349"/>
          </a:xfrm>
          <a:prstGeom prst="rect">
            <a:avLst/>
          </a:prstGeom>
          <a:noFill/>
          <a:ln>
            <a:noFill/>
          </a:ln>
        </p:spPr>
        <p:txBody>
          <a:bodyPr anchorCtr="0" anchor="t" bIns="0" lIns="0" spcFirstLastPara="1" rIns="0" wrap="square" tIns="0">
            <a:noAutofit/>
          </a:bodyPr>
          <a:lstStyle/>
          <a:p>
            <a:pPr indent="0" lvl="0" marL="0" marR="0" rtl="0" algn="l">
              <a:lnSpc>
                <a:spcPct val="125641"/>
              </a:lnSpc>
              <a:spcBef>
                <a:spcPts val="0"/>
              </a:spcBef>
              <a:spcAft>
                <a:spcPts val="0"/>
              </a:spcAft>
              <a:buClr>
                <a:srgbClr val="DAD1E6"/>
              </a:buClr>
              <a:buSzPts val="1950"/>
              <a:buFont typeface="Inconsolata"/>
              <a:buNone/>
            </a:pPr>
            <a:r>
              <a:rPr b="1" i="0" lang="en-US" sz="1950" u="none" cap="none" strike="noStrike">
                <a:solidFill>
                  <a:srgbClr val="DAD1E6"/>
                </a:solidFill>
                <a:latin typeface="Inconsolata"/>
                <a:ea typeface="Inconsolata"/>
                <a:cs typeface="Inconsolata"/>
                <a:sym typeface="Inconsolata"/>
              </a:rPr>
              <a:t>Herencia Simple</a:t>
            </a:r>
            <a:endParaRPr b="0" i="0" sz="1950" u="none" cap="none" strike="noStrike"/>
          </a:p>
        </p:txBody>
      </p:sp>
      <p:sp>
        <p:nvSpPr>
          <p:cNvPr id="74" name="Google Shape;74;p3"/>
          <p:cNvSpPr/>
          <p:nvPr/>
        </p:nvSpPr>
        <p:spPr>
          <a:xfrm>
            <a:off x="6852999" y="3016448"/>
            <a:ext cx="3104198" cy="2267783"/>
          </a:xfrm>
          <a:prstGeom prst="rect">
            <a:avLst/>
          </a:prstGeom>
          <a:noFill/>
          <a:ln>
            <a:noFill/>
          </a:ln>
        </p:spPr>
        <p:txBody>
          <a:bodyPr anchorCtr="0" anchor="t" bIns="0" lIns="0" spcFirstLastPara="1" rIns="0" wrap="square" tIns="0">
            <a:noAutofit/>
          </a:bodyPr>
          <a:lstStyle/>
          <a:p>
            <a:pPr indent="0" lvl="0" marL="0" marR="0" rtl="0" algn="l">
              <a:lnSpc>
                <a:spcPct val="164516"/>
              </a:lnSpc>
              <a:spcBef>
                <a:spcPts val="0"/>
              </a:spcBef>
              <a:spcAft>
                <a:spcPts val="0"/>
              </a:spcAft>
              <a:buClr>
                <a:srgbClr val="DAD1E6"/>
              </a:buClr>
              <a:buSzPts val="1550"/>
              <a:buFont typeface="Fira Sans"/>
              <a:buNone/>
            </a:pPr>
            <a:r>
              <a:rPr b="0" i="0" lang="en-US" sz="1550" u="none" cap="none" strike="noStrike">
                <a:solidFill>
                  <a:srgbClr val="DAD1E6"/>
                </a:solidFill>
                <a:latin typeface="Fira Sans"/>
                <a:ea typeface="Fira Sans"/>
                <a:cs typeface="Fira Sans"/>
                <a:sym typeface="Fira Sans"/>
              </a:rPr>
              <a:t>Una clase derivada hereda de una única clase base. Es la forma más común de herencia y simplifica la estructura de la jerarquía de clases. Ejemplo: La clase "Perro" hereda de la clase "Mamífero".</a:t>
            </a:r>
            <a:endParaRPr b="0" i="0" sz="1550" u="none" cap="none" strike="noStrike"/>
          </a:p>
        </p:txBody>
      </p:sp>
      <p:sp>
        <p:nvSpPr>
          <p:cNvPr id="75" name="Google Shape;75;p3"/>
          <p:cNvSpPr/>
          <p:nvPr/>
        </p:nvSpPr>
        <p:spPr>
          <a:xfrm>
            <a:off x="10159603" y="2578656"/>
            <a:ext cx="455533" cy="455533"/>
          </a:xfrm>
          <a:prstGeom prst="roundRect">
            <a:avLst>
              <a:gd fmla="val 6668" name="adj"/>
            </a:avLst>
          </a:prstGeom>
          <a:solidFill>
            <a:srgbClr val="4335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3"/>
          <p:cNvSpPr/>
          <p:nvPr/>
        </p:nvSpPr>
        <p:spPr>
          <a:xfrm>
            <a:off x="10311408" y="2654498"/>
            <a:ext cx="151924" cy="303728"/>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DAD1E6"/>
              </a:buClr>
              <a:buSzPts val="2350"/>
              <a:buFont typeface="Inconsolata"/>
              <a:buNone/>
            </a:pPr>
            <a:r>
              <a:rPr b="1" i="0" lang="en-US" sz="2350" u="none" cap="none" strike="noStrike">
                <a:solidFill>
                  <a:srgbClr val="DAD1E6"/>
                </a:solidFill>
                <a:latin typeface="Inconsolata"/>
                <a:ea typeface="Inconsolata"/>
                <a:cs typeface="Inconsolata"/>
                <a:sym typeface="Inconsolata"/>
              </a:rPr>
              <a:t>2</a:t>
            </a:r>
            <a:endParaRPr b="0" i="0" sz="2350" u="none" cap="none" strike="noStrike"/>
          </a:p>
        </p:txBody>
      </p:sp>
      <p:sp>
        <p:nvSpPr>
          <p:cNvPr id="77" name="Google Shape;77;p3"/>
          <p:cNvSpPr/>
          <p:nvPr/>
        </p:nvSpPr>
        <p:spPr>
          <a:xfrm>
            <a:off x="10817543" y="2578656"/>
            <a:ext cx="2531269" cy="316349"/>
          </a:xfrm>
          <a:prstGeom prst="rect">
            <a:avLst/>
          </a:prstGeom>
          <a:noFill/>
          <a:ln>
            <a:noFill/>
          </a:ln>
        </p:spPr>
        <p:txBody>
          <a:bodyPr anchorCtr="0" anchor="t" bIns="0" lIns="0" spcFirstLastPara="1" rIns="0" wrap="square" tIns="0">
            <a:noAutofit/>
          </a:bodyPr>
          <a:lstStyle/>
          <a:p>
            <a:pPr indent="0" lvl="0" marL="0" marR="0" rtl="0" algn="l">
              <a:lnSpc>
                <a:spcPct val="125641"/>
              </a:lnSpc>
              <a:spcBef>
                <a:spcPts val="0"/>
              </a:spcBef>
              <a:spcAft>
                <a:spcPts val="0"/>
              </a:spcAft>
              <a:buClr>
                <a:srgbClr val="DAD1E6"/>
              </a:buClr>
              <a:buSzPts val="1950"/>
              <a:buFont typeface="Inconsolata"/>
              <a:buNone/>
            </a:pPr>
            <a:r>
              <a:rPr b="1" i="0" lang="en-US" sz="1950" u="none" cap="none" strike="noStrike">
                <a:solidFill>
                  <a:srgbClr val="DAD1E6"/>
                </a:solidFill>
                <a:latin typeface="Inconsolata"/>
                <a:ea typeface="Inconsolata"/>
                <a:cs typeface="Inconsolata"/>
                <a:sym typeface="Inconsolata"/>
              </a:rPr>
              <a:t>Herencia Múltiple</a:t>
            </a:r>
            <a:endParaRPr b="0" i="0" sz="1950" u="none" cap="none" strike="noStrike"/>
          </a:p>
        </p:txBody>
      </p:sp>
      <p:sp>
        <p:nvSpPr>
          <p:cNvPr id="78" name="Google Shape;78;p3"/>
          <p:cNvSpPr/>
          <p:nvPr/>
        </p:nvSpPr>
        <p:spPr>
          <a:xfrm>
            <a:off x="10817543" y="3016448"/>
            <a:ext cx="3104198" cy="2591753"/>
          </a:xfrm>
          <a:prstGeom prst="rect">
            <a:avLst/>
          </a:prstGeom>
          <a:noFill/>
          <a:ln>
            <a:noFill/>
          </a:ln>
        </p:spPr>
        <p:txBody>
          <a:bodyPr anchorCtr="0" anchor="t" bIns="0" lIns="0" spcFirstLastPara="1" rIns="0" wrap="square" tIns="0">
            <a:noAutofit/>
          </a:bodyPr>
          <a:lstStyle/>
          <a:p>
            <a:pPr indent="0" lvl="0" marL="0" marR="0" rtl="0" algn="l">
              <a:lnSpc>
                <a:spcPct val="164516"/>
              </a:lnSpc>
              <a:spcBef>
                <a:spcPts val="0"/>
              </a:spcBef>
              <a:spcAft>
                <a:spcPts val="0"/>
              </a:spcAft>
              <a:buClr>
                <a:srgbClr val="DAD1E6"/>
              </a:buClr>
              <a:buSzPts val="1550"/>
              <a:buFont typeface="Fira Sans"/>
              <a:buNone/>
            </a:pPr>
            <a:r>
              <a:rPr b="0" i="0" lang="en-US" sz="1550" u="none" cap="none" strike="noStrike">
                <a:solidFill>
                  <a:srgbClr val="DAD1E6"/>
                </a:solidFill>
                <a:latin typeface="Fira Sans"/>
                <a:ea typeface="Fira Sans"/>
                <a:cs typeface="Fira Sans"/>
                <a:sym typeface="Fira Sans"/>
              </a:rPr>
              <a:t>Una clase derivada hereda de múltiples clases base. Aunque poderosa, puede llevar a problemas de ambigüedad (el "problema del diamante") y es menos común en lenguajes modernos como Java y Kotlin (que prefieren interfaces).</a:t>
            </a:r>
            <a:endParaRPr b="0" i="0" sz="1550" u="none" cap="none" strike="noStrike"/>
          </a:p>
        </p:txBody>
      </p:sp>
      <p:sp>
        <p:nvSpPr>
          <p:cNvPr id="79" name="Google Shape;79;p3"/>
          <p:cNvSpPr/>
          <p:nvPr/>
        </p:nvSpPr>
        <p:spPr>
          <a:xfrm>
            <a:off x="6195060" y="6038374"/>
            <a:ext cx="455533" cy="455533"/>
          </a:xfrm>
          <a:prstGeom prst="roundRect">
            <a:avLst>
              <a:gd fmla="val 6668" name="adj"/>
            </a:avLst>
          </a:prstGeom>
          <a:solidFill>
            <a:srgbClr val="4335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6346865" y="6114217"/>
            <a:ext cx="151924" cy="303728"/>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DAD1E6"/>
              </a:buClr>
              <a:buSzPts val="2350"/>
              <a:buFont typeface="Inconsolata"/>
              <a:buNone/>
            </a:pPr>
            <a:r>
              <a:rPr b="1" i="0" lang="en-US" sz="2350" u="none" cap="none" strike="noStrike">
                <a:solidFill>
                  <a:srgbClr val="DAD1E6"/>
                </a:solidFill>
                <a:latin typeface="Inconsolata"/>
                <a:ea typeface="Inconsolata"/>
                <a:cs typeface="Inconsolata"/>
                <a:sym typeface="Inconsolata"/>
              </a:rPr>
              <a:t>3</a:t>
            </a:r>
            <a:endParaRPr b="0" i="0" sz="2350" u="none" cap="none" strike="noStrike"/>
          </a:p>
        </p:txBody>
      </p:sp>
      <p:sp>
        <p:nvSpPr>
          <p:cNvPr id="81" name="Google Shape;81;p3"/>
          <p:cNvSpPr/>
          <p:nvPr/>
        </p:nvSpPr>
        <p:spPr>
          <a:xfrm>
            <a:off x="6852999" y="6038374"/>
            <a:ext cx="2531269" cy="316349"/>
          </a:xfrm>
          <a:prstGeom prst="rect">
            <a:avLst/>
          </a:prstGeom>
          <a:noFill/>
          <a:ln>
            <a:noFill/>
          </a:ln>
        </p:spPr>
        <p:txBody>
          <a:bodyPr anchorCtr="0" anchor="t" bIns="0" lIns="0" spcFirstLastPara="1" rIns="0" wrap="square" tIns="0">
            <a:noAutofit/>
          </a:bodyPr>
          <a:lstStyle/>
          <a:p>
            <a:pPr indent="0" lvl="0" marL="0" marR="0" rtl="0" algn="l">
              <a:lnSpc>
                <a:spcPct val="125641"/>
              </a:lnSpc>
              <a:spcBef>
                <a:spcPts val="0"/>
              </a:spcBef>
              <a:spcAft>
                <a:spcPts val="0"/>
              </a:spcAft>
              <a:buClr>
                <a:srgbClr val="DAD1E6"/>
              </a:buClr>
              <a:buSzPts val="1950"/>
              <a:buFont typeface="Inconsolata"/>
              <a:buNone/>
            </a:pPr>
            <a:r>
              <a:rPr b="1" i="0" lang="en-US" sz="1950" u="none" cap="none" strike="noStrike">
                <a:solidFill>
                  <a:srgbClr val="DAD1E6"/>
                </a:solidFill>
                <a:latin typeface="Inconsolata"/>
                <a:ea typeface="Inconsolata"/>
                <a:cs typeface="Inconsolata"/>
                <a:sym typeface="Inconsolata"/>
              </a:rPr>
              <a:t>Herencia Multinivel</a:t>
            </a:r>
            <a:endParaRPr b="0" i="0" sz="1950" u="none" cap="none" strike="noStrike"/>
          </a:p>
        </p:txBody>
      </p:sp>
      <p:sp>
        <p:nvSpPr>
          <p:cNvPr id="82" name="Google Shape;82;p3"/>
          <p:cNvSpPr/>
          <p:nvPr/>
        </p:nvSpPr>
        <p:spPr>
          <a:xfrm>
            <a:off x="6852999" y="6476167"/>
            <a:ext cx="7068741" cy="971907"/>
          </a:xfrm>
          <a:prstGeom prst="rect">
            <a:avLst/>
          </a:prstGeom>
          <a:noFill/>
          <a:ln>
            <a:noFill/>
          </a:ln>
        </p:spPr>
        <p:txBody>
          <a:bodyPr anchorCtr="0" anchor="t" bIns="0" lIns="0" spcFirstLastPara="1" rIns="0" wrap="square" tIns="0">
            <a:noAutofit/>
          </a:bodyPr>
          <a:lstStyle/>
          <a:p>
            <a:pPr indent="0" lvl="0" marL="0" marR="0" rtl="0" algn="l">
              <a:lnSpc>
                <a:spcPct val="164516"/>
              </a:lnSpc>
              <a:spcBef>
                <a:spcPts val="0"/>
              </a:spcBef>
              <a:spcAft>
                <a:spcPts val="0"/>
              </a:spcAft>
              <a:buClr>
                <a:srgbClr val="DAD1E6"/>
              </a:buClr>
              <a:buSzPts val="1550"/>
              <a:buFont typeface="Fira Sans"/>
              <a:buNone/>
            </a:pPr>
            <a:r>
              <a:rPr b="0" i="0" lang="en-US" sz="1550" u="none" cap="none" strike="noStrike">
                <a:solidFill>
                  <a:srgbClr val="DAD1E6"/>
                </a:solidFill>
                <a:latin typeface="Fira Sans"/>
                <a:ea typeface="Fira Sans"/>
                <a:cs typeface="Fira Sans"/>
                <a:sym typeface="Fira Sans"/>
              </a:rPr>
              <a:t>Una clase derivada hereda de otra clase derivada, creando una cadena de herencia. Ejemplo: "Animal" -&gt; "Mamífero" -&gt; "Perro" -&gt; "Pastor Alemán". Cada nivel añade o especializa las características de los niveles superiores.</a:t>
            </a:r>
            <a:endParaRPr b="0" i="0" sz="1550" u="none" cap="none" strike="noStrike"/>
          </a:p>
        </p:txBody>
      </p:sp>
      <p:pic>
        <p:nvPicPr>
          <p:cNvPr id="83" name="Google Shape;83;p3"/>
          <p:cNvPicPr preferRelativeResize="0"/>
          <p:nvPr/>
        </p:nvPicPr>
        <p:blipFill rotWithShape="1">
          <a:blip r:embed="rId3">
            <a:alphaModFix/>
          </a:blip>
          <a:srcRect b="0" l="0" r="0" t="2296"/>
          <a:stretch/>
        </p:blipFill>
        <p:spPr>
          <a:xfrm>
            <a:off x="267625" y="1594975"/>
            <a:ext cx="5658250" cy="5161025"/>
          </a:xfrm>
          <a:prstGeom prst="rect">
            <a:avLst/>
          </a:prstGeom>
          <a:noFill/>
          <a:ln>
            <a:noFill/>
          </a:ln>
        </p:spPr>
      </p:pic>
      <p:sp>
        <p:nvSpPr>
          <p:cNvPr id="84" name="Google Shape;84;p3"/>
          <p:cNvSpPr/>
          <p:nvPr/>
        </p:nvSpPr>
        <p:spPr>
          <a:xfrm>
            <a:off x="12530150" y="7741850"/>
            <a:ext cx="1979400" cy="378000"/>
          </a:xfrm>
          <a:prstGeom prst="rect">
            <a:avLst/>
          </a:prstGeom>
          <a:solidFill>
            <a:srgbClr val="241631"/>
          </a:solidFill>
          <a:ln cap="flat" cmpd="sng" w="9525">
            <a:solidFill>
              <a:srgbClr val="24163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pic>
        <p:nvPicPr>
          <p:cNvPr descr="preencoded.png" id="90" name="Google Shape;90;p4"/>
          <p:cNvPicPr preferRelativeResize="0"/>
          <p:nvPr/>
        </p:nvPicPr>
        <p:blipFill rotWithShape="1">
          <a:blip r:embed="rId3">
            <a:alphaModFix/>
          </a:blip>
          <a:srcRect b="0" l="0" r="0" t="0"/>
          <a:stretch/>
        </p:blipFill>
        <p:spPr>
          <a:xfrm>
            <a:off x="0" y="0"/>
            <a:ext cx="14630400" cy="2057995"/>
          </a:xfrm>
          <a:prstGeom prst="rect">
            <a:avLst/>
          </a:prstGeom>
          <a:noFill/>
          <a:ln>
            <a:noFill/>
          </a:ln>
        </p:spPr>
      </p:pic>
      <p:sp>
        <p:nvSpPr>
          <p:cNvPr id="91" name="Google Shape;91;p4"/>
          <p:cNvSpPr/>
          <p:nvPr/>
        </p:nvSpPr>
        <p:spPr>
          <a:xfrm>
            <a:off x="576263" y="2510671"/>
            <a:ext cx="9258300" cy="514469"/>
          </a:xfrm>
          <a:prstGeom prst="rect">
            <a:avLst/>
          </a:prstGeom>
          <a:noFill/>
          <a:ln>
            <a:noFill/>
          </a:ln>
        </p:spPr>
        <p:txBody>
          <a:bodyPr anchorCtr="0" anchor="t" bIns="0" lIns="0" spcFirstLastPara="1" rIns="0" wrap="square" tIns="0">
            <a:noAutofit/>
          </a:bodyPr>
          <a:lstStyle/>
          <a:p>
            <a:pPr indent="0" lvl="0" marL="0" marR="0" rtl="0" algn="l">
              <a:lnSpc>
                <a:spcPct val="126562"/>
              </a:lnSpc>
              <a:spcBef>
                <a:spcPts val="0"/>
              </a:spcBef>
              <a:spcAft>
                <a:spcPts val="0"/>
              </a:spcAft>
              <a:buClr>
                <a:srgbClr val="F94CAF"/>
              </a:buClr>
              <a:buSzPts val="3200"/>
              <a:buFont typeface="Inconsolata"/>
              <a:buNone/>
            </a:pPr>
            <a:r>
              <a:rPr b="1" i="0" lang="en-US" sz="3200" u="none" cap="none" strike="noStrike">
                <a:solidFill>
                  <a:srgbClr val="F94CAF"/>
                </a:solidFill>
                <a:latin typeface="Inconsolata"/>
                <a:ea typeface="Inconsolata"/>
                <a:cs typeface="Inconsolata"/>
                <a:sym typeface="Inconsolata"/>
              </a:rPr>
              <a:t>Herencia en Kotlin: Sintaxis y Palabras Clave</a:t>
            </a:r>
            <a:endParaRPr b="0" i="0" sz="3200" u="none" cap="none" strike="noStrike"/>
          </a:p>
        </p:txBody>
      </p:sp>
      <p:sp>
        <p:nvSpPr>
          <p:cNvPr id="92" name="Google Shape;92;p4"/>
          <p:cNvSpPr/>
          <p:nvPr/>
        </p:nvSpPr>
        <p:spPr>
          <a:xfrm>
            <a:off x="7303770" y="3272076"/>
            <a:ext cx="22860" cy="4505801"/>
          </a:xfrm>
          <a:prstGeom prst="roundRect">
            <a:avLst>
              <a:gd fmla="val 108036" name="adj"/>
            </a:avLst>
          </a:prstGeom>
          <a:solidFill>
            <a:srgbClr val="5C4E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4"/>
          <p:cNvSpPr/>
          <p:nvPr/>
        </p:nvSpPr>
        <p:spPr>
          <a:xfrm>
            <a:off x="6576596" y="3630930"/>
            <a:ext cx="576263" cy="22860"/>
          </a:xfrm>
          <a:prstGeom prst="roundRect">
            <a:avLst>
              <a:gd fmla="val 108036" name="adj"/>
            </a:avLst>
          </a:prstGeom>
          <a:solidFill>
            <a:srgbClr val="5C4E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4"/>
          <p:cNvSpPr/>
          <p:nvPr/>
        </p:nvSpPr>
        <p:spPr>
          <a:xfrm>
            <a:off x="7129998" y="3457218"/>
            <a:ext cx="370403" cy="370403"/>
          </a:xfrm>
          <a:prstGeom prst="roundRect">
            <a:avLst>
              <a:gd fmla="val 6668" name="adj"/>
            </a:avLst>
          </a:prstGeom>
          <a:solidFill>
            <a:srgbClr val="4335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4"/>
          <p:cNvSpPr/>
          <p:nvPr/>
        </p:nvSpPr>
        <p:spPr>
          <a:xfrm>
            <a:off x="7253347" y="3518892"/>
            <a:ext cx="123587" cy="246936"/>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DAD1E6"/>
              </a:buClr>
              <a:buSzPts val="1900"/>
              <a:buFont typeface="Inconsolata"/>
              <a:buNone/>
            </a:pPr>
            <a:r>
              <a:rPr b="1" i="0" lang="en-US" sz="1900" u="none" cap="none" strike="noStrike">
                <a:solidFill>
                  <a:srgbClr val="DAD1E6"/>
                </a:solidFill>
                <a:latin typeface="Inconsolata"/>
                <a:ea typeface="Inconsolata"/>
                <a:cs typeface="Inconsolata"/>
                <a:sym typeface="Inconsolata"/>
              </a:rPr>
              <a:t>1</a:t>
            </a:r>
            <a:endParaRPr b="0" i="0" sz="1900" u="none" cap="none" strike="noStrike"/>
          </a:p>
        </p:txBody>
      </p:sp>
      <p:sp>
        <p:nvSpPr>
          <p:cNvPr id="96" name="Google Shape;96;p4"/>
          <p:cNvSpPr/>
          <p:nvPr/>
        </p:nvSpPr>
        <p:spPr>
          <a:xfrm>
            <a:off x="4351734" y="3436620"/>
            <a:ext cx="2057995" cy="257294"/>
          </a:xfrm>
          <a:prstGeom prst="rect">
            <a:avLst/>
          </a:prstGeom>
          <a:noFill/>
          <a:ln>
            <a:noFill/>
          </a:ln>
        </p:spPr>
        <p:txBody>
          <a:bodyPr anchorCtr="0" anchor="t" bIns="0" lIns="0" spcFirstLastPara="1" rIns="0" wrap="square" tIns="0">
            <a:noAutofit/>
          </a:bodyPr>
          <a:lstStyle/>
          <a:p>
            <a:pPr indent="0" lvl="0" marL="0" marR="0" rtl="0" algn="r">
              <a:lnSpc>
                <a:spcPct val="125000"/>
              </a:lnSpc>
              <a:spcBef>
                <a:spcPts val="0"/>
              </a:spcBef>
              <a:spcAft>
                <a:spcPts val="0"/>
              </a:spcAft>
              <a:buClr>
                <a:srgbClr val="DAD1E6"/>
              </a:buClr>
              <a:buSzPts val="1600"/>
              <a:buFont typeface="Inconsolata"/>
              <a:buNone/>
            </a:pPr>
            <a:r>
              <a:rPr b="1" i="0" lang="en-US" sz="1600" u="none" cap="none" strike="noStrike">
                <a:solidFill>
                  <a:srgbClr val="DAD1E6"/>
                </a:solidFill>
                <a:latin typeface="Inconsolata"/>
                <a:ea typeface="Inconsolata"/>
                <a:cs typeface="Inconsolata"/>
                <a:sym typeface="Inconsolata"/>
              </a:rPr>
              <a:t>open</a:t>
            </a:r>
            <a:endParaRPr b="0" i="0" sz="1600" u="none" cap="none" strike="noStrike"/>
          </a:p>
        </p:txBody>
      </p:sp>
      <p:sp>
        <p:nvSpPr>
          <p:cNvPr id="97" name="Google Shape;97;p4"/>
          <p:cNvSpPr/>
          <p:nvPr/>
        </p:nvSpPr>
        <p:spPr>
          <a:xfrm>
            <a:off x="576263" y="3792617"/>
            <a:ext cx="5833467" cy="790099"/>
          </a:xfrm>
          <a:prstGeom prst="rect">
            <a:avLst/>
          </a:prstGeom>
          <a:noFill/>
          <a:ln>
            <a:noFill/>
          </a:ln>
        </p:spPr>
        <p:txBody>
          <a:bodyPr anchorCtr="0" anchor="t" bIns="0" lIns="0" spcFirstLastPara="1" rIns="0" wrap="square" tIns="0">
            <a:noAutofit/>
          </a:bodyPr>
          <a:lstStyle/>
          <a:p>
            <a:pPr indent="0" lvl="0" marL="0" marR="0" rtl="0" algn="r">
              <a:lnSpc>
                <a:spcPct val="164000"/>
              </a:lnSpc>
              <a:spcBef>
                <a:spcPts val="0"/>
              </a:spcBef>
              <a:spcAft>
                <a:spcPts val="0"/>
              </a:spcAft>
              <a:buClr>
                <a:srgbClr val="DAD1E6"/>
              </a:buClr>
              <a:buSzPts val="1250"/>
              <a:buFont typeface="Fira Sans"/>
              <a:buNone/>
            </a:pPr>
            <a:r>
              <a:rPr b="0" i="0" lang="en-US" sz="1250" u="none" cap="none" strike="noStrike">
                <a:solidFill>
                  <a:srgbClr val="DAD1E6"/>
                </a:solidFill>
                <a:latin typeface="Fira Sans"/>
                <a:ea typeface="Fira Sans"/>
                <a:cs typeface="Fira Sans"/>
                <a:sym typeface="Fira Sans"/>
              </a:rPr>
              <a:t>En Kotlin, las clases son </a:t>
            </a:r>
            <a:r>
              <a:rPr b="0" i="1" lang="en-US" sz="1250" u="none" cap="none" strike="noStrike">
                <a:solidFill>
                  <a:srgbClr val="DAD1E6"/>
                </a:solidFill>
                <a:latin typeface="Fira Sans"/>
                <a:ea typeface="Fira Sans"/>
                <a:cs typeface="Fira Sans"/>
                <a:sym typeface="Fira Sans"/>
              </a:rPr>
              <a:t>final</a:t>
            </a:r>
            <a:r>
              <a:rPr b="0" i="0" lang="en-US" sz="1250" u="none" cap="none" strike="noStrike">
                <a:solidFill>
                  <a:srgbClr val="DAD1E6"/>
                </a:solidFill>
                <a:latin typeface="Fira Sans"/>
                <a:ea typeface="Fira Sans"/>
                <a:cs typeface="Fira Sans"/>
                <a:sym typeface="Fira Sans"/>
              </a:rPr>
              <a:t> por defecto, lo que significa que no se pueden heredar. Para permitir la herencia, se debe marcar la clase como </a:t>
            </a:r>
            <a:r>
              <a:rPr b="1" i="0" lang="en-US" sz="1250" u="none" cap="none" strike="noStrike">
                <a:solidFill>
                  <a:srgbClr val="DAD1E6"/>
                </a:solidFill>
                <a:latin typeface="Fira Sans"/>
                <a:ea typeface="Fira Sans"/>
                <a:cs typeface="Fira Sans"/>
                <a:sym typeface="Fira Sans"/>
              </a:rPr>
              <a:t>open</a:t>
            </a:r>
            <a:r>
              <a:rPr b="0" i="0" lang="en-US" sz="1250" u="none" cap="none" strike="noStrike">
                <a:solidFill>
                  <a:srgbClr val="DAD1E6"/>
                </a:solidFill>
                <a:latin typeface="Fira Sans"/>
                <a:ea typeface="Fira Sans"/>
                <a:cs typeface="Fira Sans"/>
                <a:sym typeface="Fira Sans"/>
              </a:rPr>
              <a:t>. Por ejemplo:</a:t>
            </a:r>
            <a:endParaRPr b="0" i="0" sz="1250" u="none" cap="none" strike="noStrike"/>
          </a:p>
        </p:txBody>
      </p:sp>
      <p:sp>
        <p:nvSpPr>
          <p:cNvPr id="98" name="Google Shape;98;p4"/>
          <p:cNvSpPr/>
          <p:nvPr/>
        </p:nvSpPr>
        <p:spPr>
          <a:xfrm>
            <a:off x="576263" y="4767858"/>
            <a:ext cx="5833467" cy="510302"/>
          </a:xfrm>
          <a:prstGeom prst="roundRect">
            <a:avLst>
              <a:gd fmla="val 4840" name="adj"/>
            </a:avLst>
          </a:prstGeom>
          <a:solidFill>
            <a:srgbClr val="4A022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4"/>
          <p:cNvSpPr/>
          <p:nvPr/>
        </p:nvSpPr>
        <p:spPr>
          <a:xfrm>
            <a:off x="568047" y="4767858"/>
            <a:ext cx="5849898" cy="510302"/>
          </a:xfrm>
          <a:prstGeom prst="roundRect">
            <a:avLst>
              <a:gd fmla="val 4840" name="adj"/>
            </a:avLst>
          </a:prstGeom>
          <a:solidFill>
            <a:srgbClr val="4A022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4"/>
          <p:cNvSpPr/>
          <p:nvPr/>
        </p:nvSpPr>
        <p:spPr>
          <a:xfrm>
            <a:off x="732592" y="4891326"/>
            <a:ext cx="5520809" cy="263366"/>
          </a:xfrm>
          <a:prstGeom prst="rect">
            <a:avLst/>
          </a:prstGeom>
          <a:noFill/>
          <a:ln>
            <a:noFill/>
          </a:ln>
        </p:spPr>
        <p:txBody>
          <a:bodyPr anchorCtr="0" anchor="t" bIns="0" lIns="0" spcFirstLastPara="1" rIns="0" wrap="square" tIns="0">
            <a:noAutofit/>
          </a:bodyPr>
          <a:lstStyle/>
          <a:p>
            <a:pPr indent="0" lvl="0" marL="0" marR="0" rtl="0" algn="r">
              <a:lnSpc>
                <a:spcPct val="164000"/>
              </a:lnSpc>
              <a:spcBef>
                <a:spcPts val="0"/>
              </a:spcBef>
              <a:spcAft>
                <a:spcPts val="0"/>
              </a:spcAft>
              <a:buClr>
                <a:srgbClr val="DAD1E6"/>
              </a:buClr>
              <a:buSzPts val="1250"/>
              <a:buFont typeface="Consolas"/>
              <a:buNone/>
            </a:pPr>
            <a:r>
              <a:rPr b="0" i="0" lang="en-US" sz="1250" u="none" cap="none" strike="noStrike">
                <a:solidFill>
                  <a:srgbClr val="DAD1E6"/>
                </a:solidFill>
                <a:highlight>
                  <a:srgbClr val="4A022B"/>
                </a:highlight>
                <a:latin typeface="Consolas"/>
                <a:ea typeface="Consolas"/>
                <a:cs typeface="Consolas"/>
                <a:sym typeface="Consolas"/>
              </a:rPr>
              <a:t>open class Animal { ... }</a:t>
            </a:r>
            <a:endParaRPr b="0" i="0" sz="1250" u="none" cap="none" strike="noStrike"/>
          </a:p>
        </p:txBody>
      </p:sp>
      <p:sp>
        <p:nvSpPr>
          <p:cNvPr id="101" name="Google Shape;101;p4"/>
          <p:cNvSpPr/>
          <p:nvPr/>
        </p:nvSpPr>
        <p:spPr>
          <a:xfrm>
            <a:off x="7477542" y="4454009"/>
            <a:ext cx="576263" cy="22860"/>
          </a:xfrm>
          <a:prstGeom prst="roundRect">
            <a:avLst>
              <a:gd fmla="val 108036" name="adj"/>
            </a:avLst>
          </a:prstGeom>
          <a:solidFill>
            <a:srgbClr val="5C4E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4"/>
          <p:cNvSpPr/>
          <p:nvPr/>
        </p:nvSpPr>
        <p:spPr>
          <a:xfrm>
            <a:off x="7129998" y="4280297"/>
            <a:ext cx="370403" cy="370403"/>
          </a:xfrm>
          <a:prstGeom prst="roundRect">
            <a:avLst>
              <a:gd fmla="val 6668" name="adj"/>
            </a:avLst>
          </a:prstGeom>
          <a:solidFill>
            <a:srgbClr val="4335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4"/>
          <p:cNvSpPr/>
          <p:nvPr/>
        </p:nvSpPr>
        <p:spPr>
          <a:xfrm>
            <a:off x="7253347" y="4341971"/>
            <a:ext cx="123587" cy="246936"/>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DAD1E6"/>
              </a:buClr>
              <a:buSzPts val="1900"/>
              <a:buFont typeface="Inconsolata"/>
              <a:buNone/>
            </a:pPr>
            <a:r>
              <a:rPr b="1" i="0" lang="en-US" sz="1900" u="none" cap="none" strike="noStrike">
                <a:solidFill>
                  <a:srgbClr val="DAD1E6"/>
                </a:solidFill>
                <a:latin typeface="Inconsolata"/>
                <a:ea typeface="Inconsolata"/>
                <a:cs typeface="Inconsolata"/>
                <a:sym typeface="Inconsolata"/>
              </a:rPr>
              <a:t>2</a:t>
            </a:r>
            <a:endParaRPr b="0" i="0" sz="1900" u="none" cap="none" strike="noStrike"/>
          </a:p>
        </p:txBody>
      </p:sp>
      <p:sp>
        <p:nvSpPr>
          <p:cNvPr id="104" name="Google Shape;104;p4"/>
          <p:cNvSpPr/>
          <p:nvPr/>
        </p:nvSpPr>
        <p:spPr>
          <a:xfrm>
            <a:off x="8220670" y="4259699"/>
            <a:ext cx="2057995" cy="257294"/>
          </a:xfrm>
          <a:prstGeom prst="rect">
            <a:avLst/>
          </a:prstGeom>
          <a:noFill/>
          <a:ln>
            <a:noFill/>
          </a:ln>
        </p:spPr>
        <p:txBody>
          <a:bodyPr anchorCtr="0" anchor="t" bIns="0" lIns="0" spcFirstLastPara="1" rIns="0" wrap="square" tIns="0">
            <a:noAutofit/>
          </a:bodyPr>
          <a:lstStyle/>
          <a:p>
            <a:pPr indent="0" lvl="0" marL="0" marR="0" rtl="0" algn="l">
              <a:lnSpc>
                <a:spcPct val="125000"/>
              </a:lnSpc>
              <a:spcBef>
                <a:spcPts val="0"/>
              </a:spcBef>
              <a:spcAft>
                <a:spcPts val="0"/>
              </a:spcAft>
              <a:buClr>
                <a:srgbClr val="DAD1E6"/>
              </a:buClr>
              <a:buSzPts val="1600"/>
              <a:buFont typeface="Inconsolata"/>
              <a:buNone/>
            </a:pPr>
            <a:r>
              <a:rPr b="1" i="0" lang="en-US" sz="1600" u="none" cap="none" strike="noStrike">
                <a:solidFill>
                  <a:srgbClr val="DAD1E6"/>
                </a:solidFill>
                <a:latin typeface="Inconsolata"/>
                <a:ea typeface="Inconsolata"/>
                <a:cs typeface="Inconsolata"/>
                <a:sym typeface="Inconsolata"/>
              </a:rPr>
              <a:t>: (Dos Puntos)</a:t>
            </a:r>
            <a:endParaRPr b="0" i="0" sz="1600" u="none" cap="none" strike="noStrike"/>
          </a:p>
        </p:txBody>
      </p:sp>
      <p:sp>
        <p:nvSpPr>
          <p:cNvPr id="105" name="Google Shape;105;p4"/>
          <p:cNvSpPr/>
          <p:nvPr/>
        </p:nvSpPr>
        <p:spPr>
          <a:xfrm>
            <a:off x="8220670" y="4615696"/>
            <a:ext cx="5833467" cy="263366"/>
          </a:xfrm>
          <a:prstGeom prst="rect">
            <a:avLst/>
          </a:prstGeom>
          <a:noFill/>
          <a:ln>
            <a:noFill/>
          </a:ln>
        </p:spPr>
        <p:txBody>
          <a:bodyPr anchorCtr="0" anchor="t" bIns="0" lIns="0" spcFirstLastPara="1" rIns="0" wrap="square" tIns="0">
            <a:noAutofit/>
          </a:bodyPr>
          <a:lstStyle/>
          <a:p>
            <a:pPr indent="0" lvl="0" marL="0" marR="0" rtl="0" algn="l">
              <a:lnSpc>
                <a:spcPct val="164000"/>
              </a:lnSpc>
              <a:spcBef>
                <a:spcPts val="0"/>
              </a:spcBef>
              <a:spcAft>
                <a:spcPts val="0"/>
              </a:spcAft>
              <a:buClr>
                <a:srgbClr val="DAD1E6"/>
              </a:buClr>
              <a:buSzPts val="1250"/>
              <a:buFont typeface="Fira Sans"/>
              <a:buNone/>
            </a:pPr>
            <a:r>
              <a:rPr b="0" i="0" lang="en-US" sz="1250" u="none" cap="none" strike="noStrike">
                <a:solidFill>
                  <a:srgbClr val="DAD1E6"/>
                </a:solidFill>
                <a:latin typeface="Fira Sans"/>
                <a:ea typeface="Fira Sans"/>
                <a:cs typeface="Fira Sans"/>
                <a:sym typeface="Fira Sans"/>
              </a:rPr>
              <a:t>Se utiliza para indicar la herencia. La sintaxis es</a:t>
            </a:r>
            <a:endParaRPr b="0" i="0" sz="1250" u="none" cap="none" strike="noStrike"/>
          </a:p>
        </p:txBody>
      </p:sp>
      <p:sp>
        <p:nvSpPr>
          <p:cNvPr id="106" name="Google Shape;106;p4"/>
          <p:cNvSpPr/>
          <p:nvPr/>
        </p:nvSpPr>
        <p:spPr>
          <a:xfrm>
            <a:off x="8220670" y="5064204"/>
            <a:ext cx="5833467" cy="510302"/>
          </a:xfrm>
          <a:prstGeom prst="roundRect">
            <a:avLst>
              <a:gd fmla="val 4840" name="adj"/>
            </a:avLst>
          </a:prstGeom>
          <a:solidFill>
            <a:srgbClr val="4A022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4"/>
          <p:cNvSpPr/>
          <p:nvPr/>
        </p:nvSpPr>
        <p:spPr>
          <a:xfrm>
            <a:off x="8212455" y="5064204"/>
            <a:ext cx="5849898" cy="510302"/>
          </a:xfrm>
          <a:prstGeom prst="roundRect">
            <a:avLst>
              <a:gd fmla="val 4840" name="adj"/>
            </a:avLst>
          </a:prstGeom>
          <a:solidFill>
            <a:srgbClr val="4A022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4"/>
          <p:cNvSpPr/>
          <p:nvPr/>
        </p:nvSpPr>
        <p:spPr>
          <a:xfrm>
            <a:off x="8376999" y="5187672"/>
            <a:ext cx="5520809" cy="263366"/>
          </a:xfrm>
          <a:prstGeom prst="rect">
            <a:avLst/>
          </a:prstGeom>
          <a:noFill/>
          <a:ln>
            <a:noFill/>
          </a:ln>
        </p:spPr>
        <p:txBody>
          <a:bodyPr anchorCtr="0" anchor="t" bIns="0" lIns="0" spcFirstLastPara="1" rIns="0" wrap="square" tIns="0">
            <a:noAutofit/>
          </a:bodyPr>
          <a:lstStyle/>
          <a:p>
            <a:pPr indent="0" lvl="0" marL="0" marR="0" rtl="0" algn="l">
              <a:lnSpc>
                <a:spcPct val="164000"/>
              </a:lnSpc>
              <a:spcBef>
                <a:spcPts val="0"/>
              </a:spcBef>
              <a:spcAft>
                <a:spcPts val="0"/>
              </a:spcAft>
              <a:buClr>
                <a:srgbClr val="DAD1E6"/>
              </a:buClr>
              <a:buSzPts val="1250"/>
              <a:buFont typeface="Consolas"/>
              <a:buNone/>
            </a:pPr>
            <a:r>
              <a:rPr b="0" i="0" lang="en-US" sz="1250" u="none" cap="none" strike="noStrike">
                <a:solidFill>
                  <a:srgbClr val="DAD1E6"/>
                </a:solidFill>
                <a:highlight>
                  <a:srgbClr val="4A022B"/>
                </a:highlight>
                <a:latin typeface="Consolas"/>
                <a:ea typeface="Consolas"/>
                <a:cs typeface="Consolas"/>
                <a:sym typeface="Consolas"/>
              </a:rPr>
              <a:t>class Perro: Animal() { ... }</a:t>
            </a:r>
            <a:endParaRPr b="0" i="0" sz="1250" u="none" cap="none" strike="noStrike"/>
          </a:p>
        </p:txBody>
      </p:sp>
      <p:sp>
        <p:nvSpPr>
          <p:cNvPr id="109" name="Google Shape;109;p4"/>
          <p:cNvSpPr/>
          <p:nvPr/>
        </p:nvSpPr>
        <p:spPr>
          <a:xfrm>
            <a:off x="8220670" y="5759648"/>
            <a:ext cx="5833467" cy="263366"/>
          </a:xfrm>
          <a:prstGeom prst="rect">
            <a:avLst/>
          </a:prstGeom>
          <a:noFill/>
          <a:ln>
            <a:noFill/>
          </a:ln>
        </p:spPr>
        <p:txBody>
          <a:bodyPr anchorCtr="0" anchor="t" bIns="0" lIns="0" spcFirstLastPara="1" rIns="0" wrap="square" tIns="0">
            <a:noAutofit/>
          </a:bodyPr>
          <a:lstStyle/>
          <a:p>
            <a:pPr indent="0" lvl="0" marL="0" marR="0" rtl="0" algn="l">
              <a:lnSpc>
                <a:spcPct val="164000"/>
              </a:lnSpc>
              <a:spcBef>
                <a:spcPts val="0"/>
              </a:spcBef>
              <a:spcAft>
                <a:spcPts val="0"/>
              </a:spcAft>
              <a:buClr>
                <a:srgbClr val="DAD1E6"/>
              </a:buClr>
              <a:buSzPts val="1250"/>
              <a:buFont typeface="Fira Sans"/>
              <a:buNone/>
            </a:pPr>
            <a:r>
              <a:rPr b="0" i="0" lang="en-US" sz="1250" u="none" cap="none" strike="noStrike">
                <a:solidFill>
                  <a:srgbClr val="DAD1E6"/>
                </a:solidFill>
                <a:latin typeface="Fira Sans"/>
                <a:ea typeface="Fira Sans"/>
                <a:cs typeface="Fira Sans"/>
                <a:sym typeface="Fira Sans"/>
              </a:rPr>
              <a:t> Esto significa que la clase </a:t>
            </a:r>
            <a:r>
              <a:rPr b="1" i="0" lang="en-US" sz="1250" u="none" cap="none" strike="noStrike">
                <a:solidFill>
                  <a:srgbClr val="DAD1E6"/>
                </a:solidFill>
                <a:latin typeface="Fira Sans"/>
                <a:ea typeface="Fira Sans"/>
                <a:cs typeface="Fira Sans"/>
                <a:sym typeface="Fira Sans"/>
              </a:rPr>
              <a:t>Perro</a:t>
            </a:r>
            <a:r>
              <a:rPr b="0" i="0" lang="en-US" sz="1250" u="none" cap="none" strike="noStrike">
                <a:solidFill>
                  <a:srgbClr val="DAD1E6"/>
                </a:solidFill>
                <a:latin typeface="Fira Sans"/>
                <a:ea typeface="Fira Sans"/>
                <a:cs typeface="Fira Sans"/>
                <a:sym typeface="Fira Sans"/>
              </a:rPr>
              <a:t> hereda de la clase </a:t>
            </a:r>
            <a:r>
              <a:rPr b="1" i="0" lang="en-US" sz="1250" u="none" cap="none" strike="noStrike">
                <a:solidFill>
                  <a:srgbClr val="DAD1E6"/>
                </a:solidFill>
                <a:latin typeface="Fira Sans"/>
                <a:ea typeface="Fira Sans"/>
                <a:cs typeface="Fira Sans"/>
                <a:sym typeface="Fira Sans"/>
              </a:rPr>
              <a:t>Animal</a:t>
            </a:r>
            <a:r>
              <a:rPr b="0" i="0" lang="en-US" sz="1250" u="none" cap="none" strike="noStrike">
                <a:solidFill>
                  <a:srgbClr val="DAD1E6"/>
                </a:solidFill>
                <a:latin typeface="Fira Sans"/>
                <a:ea typeface="Fira Sans"/>
                <a:cs typeface="Fira Sans"/>
                <a:sym typeface="Fira Sans"/>
              </a:rPr>
              <a:t>.</a:t>
            </a:r>
            <a:endParaRPr b="0" i="0" sz="1250" u="none" cap="none" strike="noStrike"/>
          </a:p>
        </p:txBody>
      </p:sp>
      <p:sp>
        <p:nvSpPr>
          <p:cNvPr id="110" name="Google Shape;110;p4"/>
          <p:cNvSpPr/>
          <p:nvPr/>
        </p:nvSpPr>
        <p:spPr>
          <a:xfrm>
            <a:off x="6576596" y="5966103"/>
            <a:ext cx="576263" cy="22860"/>
          </a:xfrm>
          <a:prstGeom prst="roundRect">
            <a:avLst>
              <a:gd fmla="val 108036" name="adj"/>
            </a:avLst>
          </a:prstGeom>
          <a:solidFill>
            <a:srgbClr val="5C4E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4"/>
          <p:cNvSpPr/>
          <p:nvPr/>
        </p:nvSpPr>
        <p:spPr>
          <a:xfrm>
            <a:off x="7129998" y="5792391"/>
            <a:ext cx="370403" cy="370403"/>
          </a:xfrm>
          <a:prstGeom prst="roundRect">
            <a:avLst>
              <a:gd fmla="val 6668" name="adj"/>
            </a:avLst>
          </a:prstGeom>
          <a:solidFill>
            <a:srgbClr val="4335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4"/>
          <p:cNvSpPr/>
          <p:nvPr/>
        </p:nvSpPr>
        <p:spPr>
          <a:xfrm>
            <a:off x="7253347" y="5854065"/>
            <a:ext cx="123587" cy="246936"/>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DAD1E6"/>
              </a:buClr>
              <a:buSzPts val="1900"/>
              <a:buFont typeface="Inconsolata"/>
              <a:buNone/>
            </a:pPr>
            <a:r>
              <a:rPr b="1" i="0" lang="en-US" sz="1900" u="none" cap="none" strike="noStrike">
                <a:solidFill>
                  <a:srgbClr val="DAD1E6"/>
                </a:solidFill>
                <a:latin typeface="Inconsolata"/>
                <a:ea typeface="Inconsolata"/>
                <a:cs typeface="Inconsolata"/>
                <a:sym typeface="Inconsolata"/>
              </a:rPr>
              <a:t>3</a:t>
            </a:r>
            <a:endParaRPr b="0" i="0" sz="1900" u="none" cap="none" strike="noStrike"/>
          </a:p>
        </p:txBody>
      </p:sp>
      <p:sp>
        <p:nvSpPr>
          <p:cNvPr id="113" name="Google Shape;113;p4"/>
          <p:cNvSpPr/>
          <p:nvPr/>
        </p:nvSpPr>
        <p:spPr>
          <a:xfrm>
            <a:off x="4351734" y="5771793"/>
            <a:ext cx="2057995" cy="257294"/>
          </a:xfrm>
          <a:prstGeom prst="rect">
            <a:avLst/>
          </a:prstGeom>
          <a:noFill/>
          <a:ln>
            <a:noFill/>
          </a:ln>
        </p:spPr>
        <p:txBody>
          <a:bodyPr anchorCtr="0" anchor="t" bIns="0" lIns="0" spcFirstLastPara="1" rIns="0" wrap="square" tIns="0">
            <a:noAutofit/>
          </a:bodyPr>
          <a:lstStyle/>
          <a:p>
            <a:pPr indent="0" lvl="0" marL="0" marR="0" rtl="0" algn="r">
              <a:lnSpc>
                <a:spcPct val="125000"/>
              </a:lnSpc>
              <a:spcBef>
                <a:spcPts val="0"/>
              </a:spcBef>
              <a:spcAft>
                <a:spcPts val="0"/>
              </a:spcAft>
              <a:buClr>
                <a:srgbClr val="DAD1E6"/>
              </a:buClr>
              <a:buSzPts val="1600"/>
              <a:buFont typeface="Inconsolata"/>
              <a:buNone/>
            </a:pPr>
            <a:r>
              <a:rPr b="1" i="0" lang="en-US" sz="1600" u="none" cap="none" strike="noStrike">
                <a:solidFill>
                  <a:srgbClr val="DAD1E6"/>
                </a:solidFill>
                <a:latin typeface="Inconsolata"/>
                <a:ea typeface="Inconsolata"/>
                <a:cs typeface="Inconsolata"/>
                <a:sym typeface="Inconsolata"/>
              </a:rPr>
              <a:t>override</a:t>
            </a:r>
            <a:endParaRPr b="0" i="0" sz="1600" u="none" cap="none" strike="noStrike"/>
          </a:p>
        </p:txBody>
      </p:sp>
      <p:sp>
        <p:nvSpPr>
          <p:cNvPr id="114" name="Google Shape;114;p4"/>
          <p:cNvSpPr/>
          <p:nvPr/>
        </p:nvSpPr>
        <p:spPr>
          <a:xfrm>
            <a:off x="576263" y="6127790"/>
            <a:ext cx="5833467" cy="790099"/>
          </a:xfrm>
          <a:prstGeom prst="rect">
            <a:avLst/>
          </a:prstGeom>
          <a:noFill/>
          <a:ln>
            <a:noFill/>
          </a:ln>
        </p:spPr>
        <p:txBody>
          <a:bodyPr anchorCtr="0" anchor="t" bIns="0" lIns="0" spcFirstLastPara="1" rIns="0" wrap="square" tIns="0">
            <a:noAutofit/>
          </a:bodyPr>
          <a:lstStyle/>
          <a:p>
            <a:pPr indent="0" lvl="0" marL="0" marR="0" rtl="0" algn="r">
              <a:lnSpc>
                <a:spcPct val="164000"/>
              </a:lnSpc>
              <a:spcBef>
                <a:spcPts val="0"/>
              </a:spcBef>
              <a:spcAft>
                <a:spcPts val="0"/>
              </a:spcAft>
              <a:buClr>
                <a:srgbClr val="DAD1E6"/>
              </a:buClr>
              <a:buSzPts val="1250"/>
              <a:buFont typeface="Fira Sans"/>
              <a:buNone/>
            </a:pPr>
            <a:r>
              <a:rPr b="0" i="0" lang="en-US" sz="1250" u="none" cap="none" strike="noStrike">
                <a:solidFill>
                  <a:srgbClr val="DAD1E6"/>
                </a:solidFill>
                <a:latin typeface="Fira Sans"/>
                <a:ea typeface="Fira Sans"/>
                <a:cs typeface="Fira Sans"/>
                <a:sym typeface="Fira Sans"/>
              </a:rPr>
              <a:t>Si una clase derivada necesita modificar el comportamiento de un método de la clase base, se utiliza la palabra clave </a:t>
            </a:r>
            <a:r>
              <a:rPr b="1" i="0" lang="en-US" sz="1250" u="none" cap="none" strike="noStrike">
                <a:solidFill>
                  <a:srgbClr val="DAD1E6"/>
                </a:solidFill>
                <a:latin typeface="Fira Sans"/>
                <a:ea typeface="Fira Sans"/>
                <a:cs typeface="Fira Sans"/>
                <a:sym typeface="Fira Sans"/>
              </a:rPr>
              <a:t>override</a:t>
            </a:r>
            <a:r>
              <a:rPr b="0" i="0" lang="en-US" sz="1250" u="none" cap="none" strike="noStrike">
                <a:solidFill>
                  <a:srgbClr val="DAD1E6"/>
                </a:solidFill>
                <a:latin typeface="Fira Sans"/>
                <a:ea typeface="Fira Sans"/>
                <a:cs typeface="Fira Sans"/>
                <a:sym typeface="Fira Sans"/>
              </a:rPr>
              <a:t>. El método en la clase base debe estar marcado como </a:t>
            </a:r>
            <a:r>
              <a:rPr b="1" i="0" lang="en-US" sz="1250" u="none" cap="none" strike="noStrike">
                <a:solidFill>
                  <a:srgbClr val="DAD1E6"/>
                </a:solidFill>
                <a:latin typeface="Fira Sans"/>
                <a:ea typeface="Fira Sans"/>
                <a:cs typeface="Fira Sans"/>
                <a:sym typeface="Fira Sans"/>
              </a:rPr>
              <a:t>open</a:t>
            </a:r>
            <a:r>
              <a:rPr b="0" i="0" lang="en-US" sz="1250" u="none" cap="none" strike="noStrike">
                <a:solidFill>
                  <a:srgbClr val="DAD1E6"/>
                </a:solidFill>
                <a:latin typeface="Fira Sans"/>
                <a:ea typeface="Fira Sans"/>
                <a:cs typeface="Fira Sans"/>
                <a:sym typeface="Fira Sans"/>
              </a:rPr>
              <a:t>. Ejemplo:</a:t>
            </a:r>
            <a:endParaRPr b="0" i="0" sz="1250" u="none" cap="none" strike="noStrike"/>
          </a:p>
        </p:txBody>
      </p:sp>
      <p:sp>
        <p:nvSpPr>
          <p:cNvPr id="115" name="Google Shape;115;p4"/>
          <p:cNvSpPr/>
          <p:nvPr/>
        </p:nvSpPr>
        <p:spPr>
          <a:xfrm>
            <a:off x="576263" y="7103031"/>
            <a:ext cx="5833467" cy="510302"/>
          </a:xfrm>
          <a:prstGeom prst="roundRect">
            <a:avLst>
              <a:gd fmla="val 4840" name="adj"/>
            </a:avLst>
          </a:prstGeom>
          <a:solidFill>
            <a:srgbClr val="4A022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4"/>
          <p:cNvSpPr/>
          <p:nvPr/>
        </p:nvSpPr>
        <p:spPr>
          <a:xfrm>
            <a:off x="568047" y="7103031"/>
            <a:ext cx="5849898" cy="510302"/>
          </a:xfrm>
          <a:prstGeom prst="roundRect">
            <a:avLst>
              <a:gd fmla="val 4840" name="adj"/>
            </a:avLst>
          </a:prstGeom>
          <a:solidFill>
            <a:srgbClr val="4A022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4"/>
          <p:cNvSpPr/>
          <p:nvPr/>
        </p:nvSpPr>
        <p:spPr>
          <a:xfrm>
            <a:off x="732592" y="7226498"/>
            <a:ext cx="5520809" cy="263366"/>
          </a:xfrm>
          <a:prstGeom prst="rect">
            <a:avLst/>
          </a:prstGeom>
          <a:noFill/>
          <a:ln>
            <a:noFill/>
          </a:ln>
        </p:spPr>
        <p:txBody>
          <a:bodyPr anchorCtr="0" anchor="t" bIns="0" lIns="0" spcFirstLastPara="1" rIns="0" wrap="square" tIns="0">
            <a:noAutofit/>
          </a:bodyPr>
          <a:lstStyle/>
          <a:p>
            <a:pPr indent="0" lvl="0" marL="0" marR="0" rtl="0" algn="r">
              <a:lnSpc>
                <a:spcPct val="164000"/>
              </a:lnSpc>
              <a:spcBef>
                <a:spcPts val="0"/>
              </a:spcBef>
              <a:spcAft>
                <a:spcPts val="0"/>
              </a:spcAft>
              <a:buClr>
                <a:srgbClr val="DAD1E6"/>
              </a:buClr>
              <a:buSzPts val="1250"/>
              <a:buFont typeface="Consolas"/>
              <a:buNone/>
            </a:pPr>
            <a:r>
              <a:rPr b="0" i="0" lang="en-US" sz="1250" u="none" cap="none" strike="noStrike">
                <a:solidFill>
                  <a:srgbClr val="DAD1E6"/>
                </a:solidFill>
                <a:highlight>
                  <a:srgbClr val="4A022B"/>
                </a:highlight>
                <a:latin typeface="Consolas"/>
                <a:ea typeface="Consolas"/>
                <a:cs typeface="Consolas"/>
                <a:sym typeface="Consolas"/>
              </a:rPr>
              <a:t>open fun hacerSonido() { ... } override fun hacerSonido() { ... }</a:t>
            </a:r>
            <a:endParaRPr b="0" i="0" sz="1250" u="none" cap="none" strike="noStrike"/>
          </a:p>
        </p:txBody>
      </p:sp>
      <p:sp>
        <p:nvSpPr>
          <p:cNvPr id="118" name="Google Shape;118;p4"/>
          <p:cNvSpPr/>
          <p:nvPr/>
        </p:nvSpPr>
        <p:spPr>
          <a:xfrm>
            <a:off x="12741825" y="7666250"/>
            <a:ext cx="1784100" cy="510300"/>
          </a:xfrm>
          <a:prstGeom prst="rect">
            <a:avLst/>
          </a:prstGeom>
          <a:solidFill>
            <a:srgbClr val="241631"/>
          </a:solidFill>
          <a:ln cap="flat" cmpd="sng" w="9525">
            <a:solidFill>
              <a:srgbClr val="24163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5"/>
          <p:cNvSpPr/>
          <p:nvPr/>
        </p:nvSpPr>
        <p:spPr>
          <a:xfrm>
            <a:off x="530781" y="417076"/>
            <a:ext cx="8082439" cy="947976"/>
          </a:xfrm>
          <a:prstGeom prst="rect">
            <a:avLst/>
          </a:prstGeom>
          <a:noFill/>
          <a:ln>
            <a:noFill/>
          </a:ln>
        </p:spPr>
        <p:txBody>
          <a:bodyPr anchorCtr="0" anchor="t" bIns="0" lIns="0" spcFirstLastPara="1" rIns="0" wrap="square" tIns="0">
            <a:noAutofit/>
          </a:bodyPr>
          <a:lstStyle/>
          <a:p>
            <a:pPr indent="0" lvl="0" marL="0" marR="0" rtl="0" algn="l">
              <a:lnSpc>
                <a:spcPct val="125423"/>
              </a:lnSpc>
              <a:spcBef>
                <a:spcPts val="0"/>
              </a:spcBef>
              <a:spcAft>
                <a:spcPts val="0"/>
              </a:spcAft>
              <a:buClr>
                <a:srgbClr val="F94CAF"/>
              </a:buClr>
              <a:buSzPts val="2950"/>
              <a:buFont typeface="Inconsolata"/>
              <a:buNone/>
            </a:pPr>
            <a:r>
              <a:rPr b="1" i="0" lang="en-US" sz="2950" u="none" cap="none" strike="noStrike">
                <a:solidFill>
                  <a:srgbClr val="F94CAF"/>
                </a:solidFill>
                <a:latin typeface="Inconsolata"/>
                <a:ea typeface="Inconsolata"/>
                <a:cs typeface="Inconsolata"/>
                <a:sym typeface="Inconsolata"/>
              </a:rPr>
              <a:t>Ejemplo Práctico en Kotlin: Clase Base y Clase Derivada</a:t>
            </a:r>
            <a:endParaRPr b="0" i="0" sz="2950" u="none" cap="none" strike="noStrike"/>
          </a:p>
        </p:txBody>
      </p:sp>
      <p:sp>
        <p:nvSpPr>
          <p:cNvPr id="125" name="Google Shape;125;p5"/>
          <p:cNvSpPr/>
          <p:nvPr/>
        </p:nvSpPr>
        <p:spPr>
          <a:xfrm>
            <a:off x="530781" y="1592461"/>
            <a:ext cx="8082439" cy="5323046"/>
          </a:xfrm>
          <a:prstGeom prst="roundRect">
            <a:avLst>
              <a:gd fmla="val 427" name="adj"/>
            </a:avLst>
          </a:prstGeom>
          <a:solidFill>
            <a:srgbClr val="4A022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5"/>
          <p:cNvSpPr/>
          <p:nvPr/>
        </p:nvSpPr>
        <p:spPr>
          <a:xfrm>
            <a:off x="523280" y="1592461"/>
            <a:ext cx="8097441" cy="5323046"/>
          </a:xfrm>
          <a:prstGeom prst="roundRect">
            <a:avLst>
              <a:gd fmla="val 427" name="adj"/>
            </a:avLst>
          </a:prstGeom>
          <a:solidFill>
            <a:srgbClr val="4A022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5"/>
          <p:cNvSpPr/>
          <p:nvPr/>
        </p:nvSpPr>
        <p:spPr>
          <a:xfrm>
            <a:off x="674846" y="1706166"/>
            <a:ext cx="7794308" cy="5095637"/>
          </a:xfrm>
          <a:prstGeom prst="rect">
            <a:avLst/>
          </a:prstGeom>
          <a:noFill/>
          <a:ln>
            <a:noFill/>
          </a:ln>
        </p:spPr>
        <p:txBody>
          <a:bodyPr anchorCtr="0" anchor="t" bIns="0" lIns="0" spcFirstLastPara="1" rIns="0" wrap="square" tIns="0">
            <a:noAutofit/>
          </a:bodyPr>
          <a:lstStyle/>
          <a:p>
            <a:pPr indent="0" lvl="0" marL="0" marR="0" rtl="0" algn="l">
              <a:lnSpc>
                <a:spcPct val="165217"/>
              </a:lnSpc>
              <a:spcBef>
                <a:spcPts val="0"/>
              </a:spcBef>
              <a:spcAft>
                <a:spcPts val="0"/>
              </a:spcAft>
              <a:buClr>
                <a:srgbClr val="DAD1E6"/>
              </a:buClr>
              <a:buSzPts val="1150"/>
              <a:buFont typeface="Consolas"/>
              <a:buNone/>
            </a:pPr>
            <a:r>
              <a:rPr b="0" i="0" lang="en-US" sz="1150" u="none" cap="none" strike="noStrike">
                <a:solidFill>
                  <a:srgbClr val="DAD1E6"/>
                </a:solidFill>
                <a:highlight>
                  <a:srgbClr val="4A022B"/>
                </a:highlight>
                <a:latin typeface="Consolas"/>
                <a:ea typeface="Consolas"/>
                <a:cs typeface="Consolas"/>
                <a:sym typeface="Consolas"/>
              </a:rPr>
              <a:t>// Clase base</a:t>
            </a:r>
            <a:br>
              <a:rPr b="0" i="0" lang="en-US" sz="1150" u="none" cap="none" strike="noStrike">
                <a:solidFill>
                  <a:srgbClr val="DAD1E6"/>
                </a:solidFill>
                <a:highlight>
                  <a:srgbClr val="4A022B"/>
                </a:highlight>
                <a:latin typeface="Consolas"/>
                <a:ea typeface="Consolas"/>
                <a:cs typeface="Consolas"/>
                <a:sym typeface="Consolas"/>
              </a:rPr>
            </a:br>
            <a:r>
              <a:rPr b="0" i="0" lang="en-US" sz="1150" u="none" cap="none" strike="noStrike">
                <a:solidFill>
                  <a:srgbClr val="DAD1E6"/>
                </a:solidFill>
                <a:highlight>
                  <a:srgbClr val="4A022B"/>
                </a:highlight>
                <a:latin typeface="Consolas"/>
                <a:ea typeface="Consolas"/>
                <a:cs typeface="Consolas"/>
                <a:sym typeface="Consolas"/>
              </a:rPr>
              <a:t>open class Animal(val nombre: String) {</a:t>
            </a:r>
            <a:br>
              <a:rPr b="0" i="0" lang="en-US" sz="1150" u="none" cap="none" strike="noStrike">
                <a:solidFill>
                  <a:srgbClr val="DAD1E6"/>
                </a:solidFill>
                <a:highlight>
                  <a:srgbClr val="4A022B"/>
                </a:highlight>
                <a:latin typeface="Consolas"/>
                <a:ea typeface="Consolas"/>
                <a:cs typeface="Consolas"/>
                <a:sym typeface="Consolas"/>
              </a:rPr>
            </a:br>
            <a:r>
              <a:rPr b="0" i="0" lang="en-US" sz="1150" u="none" cap="none" strike="noStrike">
                <a:solidFill>
                  <a:srgbClr val="DAD1E6"/>
                </a:solidFill>
                <a:highlight>
                  <a:srgbClr val="4A022B"/>
                </a:highlight>
                <a:latin typeface="Consolas"/>
                <a:ea typeface="Consolas"/>
                <a:cs typeface="Consolas"/>
                <a:sym typeface="Consolas"/>
              </a:rPr>
              <a:t>    open fun hacerSonido() {</a:t>
            </a:r>
            <a:br>
              <a:rPr b="0" i="0" lang="en-US" sz="1150" u="none" cap="none" strike="noStrike">
                <a:solidFill>
                  <a:srgbClr val="DAD1E6"/>
                </a:solidFill>
                <a:highlight>
                  <a:srgbClr val="4A022B"/>
                </a:highlight>
                <a:latin typeface="Consolas"/>
                <a:ea typeface="Consolas"/>
                <a:cs typeface="Consolas"/>
                <a:sym typeface="Consolas"/>
              </a:rPr>
            </a:br>
            <a:r>
              <a:rPr b="0" i="0" lang="en-US" sz="1150" u="none" cap="none" strike="noStrike">
                <a:solidFill>
                  <a:srgbClr val="DAD1E6"/>
                </a:solidFill>
                <a:highlight>
                  <a:srgbClr val="4A022B"/>
                </a:highlight>
                <a:latin typeface="Consolas"/>
                <a:ea typeface="Consolas"/>
                <a:cs typeface="Consolas"/>
                <a:sym typeface="Consolas"/>
              </a:rPr>
              <a:t>        println("Sonido genérico de animal")</a:t>
            </a:r>
            <a:br>
              <a:rPr b="0" i="0" lang="en-US" sz="1150" u="none" cap="none" strike="noStrike">
                <a:solidFill>
                  <a:srgbClr val="DAD1E6"/>
                </a:solidFill>
                <a:highlight>
                  <a:srgbClr val="4A022B"/>
                </a:highlight>
                <a:latin typeface="Consolas"/>
                <a:ea typeface="Consolas"/>
                <a:cs typeface="Consolas"/>
                <a:sym typeface="Consolas"/>
              </a:rPr>
            </a:br>
            <a:r>
              <a:rPr b="0" i="0" lang="en-US" sz="1150" u="none" cap="none" strike="noStrike">
                <a:solidFill>
                  <a:srgbClr val="DAD1E6"/>
                </a:solidFill>
                <a:highlight>
                  <a:srgbClr val="4A022B"/>
                </a:highlight>
                <a:latin typeface="Consolas"/>
                <a:ea typeface="Consolas"/>
                <a:cs typeface="Consolas"/>
                <a:sym typeface="Consolas"/>
              </a:rPr>
              <a:t>    }</a:t>
            </a:r>
            <a:br>
              <a:rPr b="0" i="0" lang="en-US" sz="1150" u="none" cap="none" strike="noStrike">
                <a:solidFill>
                  <a:srgbClr val="DAD1E6"/>
                </a:solidFill>
                <a:highlight>
                  <a:srgbClr val="4A022B"/>
                </a:highlight>
                <a:latin typeface="Consolas"/>
                <a:ea typeface="Consolas"/>
                <a:cs typeface="Consolas"/>
                <a:sym typeface="Consolas"/>
              </a:rPr>
            </a:br>
            <a:r>
              <a:rPr b="0" i="0" lang="en-US" sz="1150" u="none" cap="none" strike="noStrike">
                <a:solidFill>
                  <a:srgbClr val="DAD1E6"/>
                </a:solidFill>
                <a:highlight>
                  <a:srgbClr val="4A022B"/>
                </a:highlight>
                <a:latin typeface="Consolas"/>
                <a:ea typeface="Consolas"/>
                <a:cs typeface="Consolas"/>
                <a:sym typeface="Consolas"/>
              </a:rPr>
              <a:t>}</a:t>
            </a:r>
            <a:br>
              <a:rPr b="0" i="0" lang="en-US" sz="1150" u="none" cap="none" strike="noStrike">
                <a:solidFill>
                  <a:srgbClr val="DAD1E6"/>
                </a:solidFill>
                <a:highlight>
                  <a:srgbClr val="4A022B"/>
                </a:highlight>
                <a:latin typeface="Consolas"/>
                <a:ea typeface="Consolas"/>
                <a:cs typeface="Consolas"/>
                <a:sym typeface="Consolas"/>
              </a:rPr>
            </a:br>
            <a:br>
              <a:rPr b="0" i="0" lang="en-US" sz="1150" u="none" cap="none" strike="noStrike">
                <a:solidFill>
                  <a:srgbClr val="DAD1E6"/>
                </a:solidFill>
                <a:highlight>
                  <a:srgbClr val="4A022B"/>
                </a:highlight>
                <a:latin typeface="Consolas"/>
                <a:ea typeface="Consolas"/>
                <a:cs typeface="Consolas"/>
                <a:sym typeface="Consolas"/>
              </a:rPr>
            </a:br>
            <a:r>
              <a:rPr b="0" i="0" lang="en-US" sz="1150" u="none" cap="none" strike="noStrike">
                <a:solidFill>
                  <a:srgbClr val="DAD1E6"/>
                </a:solidFill>
                <a:highlight>
                  <a:srgbClr val="4A022B"/>
                </a:highlight>
                <a:latin typeface="Consolas"/>
                <a:ea typeface="Consolas"/>
                <a:cs typeface="Consolas"/>
                <a:sym typeface="Consolas"/>
              </a:rPr>
              <a:t>// Clase derivada</a:t>
            </a:r>
            <a:br>
              <a:rPr b="0" i="0" lang="en-US" sz="1150" u="none" cap="none" strike="noStrike">
                <a:solidFill>
                  <a:srgbClr val="DAD1E6"/>
                </a:solidFill>
                <a:highlight>
                  <a:srgbClr val="4A022B"/>
                </a:highlight>
                <a:latin typeface="Consolas"/>
                <a:ea typeface="Consolas"/>
                <a:cs typeface="Consolas"/>
                <a:sym typeface="Consolas"/>
              </a:rPr>
            </a:br>
            <a:r>
              <a:rPr b="0" i="0" lang="en-US" sz="1150" u="none" cap="none" strike="noStrike">
                <a:solidFill>
                  <a:srgbClr val="DAD1E6"/>
                </a:solidFill>
                <a:highlight>
                  <a:srgbClr val="4A022B"/>
                </a:highlight>
                <a:latin typeface="Consolas"/>
                <a:ea typeface="Consolas"/>
                <a:cs typeface="Consolas"/>
                <a:sym typeface="Consolas"/>
              </a:rPr>
              <a:t>class Perro(nombre: String, val raza: String) : Animal(nombre) {</a:t>
            </a:r>
            <a:br>
              <a:rPr b="0" i="0" lang="en-US" sz="1150" u="none" cap="none" strike="noStrike">
                <a:solidFill>
                  <a:srgbClr val="DAD1E6"/>
                </a:solidFill>
                <a:highlight>
                  <a:srgbClr val="4A022B"/>
                </a:highlight>
                <a:latin typeface="Consolas"/>
                <a:ea typeface="Consolas"/>
                <a:cs typeface="Consolas"/>
                <a:sym typeface="Consolas"/>
              </a:rPr>
            </a:br>
            <a:r>
              <a:rPr b="0" i="0" lang="en-US" sz="1150" u="none" cap="none" strike="noStrike">
                <a:solidFill>
                  <a:srgbClr val="DAD1E6"/>
                </a:solidFill>
                <a:highlight>
                  <a:srgbClr val="4A022B"/>
                </a:highlight>
                <a:latin typeface="Consolas"/>
                <a:ea typeface="Consolas"/>
                <a:cs typeface="Consolas"/>
                <a:sym typeface="Consolas"/>
              </a:rPr>
              <a:t>    override fun hacerSonido() {</a:t>
            </a:r>
            <a:br>
              <a:rPr b="0" i="0" lang="en-US" sz="1150" u="none" cap="none" strike="noStrike">
                <a:solidFill>
                  <a:srgbClr val="DAD1E6"/>
                </a:solidFill>
                <a:highlight>
                  <a:srgbClr val="4A022B"/>
                </a:highlight>
                <a:latin typeface="Consolas"/>
                <a:ea typeface="Consolas"/>
                <a:cs typeface="Consolas"/>
                <a:sym typeface="Consolas"/>
              </a:rPr>
            </a:br>
            <a:r>
              <a:rPr b="0" i="0" lang="en-US" sz="1150" u="none" cap="none" strike="noStrike">
                <a:solidFill>
                  <a:srgbClr val="DAD1E6"/>
                </a:solidFill>
                <a:highlight>
                  <a:srgbClr val="4A022B"/>
                </a:highlight>
                <a:latin typeface="Consolas"/>
                <a:ea typeface="Consolas"/>
                <a:cs typeface="Consolas"/>
                <a:sym typeface="Consolas"/>
              </a:rPr>
              <a:t>        println("Guau!")</a:t>
            </a:r>
            <a:br>
              <a:rPr b="0" i="0" lang="en-US" sz="1150" u="none" cap="none" strike="noStrike">
                <a:solidFill>
                  <a:srgbClr val="DAD1E6"/>
                </a:solidFill>
                <a:highlight>
                  <a:srgbClr val="4A022B"/>
                </a:highlight>
                <a:latin typeface="Consolas"/>
                <a:ea typeface="Consolas"/>
                <a:cs typeface="Consolas"/>
                <a:sym typeface="Consolas"/>
              </a:rPr>
            </a:br>
            <a:r>
              <a:rPr b="0" i="0" lang="en-US" sz="1150" u="none" cap="none" strike="noStrike">
                <a:solidFill>
                  <a:srgbClr val="DAD1E6"/>
                </a:solidFill>
                <a:highlight>
                  <a:srgbClr val="4A022B"/>
                </a:highlight>
                <a:latin typeface="Consolas"/>
                <a:ea typeface="Consolas"/>
                <a:cs typeface="Consolas"/>
                <a:sym typeface="Consolas"/>
              </a:rPr>
              <a:t>    }</a:t>
            </a:r>
            <a:br>
              <a:rPr b="0" i="0" lang="en-US" sz="1150" u="none" cap="none" strike="noStrike">
                <a:solidFill>
                  <a:srgbClr val="DAD1E6"/>
                </a:solidFill>
                <a:highlight>
                  <a:srgbClr val="4A022B"/>
                </a:highlight>
                <a:latin typeface="Consolas"/>
                <a:ea typeface="Consolas"/>
                <a:cs typeface="Consolas"/>
                <a:sym typeface="Consolas"/>
              </a:rPr>
            </a:br>
            <a:r>
              <a:rPr b="0" i="0" lang="en-US" sz="1150" u="none" cap="none" strike="noStrike">
                <a:solidFill>
                  <a:srgbClr val="DAD1E6"/>
                </a:solidFill>
                <a:highlight>
                  <a:srgbClr val="4A022B"/>
                </a:highlight>
                <a:latin typeface="Consolas"/>
                <a:ea typeface="Consolas"/>
                <a:cs typeface="Consolas"/>
                <a:sym typeface="Consolas"/>
              </a:rPr>
              <a:t>}</a:t>
            </a:r>
            <a:br>
              <a:rPr b="0" i="0" lang="en-US" sz="1150" u="none" cap="none" strike="noStrike">
                <a:solidFill>
                  <a:srgbClr val="DAD1E6"/>
                </a:solidFill>
                <a:highlight>
                  <a:srgbClr val="4A022B"/>
                </a:highlight>
                <a:latin typeface="Consolas"/>
                <a:ea typeface="Consolas"/>
                <a:cs typeface="Consolas"/>
                <a:sym typeface="Consolas"/>
              </a:rPr>
            </a:br>
            <a:br>
              <a:rPr b="0" i="0" lang="en-US" sz="1150" u="none" cap="none" strike="noStrike">
                <a:solidFill>
                  <a:srgbClr val="DAD1E6"/>
                </a:solidFill>
                <a:highlight>
                  <a:srgbClr val="4A022B"/>
                </a:highlight>
                <a:latin typeface="Consolas"/>
                <a:ea typeface="Consolas"/>
                <a:cs typeface="Consolas"/>
                <a:sym typeface="Consolas"/>
              </a:rPr>
            </a:br>
            <a:r>
              <a:rPr b="0" i="0" lang="en-US" sz="1150" u="none" cap="none" strike="noStrike">
                <a:solidFill>
                  <a:srgbClr val="DAD1E6"/>
                </a:solidFill>
                <a:highlight>
                  <a:srgbClr val="4A022B"/>
                </a:highlight>
                <a:latin typeface="Consolas"/>
                <a:ea typeface="Consolas"/>
                <a:cs typeface="Consolas"/>
                <a:sym typeface="Consolas"/>
              </a:rPr>
              <a:t>fun main() {</a:t>
            </a:r>
            <a:br>
              <a:rPr b="0" i="0" lang="en-US" sz="1150" u="none" cap="none" strike="noStrike">
                <a:solidFill>
                  <a:srgbClr val="DAD1E6"/>
                </a:solidFill>
                <a:highlight>
                  <a:srgbClr val="4A022B"/>
                </a:highlight>
                <a:latin typeface="Consolas"/>
                <a:ea typeface="Consolas"/>
                <a:cs typeface="Consolas"/>
                <a:sym typeface="Consolas"/>
              </a:rPr>
            </a:br>
            <a:r>
              <a:rPr b="0" i="0" lang="en-US" sz="1150" u="none" cap="none" strike="noStrike">
                <a:solidFill>
                  <a:srgbClr val="DAD1E6"/>
                </a:solidFill>
                <a:highlight>
                  <a:srgbClr val="4A022B"/>
                </a:highlight>
                <a:latin typeface="Consolas"/>
                <a:ea typeface="Consolas"/>
                <a:cs typeface="Consolas"/>
                <a:sym typeface="Consolas"/>
              </a:rPr>
              <a:t>    val miPerro = Perro("Buddy", "Golden Retriever")</a:t>
            </a:r>
            <a:br>
              <a:rPr b="0" i="0" lang="en-US" sz="1150" u="none" cap="none" strike="noStrike">
                <a:solidFill>
                  <a:srgbClr val="DAD1E6"/>
                </a:solidFill>
                <a:highlight>
                  <a:srgbClr val="4A022B"/>
                </a:highlight>
                <a:latin typeface="Consolas"/>
                <a:ea typeface="Consolas"/>
                <a:cs typeface="Consolas"/>
                <a:sym typeface="Consolas"/>
              </a:rPr>
            </a:br>
            <a:r>
              <a:rPr b="0" i="0" lang="en-US" sz="1150" u="none" cap="none" strike="noStrike">
                <a:solidFill>
                  <a:srgbClr val="DAD1E6"/>
                </a:solidFill>
                <a:highlight>
                  <a:srgbClr val="4A022B"/>
                </a:highlight>
                <a:latin typeface="Consolas"/>
                <a:ea typeface="Consolas"/>
                <a:cs typeface="Consolas"/>
                <a:sym typeface="Consolas"/>
              </a:rPr>
              <a:t>    println(miPerro.nombre)  // Imprime: Buddy</a:t>
            </a:r>
            <a:br>
              <a:rPr b="0" i="0" lang="en-US" sz="1150" u="none" cap="none" strike="noStrike">
                <a:solidFill>
                  <a:srgbClr val="DAD1E6"/>
                </a:solidFill>
                <a:highlight>
                  <a:srgbClr val="4A022B"/>
                </a:highlight>
                <a:latin typeface="Consolas"/>
                <a:ea typeface="Consolas"/>
                <a:cs typeface="Consolas"/>
                <a:sym typeface="Consolas"/>
              </a:rPr>
            </a:br>
            <a:r>
              <a:rPr b="0" i="0" lang="en-US" sz="1150" u="none" cap="none" strike="noStrike">
                <a:solidFill>
                  <a:srgbClr val="DAD1E6"/>
                </a:solidFill>
                <a:highlight>
                  <a:srgbClr val="4A022B"/>
                </a:highlight>
                <a:latin typeface="Consolas"/>
                <a:ea typeface="Consolas"/>
                <a:cs typeface="Consolas"/>
                <a:sym typeface="Consolas"/>
              </a:rPr>
              <a:t>    println(miPerro.raza)    // Imprime: Golden Retriever</a:t>
            </a:r>
            <a:br>
              <a:rPr b="0" i="0" lang="en-US" sz="1150" u="none" cap="none" strike="noStrike">
                <a:solidFill>
                  <a:srgbClr val="DAD1E6"/>
                </a:solidFill>
                <a:highlight>
                  <a:srgbClr val="4A022B"/>
                </a:highlight>
                <a:latin typeface="Consolas"/>
                <a:ea typeface="Consolas"/>
                <a:cs typeface="Consolas"/>
                <a:sym typeface="Consolas"/>
              </a:rPr>
            </a:br>
            <a:r>
              <a:rPr b="0" i="0" lang="en-US" sz="1150" u="none" cap="none" strike="noStrike">
                <a:solidFill>
                  <a:srgbClr val="DAD1E6"/>
                </a:solidFill>
                <a:highlight>
                  <a:srgbClr val="4A022B"/>
                </a:highlight>
                <a:latin typeface="Consolas"/>
                <a:ea typeface="Consolas"/>
                <a:cs typeface="Consolas"/>
                <a:sym typeface="Consolas"/>
              </a:rPr>
              <a:t>    miPerro.hacerSonido()   // Imprime: Guau!</a:t>
            </a:r>
            <a:br>
              <a:rPr b="0" i="0" lang="en-US" sz="1150" u="none" cap="none" strike="noStrike">
                <a:solidFill>
                  <a:srgbClr val="DAD1E6"/>
                </a:solidFill>
                <a:highlight>
                  <a:srgbClr val="4A022B"/>
                </a:highlight>
                <a:latin typeface="Consolas"/>
                <a:ea typeface="Consolas"/>
                <a:cs typeface="Consolas"/>
                <a:sym typeface="Consolas"/>
              </a:rPr>
            </a:br>
            <a:r>
              <a:rPr b="0" i="0" lang="en-US" sz="1150" u="none" cap="none" strike="noStrike">
                <a:solidFill>
                  <a:srgbClr val="DAD1E6"/>
                </a:solidFill>
                <a:highlight>
                  <a:srgbClr val="4A022B"/>
                </a:highlight>
                <a:latin typeface="Consolas"/>
                <a:ea typeface="Consolas"/>
                <a:cs typeface="Consolas"/>
                <a:sym typeface="Consolas"/>
              </a:rPr>
              <a:t>}</a:t>
            </a:r>
            <a:br>
              <a:rPr b="0" i="0" lang="en-US" sz="1150" u="none" cap="none" strike="noStrike">
                <a:solidFill>
                  <a:srgbClr val="DAD1E6"/>
                </a:solidFill>
                <a:highlight>
                  <a:srgbClr val="4A022B"/>
                </a:highlight>
                <a:latin typeface="Consolas"/>
                <a:ea typeface="Consolas"/>
                <a:cs typeface="Consolas"/>
                <a:sym typeface="Consolas"/>
              </a:rPr>
            </a:br>
            <a:endParaRPr b="0" i="0" sz="1150" u="none" cap="none" strike="noStrike"/>
          </a:p>
        </p:txBody>
      </p:sp>
      <p:sp>
        <p:nvSpPr>
          <p:cNvPr id="128" name="Google Shape;128;p5"/>
          <p:cNvSpPr/>
          <p:nvPr/>
        </p:nvSpPr>
        <p:spPr>
          <a:xfrm>
            <a:off x="530856" y="7235374"/>
            <a:ext cx="8082300" cy="727800"/>
          </a:xfrm>
          <a:prstGeom prst="rect">
            <a:avLst/>
          </a:prstGeom>
          <a:noFill/>
          <a:ln>
            <a:noFill/>
          </a:ln>
        </p:spPr>
        <p:txBody>
          <a:bodyPr anchorCtr="0" anchor="t" bIns="0" lIns="0" spcFirstLastPara="1" rIns="0" wrap="square" tIns="0">
            <a:noAutofit/>
          </a:bodyPr>
          <a:lstStyle/>
          <a:p>
            <a:pPr indent="0" lvl="0" marL="0" marR="0" rtl="0" algn="l">
              <a:lnSpc>
                <a:spcPct val="165217"/>
              </a:lnSpc>
              <a:spcBef>
                <a:spcPts val="0"/>
              </a:spcBef>
              <a:spcAft>
                <a:spcPts val="0"/>
              </a:spcAft>
              <a:buClr>
                <a:srgbClr val="DAD1E6"/>
              </a:buClr>
              <a:buSzPts val="1150"/>
              <a:buFont typeface="Fira Sans"/>
              <a:buNone/>
            </a:pPr>
            <a:r>
              <a:rPr b="0" i="0" lang="en-US" sz="1150" u="none" cap="none" strike="noStrike">
                <a:solidFill>
                  <a:srgbClr val="DAD1E6"/>
                </a:solidFill>
                <a:latin typeface="Fira Sans"/>
                <a:ea typeface="Fira Sans"/>
                <a:cs typeface="Fira Sans"/>
                <a:sym typeface="Fira Sans"/>
              </a:rPr>
              <a:t>En este ejemplo, la clase </a:t>
            </a:r>
            <a:r>
              <a:rPr b="1" i="0" lang="en-US" sz="1150" u="none" cap="none" strike="noStrike">
                <a:solidFill>
                  <a:srgbClr val="DAD1E6"/>
                </a:solidFill>
                <a:latin typeface="Fira Sans"/>
                <a:ea typeface="Fira Sans"/>
                <a:cs typeface="Fira Sans"/>
                <a:sym typeface="Fira Sans"/>
              </a:rPr>
              <a:t>Animal</a:t>
            </a:r>
            <a:r>
              <a:rPr b="0" i="0" lang="en-US" sz="1150" u="none" cap="none" strike="noStrike">
                <a:solidFill>
                  <a:srgbClr val="DAD1E6"/>
                </a:solidFill>
                <a:latin typeface="Fira Sans"/>
                <a:ea typeface="Fira Sans"/>
                <a:cs typeface="Fira Sans"/>
                <a:sym typeface="Fira Sans"/>
              </a:rPr>
              <a:t> es la clase base, y la clase </a:t>
            </a:r>
            <a:r>
              <a:rPr b="1" i="0" lang="en-US" sz="1150" u="none" cap="none" strike="noStrike">
                <a:solidFill>
                  <a:srgbClr val="DAD1E6"/>
                </a:solidFill>
                <a:latin typeface="Fira Sans"/>
                <a:ea typeface="Fira Sans"/>
                <a:cs typeface="Fira Sans"/>
                <a:sym typeface="Fira Sans"/>
              </a:rPr>
              <a:t>Perro</a:t>
            </a:r>
            <a:r>
              <a:rPr b="0" i="0" lang="en-US" sz="1150" u="none" cap="none" strike="noStrike">
                <a:solidFill>
                  <a:srgbClr val="DAD1E6"/>
                </a:solidFill>
                <a:latin typeface="Fira Sans"/>
                <a:ea typeface="Fira Sans"/>
                <a:cs typeface="Fira Sans"/>
                <a:sym typeface="Fira Sans"/>
              </a:rPr>
              <a:t> es la clase derivada. </a:t>
            </a:r>
            <a:r>
              <a:rPr b="1" i="0" lang="en-US" sz="1150" u="none" cap="none" strike="noStrike">
                <a:solidFill>
                  <a:srgbClr val="DAD1E6"/>
                </a:solidFill>
                <a:latin typeface="Fira Sans"/>
                <a:ea typeface="Fira Sans"/>
                <a:cs typeface="Fira Sans"/>
                <a:sym typeface="Fira Sans"/>
              </a:rPr>
              <a:t>Perro</a:t>
            </a:r>
            <a:r>
              <a:rPr b="0" i="0" lang="en-US" sz="1150" u="none" cap="none" strike="noStrike">
                <a:solidFill>
                  <a:srgbClr val="DAD1E6"/>
                </a:solidFill>
                <a:latin typeface="Fira Sans"/>
                <a:ea typeface="Fira Sans"/>
                <a:cs typeface="Fira Sans"/>
                <a:sym typeface="Fira Sans"/>
              </a:rPr>
              <a:t> hereda el atributo </a:t>
            </a:r>
            <a:r>
              <a:rPr b="1" i="0" lang="en-US" sz="1150" u="none" cap="none" strike="noStrike">
                <a:solidFill>
                  <a:srgbClr val="DAD1E6"/>
                </a:solidFill>
                <a:latin typeface="Fira Sans"/>
                <a:ea typeface="Fira Sans"/>
                <a:cs typeface="Fira Sans"/>
                <a:sym typeface="Fira Sans"/>
              </a:rPr>
              <a:t>nombre</a:t>
            </a:r>
            <a:r>
              <a:rPr b="0" i="0" lang="en-US" sz="1150" u="none" cap="none" strike="noStrike">
                <a:solidFill>
                  <a:srgbClr val="DAD1E6"/>
                </a:solidFill>
                <a:latin typeface="Fira Sans"/>
                <a:ea typeface="Fira Sans"/>
                <a:cs typeface="Fira Sans"/>
                <a:sym typeface="Fira Sans"/>
              </a:rPr>
              <a:t> de </a:t>
            </a:r>
            <a:r>
              <a:rPr b="1" i="0" lang="en-US" sz="1150" u="none" cap="none" strike="noStrike">
                <a:solidFill>
                  <a:srgbClr val="DAD1E6"/>
                </a:solidFill>
                <a:latin typeface="Fira Sans"/>
                <a:ea typeface="Fira Sans"/>
                <a:cs typeface="Fira Sans"/>
                <a:sym typeface="Fira Sans"/>
              </a:rPr>
              <a:t>Animal</a:t>
            </a:r>
            <a:r>
              <a:rPr b="0" i="0" lang="en-US" sz="1150" u="none" cap="none" strike="noStrike">
                <a:solidFill>
                  <a:srgbClr val="DAD1E6"/>
                </a:solidFill>
                <a:latin typeface="Fira Sans"/>
                <a:ea typeface="Fira Sans"/>
                <a:cs typeface="Fira Sans"/>
                <a:sym typeface="Fira Sans"/>
              </a:rPr>
              <a:t> y también define su propio atributo </a:t>
            </a:r>
            <a:r>
              <a:rPr b="1" i="0" lang="en-US" sz="1150" u="none" cap="none" strike="noStrike">
                <a:solidFill>
                  <a:srgbClr val="DAD1E6"/>
                </a:solidFill>
                <a:latin typeface="Fira Sans"/>
                <a:ea typeface="Fira Sans"/>
                <a:cs typeface="Fira Sans"/>
                <a:sym typeface="Fira Sans"/>
              </a:rPr>
              <a:t>raza</a:t>
            </a:r>
            <a:r>
              <a:rPr b="0" i="0" lang="en-US" sz="1150" u="none" cap="none" strike="noStrike">
                <a:solidFill>
                  <a:srgbClr val="DAD1E6"/>
                </a:solidFill>
                <a:latin typeface="Fira Sans"/>
                <a:ea typeface="Fira Sans"/>
                <a:cs typeface="Fira Sans"/>
                <a:sym typeface="Fira Sans"/>
              </a:rPr>
              <a:t>. El método </a:t>
            </a:r>
            <a:r>
              <a:rPr b="1" i="0" lang="en-US" sz="1150" u="none" cap="none" strike="noStrike">
                <a:solidFill>
                  <a:srgbClr val="DAD1E6"/>
                </a:solidFill>
                <a:latin typeface="Fira Sans"/>
                <a:ea typeface="Fira Sans"/>
                <a:cs typeface="Fira Sans"/>
                <a:sym typeface="Fira Sans"/>
              </a:rPr>
              <a:t>hacerSonido()</a:t>
            </a:r>
            <a:r>
              <a:rPr b="0" i="0" lang="en-US" sz="1150" u="none" cap="none" strike="noStrike">
                <a:solidFill>
                  <a:srgbClr val="DAD1E6"/>
                </a:solidFill>
                <a:latin typeface="Fira Sans"/>
                <a:ea typeface="Fira Sans"/>
                <a:cs typeface="Fira Sans"/>
                <a:sym typeface="Fira Sans"/>
              </a:rPr>
              <a:t> se redefine (override) en la clase </a:t>
            </a:r>
            <a:r>
              <a:rPr b="1" i="0" lang="en-US" sz="1150" u="none" cap="none" strike="noStrike">
                <a:solidFill>
                  <a:srgbClr val="DAD1E6"/>
                </a:solidFill>
                <a:latin typeface="Fira Sans"/>
                <a:ea typeface="Fira Sans"/>
                <a:cs typeface="Fira Sans"/>
                <a:sym typeface="Fira Sans"/>
              </a:rPr>
              <a:t>Perro</a:t>
            </a:r>
            <a:r>
              <a:rPr b="0" i="0" lang="en-US" sz="1150" u="none" cap="none" strike="noStrike">
                <a:solidFill>
                  <a:srgbClr val="DAD1E6"/>
                </a:solidFill>
                <a:latin typeface="Fira Sans"/>
                <a:ea typeface="Fira Sans"/>
                <a:cs typeface="Fira Sans"/>
                <a:sym typeface="Fira Sans"/>
              </a:rPr>
              <a:t> para proporcionar un comportamiento específico.</a:t>
            </a:r>
            <a:endParaRPr b="0" i="0" sz="1150" u="none" cap="none" strike="noStrike"/>
          </a:p>
        </p:txBody>
      </p:sp>
      <p:pic>
        <p:nvPicPr>
          <p:cNvPr id="129" name="Google Shape;129;p5"/>
          <p:cNvPicPr preferRelativeResize="0"/>
          <p:nvPr/>
        </p:nvPicPr>
        <p:blipFill>
          <a:blip r:embed="rId3">
            <a:alphaModFix/>
          </a:blip>
          <a:stretch>
            <a:fillRect/>
          </a:stretch>
        </p:blipFill>
        <p:spPr>
          <a:xfrm>
            <a:off x="9482848" y="2007931"/>
            <a:ext cx="4213750" cy="4213750"/>
          </a:xfrm>
          <a:prstGeom prst="rect">
            <a:avLst/>
          </a:prstGeom>
          <a:noFill/>
          <a:ln>
            <a:noFill/>
          </a:ln>
        </p:spPr>
      </p:pic>
      <p:sp>
        <p:nvSpPr>
          <p:cNvPr id="130" name="Google Shape;130;p5"/>
          <p:cNvSpPr/>
          <p:nvPr/>
        </p:nvSpPr>
        <p:spPr>
          <a:xfrm>
            <a:off x="12649800" y="7590600"/>
            <a:ext cx="1980600" cy="639000"/>
          </a:xfrm>
          <a:prstGeom prst="pentagon">
            <a:avLst>
              <a:gd fmla="val 105146" name="hf"/>
              <a:gd fmla="val 110557" name="vf"/>
            </a:avLst>
          </a:prstGeom>
          <a:solidFill>
            <a:srgbClr val="241631"/>
          </a:solidFill>
          <a:ln cap="flat" cmpd="sng" w="9525">
            <a:solidFill>
              <a:srgbClr val="24163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241631"/>
              </a:solidFill>
              <a:highlight>
                <a:srgbClr val="241631"/>
              </a:highligh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6"/>
          <p:cNvSpPr/>
          <p:nvPr/>
        </p:nvSpPr>
        <p:spPr>
          <a:xfrm>
            <a:off x="6179106" y="687110"/>
            <a:ext cx="7758589" cy="1237059"/>
          </a:xfrm>
          <a:prstGeom prst="rect">
            <a:avLst/>
          </a:prstGeom>
          <a:noFill/>
          <a:ln>
            <a:noFill/>
          </a:ln>
        </p:spPr>
        <p:txBody>
          <a:bodyPr anchorCtr="0" anchor="t" bIns="0" lIns="0" spcFirstLastPara="1" rIns="0" wrap="square" tIns="0">
            <a:noAutofit/>
          </a:bodyPr>
          <a:lstStyle/>
          <a:p>
            <a:pPr indent="0" lvl="0" marL="0" marR="0" rtl="0" algn="l">
              <a:lnSpc>
                <a:spcPct val="125974"/>
              </a:lnSpc>
              <a:spcBef>
                <a:spcPts val="0"/>
              </a:spcBef>
              <a:spcAft>
                <a:spcPts val="0"/>
              </a:spcAft>
              <a:buClr>
                <a:srgbClr val="F94CAF"/>
              </a:buClr>
              <a:buSzPts val="3850"/>
              <a:buFont typeface="Inconsolata"/>
              <a:buNone/>
            </a:pPr>
            <a:r>
              <a:rPr b="1" i="0" lang="en-US" sz="3850" u="none" cap="none" strike="noStrike">
                <a:solidFill>
                  <a:srgbClr val="F94CAF"/>
                </a:solidFill>
                <a:latin typeface="Inconsolata"/>
                <a:ea typeface="Inconsolata"/>
                <a:cs typeface="Inconsolata"/>
                <a:sym typeface="Inconsolata"/>
              </a:rPr>
              <a:t>Herencia Múltiple en Kotlin: Interfaces como Solución</a:t>
            </a:r>
            <a:endParaRPr b="0" i="0" sz="3850" u="none" cap="none" strike="noStrike"/>
          </a:p>
        </p:txBody>
      </p:sp>
      <p:pic>
        <p:nvPicPr>
          <p:cNvPr descr="preencoded.png" id="137" name="Google Shape;137;p6"/>
          <p:cNvPicPr preferRelativeResize="0"/>
          <p:nvPr/>
        </p:nvPicPr>
        <p:blipFill rotWithShape="1">
          <a:blip r:embed="rId3">
            <a:alphaModFix/>
          </a:blip>
          <a:srcRect b="0" l="0" r="0" t="0"/>
          <a:stretch/>
        </p:blipFill>
        <p:spPr>
          <a:xfrm>
            <a:off x="6179106" y="2220992"/>
            <a:ext cx="989648" cy="1773793"/>
          </a:xfrm>
          <a:prstGeom prst="rect">
            <a:avLst/>
          </a:prstGeom>
          <a:noFill/>
          <a:ln>
            <a:noFill/>
          </a:ln>
        </p:spPr>
      </p:pic>
      <p:sp>
        <p:nvSpPr>
          <p:cNvPr id="138" name="Google Shape;138;p6"/>
          <p:cNvSpPr/>
          <p:nvPr/>
        </p:nvSpPr>
        <p:spPr>
          <a:xfrm>
            <a:off x="7465576" y="2418874"/>
            <a:ext cx="2474238" cy="309205"/>
          </a:xfrm>
          <a:prstGeom prst="rect">
            <a:avLst/>
          </a:prstGeom>
          <a:noFill/>
          <a:ln>
            <a:noFill/>
          </a:ln>
        </p:spPr>
        <p:txBody>
          <a:bodyPr anchorCtr="0" anchor="t" bIns="0" lIns="0" spcFirstLastPara="1" rIns="0" wrap="square" tIns="0">
            <a:noAutofit/>
          </a:bodyPr>
          <a:lstStyle/>
          <a:p>
            <a:pPr indent="0" lvl="0" marL="0" marR="0" rtl="0" algn="l">
              <a:lnSpc>
                <a:spcPct val="126315"/>
              </a:lnSpc>
              <a:spcBef>
                <a:spcPts val="0"/>
              </a:spcBef>
              <a:spcAft>
                <a:spcPts val="0"/>
              </a:spcAft>
              <a:buClr>
                <a:srgbClr val="DAD1E6"/>
              </a:buClr>
              <a:buSzPts val="1900"/>
              <a:buFont typeface="Inconsolata"/>
              <a:buNone/>
            </a:pPr>
            <a:r>
              <a:rPr b="1" i="0" lang="en-US" sz="1900" u="none" cap="none" strike="noStrike">
                <a:solidFill>
                  <a:srgbClr val="DAD1E6"/>
                </a:solidFill>
                <a:latin typeface="Inconsolata"/>
                <a:ea typeface="Inconsolata"/>
                <a:cs typeface="Inconsolata"/>
                <a:sym typeface="Inconsolata"/>
              </a:rPr>
              <a:t>Limitación</a:t>
            </a:r>
            <a:endParaRPr b="0" i="0" sz="1900" u="none" cap="none" strike="noStrike"/>
          </a:p>
        </p:txBody>
      </p:sp>
      <p:sp>
        <p:nvSpPr>
          <p:cNvPr id="139" name="Google Shape;139;p6"/>
          <p:cNvSpPr/>
          <p:nvPr/>
        </p:nvSpPr>
        <p:spPr>
          <a:xfrm>
            <a:off x="7465576" y="2846784"/>
            <a:ext cx="6472118" cy="950119"/>
          </a:xfrm>
          <a:prstGeom prst="rect">
            <a:avLst/>
          </a:prstGeom>
          <a:noFill/>
          <a:ln>
            <a:noFill/>
          </a:ln>
        </p:spPr>
        <p:txBody>
          <a:bodyPr anchorCtr="0" anchor="t" bIns="0" lIns="0" spcFirstLastPara="1" rIns="0" wrap="square" tIns="0">
            <a:noAutofit/>
          </a:bodyPr>
          <a:lstStyle/>
          <a:p>
            <a:pPr indent="0" lvl="0" marL="0" marR="0" rtl="0" algn="l">
              <a:lnSpc>
                <a:spcPct val="158064"/>
              </a:lnSpc>
              <a:spcBef>
                <a:spcPts val="0"/>
              </a:spcBef>
              <a:spcAft>
                <a:spcPts val="0"/>
              </a:spcAft>
              <a:buClr>
                <a:srgbClr val="DAD1E6"/>
              </a:buClr>
              <a:buSzPts val="1550"/>
              <a:buFont typeface="Fira Sans"/>
              <a:buNone/>
            </a:pPr>
            <a:r>
              <a:rPr b="0" i="0" lang="en-US" sz="1550" u="none" cap="none" strike="noStrike">
                <a:solidFill>
                  <a:srgbClr val="DAD1E6"/>
                </a:solidFill>
                <a:latin typeface="Fira Sans"/>
                <a:ea typeface="Fira Sans"/>
                <a:cs typeface="Fira Sans"/>
                <a:sym typeface="Fira Sans"/>
              </a:rPr>
              <a:t>Kotlin no soporta herencia múltiple directa de clases, debido al problema del diamante (ambigüedad en métodos heredados de múltiples padres).</a:t>
            </a:r>
            <a:endParaRPr b="0" i="0" sz="1550" u="none" cap="none" strike="noStrike"/>
          </a:p>
        </p:txBody>
      </p:sp>
      <p:pic>
        <p:nvPicPr>
          <p:cNvPr descr="preencoded.png" id="140" name="Google Shape;140;p6"/>
          <p:cNvPicPr preferRelativeResize="0"/>
          <p:nvPr/>
        </p:nvPicPr>
        <p:blipFill rotWithShape="1">
          <a:blip r:embed="rId4">
            <a:alphaModFix/>
          </a:blip>
          <a:srcRect b="0" l="0" r="0" t="0"/>
          <a:stretch/>
        </p:blipFill>
        <p:spPr>
          <a:xfrm>
            <a:off x="6179106" y="3994785"/>
            <a:ext cx="989648" cy="1457087"/>
          </a:xfrm>
          <a:prstGeom prst="rect">
            <a:avLst/>
          </a:prstGeom>
          <a:noFill/>
          <a:ln>
            <a:noFill/>
          </a:ln>
        </p:spPr>
      </p:pic>
      <p:sp>
        <p:nvSpPr>
          <p:cNvPr id="141" name="Google Shape;141;p6"/>
          <p:cNvSpPr/>
          <p:nvPr/>
        </p:nvSpPr>
        <p:spPr>
          <a:xfrm>
            <a:off x="7465576" y="4192667"/>
            <a:ext cx="2474238" cy="309205"/>
          </a:xfrm>
          <a:prstGeom prst="rect">
            <a:avLst/>
          </a:prstGeom>
          <a:noFill/>
          <a:ln>
            <a:noFill/>
          </a:ln>
        </p:spPr>
        <p:txBody>
          <a:bodyPr anchorCtr="0" anchor="t" bIns="0" lIns="0" spcFirstLastPara="1" rIns="0" wrap="square" tIns="0">
            <a:noAutofit/>
          </a:bodyPr>
          <a:lstStyle/>
          <a:p>
            <a:pPr indent="0" lvl="0" marL="0" marR="0" rtl="0" algn="l">
              <a:lnSpc>
                <a:spcPct val="126315"/>
              </a:lnSpc>
              <a:spcBef>
                <a:spcPts val="0"/>
              </a:spcBef>
              <a:spcAft>
                <a:spcPts val="0"/>
              </a:spcAft>
              <a:buClr>
                <a:srgbClr val="DAD1E6"/>
              </a:buClr>
              <a:buSzPts val="1900"/>
              <a:buFont typeface="Inconsolata"/>
              <a:buNone/>
            </a:pPr>
            <a:r>
              <a:rPr b="1" i="0" lang="en-US" sz="1900" u="none" cap="none" strike="noStrike">
                <a:solidFill>
                  <a:srgbClr val="DAD1E6"/>
                </a:solidFill>
                <a:latin typeface="Inconsolata"/>
                <a:ea typeface="Inconsolata"/>
                <a:cs typeface="Inconsolata"/>
                <a:sym typeface="Inconsolata"/>
              </a:rPr>
              <a:t>Interfaces</a:t>
            </a:r>
            <a:endParaRPr b="0" i="0" sz="1900" u="none" cap="none" strike="noStrike"/>
          </a:p>
        </p:txBody>
      </p:sp>
      <p:sp>
        <p:nvSpPr>
          <p:cNvPr id="142" name="Google Shape;142;p6"/>
          <p:cNvSpPr/>
          <p:nvPr/>
        </p:nvSpPr>
        <p:spPr>
          <a:xfrm>
            <a:off x="7465576" y="4620578"/>
            <a:ext cx="6472118" cy="633413"/>
          </a:xfrm>
          <a:prstGeom prst="rect">
            <a:avLst/>
          </a:prstGeom>
          <a:noFill/>
          <a:ln>
            <a:noFill/>
          </a:ln>
        </p:spPr>
        <p:txBody>
          <a:bodyPr anchorCtr="0" anchor="t" bIns="0" lIns="0" spcFirstLastPara="1" rIns="0" wrap="square" tIns="0">
            <a:noAutofit/>
          </a:bodyPr>
          <a:lstStyle/>
          <a:p>
            <a:pPr indent="0" lvl="0" marL="0" marR="0" rtl="0" algn="l">
              <a:lnSpc>
                <a:spcPct val="158064"/>
              </a:lnSpc>
              <a:spcBef>
                <a:spcPts val="0"/>
              </a:spcBef>
              <a:spcAft>
                <a:spcPts val="0"/>
              </a:spcAft>
              <a:buClr>
                <a:srgbClr val="DAD1E6"/>
              </a:buClr>
              <a:buSzPts val="1550"/>
              <a:buFont typeface="Fira Sans"/>
              <a:buNone/>
            </a:pPr>
            <a:r>
              <a:rPr b="0" i="0" lang="en-US" sz="1550" u="none" cap="none" strike="noStrike">
                <a:solidFill>
                  <a:srgbClr val="DAD1E6"/>
                </a:solidFill>
                <a:latin typeface="Fira Sans"/>
                <a:ea typeface="Fira Sans"/>
                <a:cs typeface="Fira Sans"/>
                <a:sym typeface="Fira Sans"/>
              </a:rPr>
              <a:t>Kotlin utiliza interfaces para lograr un comportamiento similar a la herencia múltiple. Una clase puede implementar múltiples interfaces.</a:t>
            </a:r>
            <a:endParaRPr b="0" i="0" sz="1550" u="none" cap="none" strike="noStrike"/>
          </a:p>
        </p:txBody>
      </p:sp>
      <p:pic>
        <p:nvPicPr>
          <p:cNvPr descr="preencoded.png" id="143" name="Google Shape;143;p6"/>
          <p:cNvPicPr preferRelativeResize="0"/>
          <p:nvPr/>
        </p:nvPicPr>
        <p:blipFill rotWithShape="1">
          <a:blip r:embed="rId5">
            <a:alphaModFix/>
          </a:blip>
          <a:srcRect b="0" l="0" r="0" t="0"/>
          <a:stretch/>
        </p:blipFill>
        <p:spPr>
          <a:xfrm>
            <a:off x="6179106" y="5451872"/>
            <a:ext cx="989648" cy="2090499"/>
          </a:xfrm>
          <a:prstGeom prst="rect">
            <a:avLst/>
          </a:prstGeom>
          <a:noFill/>
          <a:ln>
            <a:noFill/>
          </a:ln>
        </p:spPr>
      </p:pic>
      <p:sp>
        <p:nvSpPr>
          <p:cNvPr id="144" name="Google Shape;144;p6"/>
          <p:cNvSpPr/>
          <p:nvPr/>
        </p:nvSpPr>
        <p:spPr>
          <a:xfrm>
            <a:off x="7465576" y="5649754"/>
            <a:ext cx="2474238" cy="309205"/>
          </a:xfrm>
          <a:prstGeom prst="rect">
            <a:avLst/>
          </a:prstGeom>
          <a:noFill/>
          <a:ln>
            <a:noFill/>
          </a:ln>
        </p:spPr>
        <p:txBody>
          <a:bodyPr anchorCtr="0" anchor="t" bIns="0" lIns="0" spcFirstLastPara="1" rIns="0" wrap="square" tIns="0">
            <a:noAutofit/>
          </a:bodyPr>
          <a:lstStyle/>
          <a:p>
            <a:pPr indent="0" lvl="0" marL="0" marR="0" rtl="0" algn="l">
              <a:lnSpc>
                <a:spcPct val="126315"/>
              </a:lnSpc>
              <a:spcBef>
                <a:spcPts val="0"/>
              </a:spcBef>
              <a:spcAft>
                <a:spcPts val="0"/>
              </a:spcAft>
              <a:buClr>
                <a:srgbClr val="DAD1E6"/>
              </a:buClr>
              <a:buSzPts val="1900"/>
              <a:buFont typeface="Inconsolata"/>
              <a:buNone/>
            </a:pPr>
            <a:r>
              <a:rPr b="1" i="0" lang="en-US" sz="1900" u="none" cap="none" strike="noStrike">
                <a:solidFill>
                  <a:srgbClr val="DAD1E6"/>
                </a:solidFill>
                <a:latin typeface="Inconsolata"/>
                <a:ea typeface="Inconsolata"/>
                <a:cs typeface="Inconsolata"/>
                <a:sym typeface="Inconsolata"/>
              </a:rPr>
              <a:t>Implementación</a:t>
            </a:r>
            <a:endParaRPr b="0" i="0" sz="1900" u="none" cap="none" strike="noStrike"/>
          </a:p>
        </p:txBody>
      </p:sp>
      <p:sp>
        <p:nvSpPr>
          <p:cNvPr id="145" name="Google Shape;145;p6"/>
          <p:cNvSpPr/>
          <p:nvPr/>
        </p:nvSpPr>
        <p:spPr>
          <a:xfrm>
            <a:off x="7465576" y="6077664"/>
            <a:ext cx="6472118" cy="1266825"/>
          </a:xfrm>
          <a:prstGeom prst="rect">
            <a:avLst/>
          </a:prstGeom>
          <a:noFill/>
          <a:ln>
            <a:noFill/>
          </a:ln>
        </p:spPr>
        <p:txBody>
          <a:bodyPr anchorCtr="0" anchor="t" bIns="0" lIns="0" spcFirstLastPara="1" rIns="0" wrap="square" tIns="0">
            <a:noAutofit/>
          </a:bodyPr>
          <a:lstStyle/>
          <a:p>
            <a:pPr indent="0" lvl="0" marL="0" marR="0" rtl="0" algn="l">
              <a:lnSpc>
                <a:spcPct val="158064"/>
              </a:lnSpc>
              <a:spcBef>
                <a:spcPts val="0"/>
              </a:spcBef>
              <a:spcAft>
                <a:spcPts val="0"/>
              </a:spcAft>
              <a:buClr>
                <a:srgbClr val="DAD1E6"/>
              </a:buClr>
              <a:buSzPts val="1550"/>
              <a:buFont typeface="Fira Sans"/>
              <a:buNone/>
            </a:pPr>
            <a:r>
              <a:rPr b="0" i="0" lang="en-US" sz="1550" u="none" cap="none" strike="noStrike">
                <a:solidFill>
                  <a:srgbClr val="DAD1E6"/>
                </a:solidFill>
                <a:latin typeface="Fira Sans"/>
                <a:ea typeface="Fira Sans"/>
                <a:cs typeface="Fira Sans"/>
                <a:sym typeface="Fira Sans"/>
              </a:rPr>
              <a:t>Las interfaces definen contratos (métodos abstractos) que las clases deben implementar. Esto permite combinar comportamientos de diferentes fuentes sin los problemas de ambigüedad de la herencia múltiple.</a:t>
            </a:r>
            <a:endParaRPr b="0" i="0" sz="1550" u="none" cap="none" strike="noStrike"/>
          </a:p>
        </p:txBody>
      </p:sp>
      <p:pic>
        <p:nvPicPr>
          <p:cNvPr id="146" name="Google Shape;146;p6"/>
          <p:cNvPicPr preferRelativeResize="0"/>
          <p:nvPr/>
        </p:nvPicPr>
        <p:blipFill>
          <a:blip r:embed="rId6">
            <a:alphaModFix/>
          </a:blip>
          <a:stretch>
            <a:fillRect/>
          </a:stretch>
        </p:blipFill>
        <p:spPr>
          <a:xfrm>
            <a:off x="0" y="76475"/>
            <a:ext cx="6013824" cy="8043350"/>
          </a:xfrm>
          <a:prstGeom prst="rect">
            <a:avLst/>
          </a:prstGeom>
          <a:noFill/>
          <a:ln>
            <a:noFill/>
          </a:ln>
        </p:spPr>
      </p:pic>
      <p:sp>
        <p:nvSpPr>
          <p:cNvPr id="147" name="Google Shape;147;p6"/>
          <p:cNvSpPr/>
          <p:nvPr/>
        </p:nvSpPr>
        <p:spPr>
          <a:xfrm>
            <a:off x="12242875" y="7424325"/>
            <a:ext cx="2237700" cy="633300"/>
          </a:xfrm>
          <a:prstGeom prst="rect">
            <a:avLst/>
          </a:prstGeom>
          <a:solidFill>
            <a:srgbClr val="241631"/>
          </a:solidFill>
          <a:ln cap="flat" cmpd="sng" w="9525">
            <a:solidFill>
              <a:srgbClr val="24163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7"/>
          <p:cNvSpPr/>
          <p:nvPr/>
        </p:nvSpPr>
        <p:spPr>
          <a:xfrm>
            <a:off x="793790" y="1213247"/>
            <a:ext cx="11056025" cy="708779"/>
          </a:xfrm>
          <a:prstGeom prst="rect">
            <a:avLst/>
          </a:prstGeom>
          <a:noFill/>
          <a:ln>
            <a:noFill/>
          </a:ln>
        </p:spPr>
        <p:txBody>
          <a:bodyPr anchorCtr="0" anchor="t" bIns="0" lIns="0" spcFirstLastPara="1" rIns="0" wrap="square" tIns="0">
            <a:noAutofit/>
          </a:bodyPr>
          <a:lstStyle/>
          <a:p>
            <a:pPr indent="0" lvl="0" marL="0" marR="0" rtl="0" algn="l">
              <a:lnSpc>
                <a:spcPct val="124719"/>
              </a:lnSpc>
              <a:spcBef>
                <a:spcPts val="0"/>
              </a:spcBef>
              <a:spcAft>
                <a:spcPts val="0"/>
              </a:spcAft>
              <a:buClr>
                <a:srgbClr val="F94CAF"/>
              </a:buClr>
              <a:buSzPts val="4450"/>
              <a:buFont typeface="Inconsolata"/>
              <a:buNone/>
            </a:pPr>
            <a:r>
              <a:rPr b="1" i="0" lang="en-US" sz="4450" u="none" cap="none" strike="noStrike">
                <a:solidFill>
                  <a:srgbClr val="F94CAF"/>
                </a:solidFill>
                <a:latin typeface="Inconsolata"/>
                <a:ea typeface="Inconsolata"/>
                <a:cs typeface="Inconsolata"/>
                <a:sym typeface="Inconsolata"/>
              </a:rPr>
              <a:t>Ventajas y Desventajas de Usar Herencia</a:t>
            </a:r>
            <a:endParaRPr b="0" i="0" sz="4450" u="none" cap="none" strike="noStrike"/>
          </a:p>
        </p:txBody>
      </p:sp>
      <p:sp>
        <p:nvSpPr>
          <p:cNvPr id="154" name="Google Shape;154;p7"/>
          <p:cNvSpPr/>
          <p:nvPr/>
        </p:nvSpPr>
        <p:spPr>
          <a:xfrm>
            <a:off x="793790" y="2489002"/>
            <a:ext cx="2835235" cy="354330"/>
          </a:xfrm>
          <a:prstGeom prst="rect">
            <a:avLst/>
          </a:prstGeom>
          <a:noFill/>
          <a:ln>
            <a:noFill/>
          </a:ln>
        </p:spPr>
        <p:txBody>
          <a:bodyPr anchorCtr="0" anchor="t" bIns="0" lIns="0" spcFirstLastPara="1" rIns="0" wrap="square" tIns="0">
            <a:noAutofit/>
          </a:bodyPr>
          <a:lstStyle/>
          <a:p>
            <a:pPr indent="0" lvl="0" marL="0" marR="0" rtl="0" algn="l">
              <a:lnSpc>
                <a:spcPct val="125000"/>
              </a:lnSpc>
              <a:spcBef>
                <a:spcPts val="0"/>
              </a:spcBef>
              <a:spcAft>
                <a:spcPts val="0"/>
              </a:spcAft>
              <a:buClr>
                <a:srgbClr val="F94CAF"/>
              </a:buClr>
              <a:buSzPts val="2200"/>
              <a:buFont typeface="Inconsolata"/>
              <a:buNone/>
            </a:pPr>
            <a:r>
              <a:rPr b="1" i="0" lang="en-US" sz="2200" u="none" cap="none" strike="noStrike">
                <a:solidFill>
                  <a:srgbClr val="F94CAF"/>
                </a:solidFill>
                <a:latin typeface="Inconsolata"/>
                <a:ea typeface="Inconsolata"/>
                <a:cs typeface="Inconsolata"/>
                <a:sym typeface="Inconsolata"/>
              </a:rPr>
              <a:t>Ventajas</a:t>
            </a:r>
            <a:endParaRPr b="0" i="0" sz="2200" u="none" cap="none" strike="noStrike"/>
          </a:p>
        </p:txBody>
      </p:sp>
      <p:sp>
        <p:nvSpPr>
          <p:cNvPr id="155" name="Google Shape;155;p7"/>
          <p:cNvSpPr/>
          <p:nvPr/>
        </p:nvSpPr>
        <p:spPr>
          <a:xfrm>
            <a:off x="793790" y="3070146"/>
            <a:ext cx="6244709" cy="725805"/>
          </a:xfrm>
          <a:prstGeom prst="rect">
            <a:avLst/>
          </a:prstGeom>
          <a:noFill/>
          <a:ln>
            <a:noFill/>
          </a:ln>
        </p:spPr>
        <p:txBody>
          <a:bodyPr anchorCtr="0" anchor="t" bIns="0" lIns="0" spcFirstLastPara="1" rIns="0" wrap="square" tIns="0">
            <a:noAutofit/>
          </a:bodyPr>
          <a:lstStyle/>
          <a:p>
            <a:pPr indent="-342900" lvl="0" marL="342900" marR="0" rtl="0" algn="l">
              <a:lnSpc>
                <a:spcPct val="162857"/>
              </a:lnSpc>
              <a:spcBef>
                <a:spcPts val="0"/>
              </a:spcBef>
              <a:spcAft>
                <a:spcPts val="0"/>
              </a:spcAft>
              <a:buClr>
                <a:srgbClr val="DAD1E6"/>
              </a:buClr>
              <a:buSzPts val="1750"/>
              <a:buFont typeface="Fira Sans"/>
              <a:buChar char="•"/>
            </a:pPr>
            <a:r>
              <a:rPr b="0" i="0" lang="en-US" sz="1750" u="none" cap="none" strike="noStrike">
                <a:solidFill>
                  <a:srgbClr val="DAD1E6"/>
                </a:solidFill>
                <a:latin typeface="Fira Sans"/>
                <a:ea typeface="Fira Sans"/>
                <a:cs typeface="Fira Sans"/>
                <a:sym typeface="Fira Sans"/>
              </a:rPr>
              <a:t>Reutilización de código: Evita duplicación y reduce el tamaño del código.</a:t>
            </a:r>
            <a:endParaRPr b="0" i="0" sz="1750" u="none" cap="none" strike="noStrike"/>
          </a:p>
        </p:txBody>
      </p:sp>
      <p:sp>
        <p:nvSpPr>
          <p:cNvPr id="156" name="Google Shape;156;p7"/>
          <p:cNvSpPr/>
          <p:nvPr/>
        </p:nvSpPr>
        <p:spPr>
          <a:xfrm>
            <a:off x="793790" y="3875246"/>
            <a:ext cx="6244709" cy="725805"/>
          </a:xfrm>
          <a:prstGeom prst="rect">
            <a:avLst/>
          </a:prstGeom>
          <a:noFill/>
          <a:ln>
            <a:noFill/>
          </a:ln>
        </p:spPr>
        <p:txBody>
          <a:bodyPr anchorCtr="0" anchor="t" bIns="0" lIns="0" spcFirstLastPara="1" rIns="0" wrap="square" tIns="0">
            <a:noAutofit/>
          </a:bodyPr>
          <a:lstStyle/>
          <a:p>
            <a:pPr indent="-342900" lvl="0" marL="342900" marR="0" rtl="0" algn="l">
              <a:lnSpc>
                <a:spcPct val="162857"/>
              </a:lnSpc>
              <a:spcBef>
                <a:spcPts val="0"/>
              </a:spcBef>
              <a:spcAft>
                <a:spcPts val="0"/>
              </a:spcAft>
              <a:buClr>
                <a:srgbClr val="DAD1E6"/>
              </a:buClr>
              <a:buSzPts val="1750"/>
              <a:buFont typeface="Fira Sans"/>
              <a:buChar char="•"/>
            </a:pPr>
            <a:r>
              <a:rPr b="0" i="0" lang="en-US" sz="1750" u="none" cap="none" strike="noStrike">
                <a:solidFill>
                  <a:srgbClr val="DAD1E6"/>
                </a:solidFill>
                <a:latin typeface="Fira Sans"/>
                <a:ea typeface="Fira Sans"/>
                <a:cs typeface="Fira Sans"/>
                <a:sym typeface="Fira Sans"/>
              </a:rPr>
              <a:t>Organización: Facilita la comprensión y gestión de la estructura del software.</a:t>
            </a:r>
            <a:endParaRPr b="0" i="0" sz="1750" u="none" cap="none" strike="noStrike"/>
          </a:p>
        </p:txBody>
      </p:sp>
      <p:sp>
        <p:nvSpPr>
          <p:cNvPr id="157" name="Google Shape;157;p7"/>
          <p:cNvSpPr/>
          <p:nvPr/>
        </p:nvSpPr>
        <p:spPr>
          <a:xfrm>
            <a:off x="793790" y="4680347"/>
            <a:ext cx="6244709" cy="725805"/>
          </a:xfrm>
          <a:prstGeom prst="rect">
            <a:avLst/>
          </a:prstGeom>
          <a:noFill/>
          <a:ln>
            <a:noFill/>
          </a:ln>
        </p:spPr>
        <p:txBody>
          <a:bodyPr anchorCtr="0" anchor="t" bIns="0" lIns="0" spcFirstLastPara="1" rIns="0" wrap="square" tIns="0">
            <a:noAutofit/>
          </a:bodyPr>
          <a:lstStyle/>
          <a:p>
            <a:pPr indent="-342900" lvl="0" marL="342900" marR="0" rtl="0" algn="l">
              <a:lnSpc>
                <a:spcPct val="162857"/>
              </a:lnSpc>
              <a:spcBef>
                <a:spcPts val="0"/>
              </a:spcBef>
              <a:spcAft>
                <a:spcPts val="0"/>
              </a:spcAft>
              <a:buClr>
                <a:srgbClr val="DAD1E6"/>
              </a:buClr>
              <a:buSzPts val="1750"/>
              <a:buFont typeface="Fira Sans"/>
              <a:buChar char="•"/>
            </a:pPr>
            <a:r>
              <a:rPr b="0" i="0" lang="en-US" sz="1750" u="none" cap="none" strike="noStrike">
                <a:solidFill>
                  <a:srgbClr val="DAD1E6"/>
                </a:solidFill>
                <a:latin typeface="Fira Sans"/>
                <a:ea typeface="Fira Sans"/>
                <a:cs typeface="Fira Sans"/>
                <a:sym typeface="Fira Sans"/>
              </a:rPr>
              <a:t>Extensibilidad: Permite añadir nuevas clases y funcionalidades fácilmente.</a:t>
            </a:r>
            <a:endParaRPr b="0" i="0" sz="1750" u="none" cap="none" strike="noStrike"/>
          </a:p>
        </p:txBody>
      </p:sp>
      <p:sp>
        <p:nvSpPr>
          <p:cNvPr id="158" name="Google Shape;158;p7"/>
          <p:cNvSpPr/>
          <p:nvPr/>
        </p:nvSpPr>
        <p:spPr>
          <a:xfrm>
            <a:off x="793790" y="5485448"/>
            <a:ext cx="6244709" cy="725805"/>
          </a:xfrm>
          <a:prstGeom prst="rect">
            <a:avLst/>
          </a:prstGeom>
          <a:noFill/>
          <a:ln>
            <a:noFill/>
          </a:ln>
        </p:spPr>
        <p:txBody>
          <a:bodyPr anchorCtr="0" anchor="t" bIns="0" lIns="0" spcFirstLastPara="1" rIns="0" wrap="square" tIns="0">
            <a:noAutofit/>
          </a:bodyPr>
          <a:lstStyle/>
          <a:p>
            <a:pPr indent="-342900" lvl="0" marL="342900" marR="0" rtl="0" algn="l">
              <a:lnSpc>
                <a:spcPct val="162857"/>
              </a:lnSpc>
              <a:spcBef>
                <a:spcPts val="0"/>
              </a:spcBef>
              <a:spcAft>
                <a:spcPts val="0"/>
              </a:spcAft>
              <a:buClr>
                <a:srgbClr val="DAD1E6"/>
              </a:buClr>
              <a:buSzPts val="1750"/>
              <a:buFont typeface="Fira Sans"/>
              <a:buChar char="•"/>
            </a:pPr>
            <a:r>
              <a:rPr b="0" i="0" lang="en-US" sz="1750" u="none" cap="none" strike="noStrike">
                <a:solidFill>
                  <a:srgbClr val="DAD1E6"/>
                </a:solidFill>
                <a:latin typeface="Fira Sans"/>
                <a:ea typeface="Fira Sans"/>
                <a:cs typeface="Fira Sans"/>
                <a:sym typeface="Fira Sans"/>
              </a:rPr>
              <a:t>Polimorfismo: Facilita la creación de código flexible y adaptable.</a:t>
            </a:r>
            <a:endParaRPr b="0" i="0" sz="1750" u="none" cap="none" strike="noStrike"/>
          </a:p>
        </p:txBody>
      </p:sp>
      <p:sp>
        <p:nvSpPr>
          <p:cNvPr id="159" name="Google Shape;159;p7"/>
          <p:cNvSpPr/>
          <p:nvPr/>
        </p:nvSpPr>
        <p:spPr>
          <a:xfrm>
            <a:off x="7599521" y="2489002"/>
            <a:ext cx="2835235" cy="354330"/>
          </a:xfrm>
          <a:prstGeom prst="rect">
            <a:avLst/>
          </a:prstGeom>
          <a:noFill/>
          <a:ln>
            <a:noFill/>
          </a:ln>
        </p:spPr>
        <p:txBody>
          <a:bodyPr anchorCtr="0" anchor="t" bIns="0" lIns="0" spcFirstLastPara="1" rIns="0" wrap="square" tIns="0">
            <a:noAutofit/>
          </a:bodyPr>
          <a:lstStyle/>
          <a:p>
            <a:pPr indent="0" lvl="0" marL="0" marR="0" rtl="0" algn="l">
              <a:lnSpc>
                <a:spcPct val="125000"/>
              </a:lnSpc>
              <a:spcBef>
                <a:spcPts val="0"/>
              </a:spcBef>
              <a:spcAft>
                <a:spcPts val="0"/>
              </a:spcAft>
              <a:buClr>
                <a:srgbClr val="F94CAF"/>
              </a:buClr>
              <a:buSzPts val="2200"/>
              <a:buFont typeface="Inconsolata"/>
              <a:buNone/>
            </a:pPr>
            <a:r>
              <a:rPr b="1" i="0" lang="en-US" sz="2200" u="none" cap="none" strike="noStrike">
                <a:solidFill>
                  <a:srgbClr val="F94CAF"/>
                </a:solidFill>
                <a:latin typeface="Inconsolata"/>
                <a:ea typeface="Inconsolata"/>
                <a:cs typeface="Inconsolata"/>
                <a:sym typeface="Inconsolata"/>
              </a:rPr>
              <a:t>Desventajas</a:t>
            </a:r>
            <a:endParaRPr b="0" i="0" sz="2200" u="none" cap="none" strike="noStrike"/>
          </a:p>
        </p:txBody>
      </p:sp>
      <p:sp>
        <p:nvSpPr>
          <p:cNvPr id="160" name="Google Shape;160;p7"/>
          <p:cNvSpPr/>
          <p:nvPr/>
        </p:nvSpPr>
        <p:spPr>
          <a:xfrm>
            <a:off x="7599521" y="3070146"/>
            <a:ext cx="6244709" cy="1088708"/>
          </a:xfrm>
          <a:prstGeom prst="rect">
            <a:avLst/>
          </a:prstGeom>
          <a:noFill/>
          <a:ln>
            <a:noFill/>
          </a:ln>
        </p:spPr>
        <p:txBody>
          <a:bodyPr anchorCtr="0" anchor="t" bIns="0" lIns="0" spcFirstLastPara="1" rIns="0" wrap="square" tIns="0">
            <a:noAutofit/>
          </a:bodyPr>
          <a:lstStyle/>
          <a:p>
            <a:pPr indent="-342900" lvl="0" marL="342900" marR="0" rtl="0" algn="l">
              <a:lnSpc>
                <a:spcPct val="162857"/>
              </a:lnSpc>
              <a:spcBef>
                <a:spcPts val="0"/>
              </a:spcBef>
              <a:spcAft>
                <a:spcPts val="0"/>
              </a:spcAft>
              <a:buClr>
                <a:srgbClr val="DAD1E6"/>
              </a:buClr>
              <a:buSzPts val="1750"/>
              <a:buFont typeface="Fira Sans"/>
              <a:buChar char="•"/>
            </a:pPr>
            <a:r>
              <a:rPr b="0" i="0" lang="en-US" sz="1750" u="none" cap="none" strike="noStrike">
                <a:solidFill>
                  <a:srgbClr val="DAD1E6"/>
                </a:solidFill>
                <a:latin typeface="Fira Sans"/>
                <a:ea typeface="Fira Sans"/>
                <a:cs typeface="Fira Sans"/>
                <a:sym typeface="Fira Sans"/>
              </a:rPr>
              <a:t>Acoplamiento: Las clases derivadas dependen de la implementación de la clase base, lo que puede dificultar la modificación del código.</a:t>
            </a:r>
            <a:endParaRPr b="0" i="0" sz="1750" u="none" cap="none" strike="noStrike"/>
          </a:p>
        </p:txBody>
      </p:sp>
      <p:sp>
        <p:nvSpPr>
          <p:cNvPr id="161" name="Google Shape;161;p7"/>
          <p:cNvSpPr/>
          <p:nvPr/>
        </p:nvSpPr>
        <p:spPr>
          <a:xfrm>
            <a:off x="7599521" y="4238149"/>
            <a:ext cx="6244709" cy="725805"/>
          </a:xfrm>
          <a:prstGeom prst="rect">
            <a:avLst/>
          </a:prstGeom>
          <a:noFill/>
          <a:ln>
            <a:noFill/>
          </a:ln>
        </p:spPr>
        <p:txBody>
          <a:bodyPr anchorCtr="0" anchor="t" bIns="0" lIns="0" spcFirstLastPara="1" rIns="0" wrap="square" tIns="0">
            <a:noAutofit/>
          </a:bodyPr>
          <a:lstStyle/>
          <a:p>
            <a:pPr indent="-342900" lvl="0" marL="342900" marR="0" rtl="0" algn="l">
              <a:lnSpc>
                <a:spcPct val="162857"/>
              </a:lnSpc>
              <a:spcBef>
                <a:spcPts val="0"/>
              </a:spcBef>
              <a:spcAft>
                <a:spcPts val="0"/>
              </a:spcAft>
              <a:buClr>
                <a:srgbClr val="DAD1E6"/>
              </a:buClr>
              <a:buSzPts val="1750"/>
              <a:buFont typeface="Fira Sans"/>
              <a:buChar char="•"/>
            </a:pPr>
            <a:r>
              <a:rPr b="0" i="0" lang="en-US" sz="1750" u="none" cap="none" strike="noStrike">
                <a:solidFill>
                  <a:srgbClr val="DAD1E6"/>
                </a:solidFill>
                <a:latin typeface="Fira Sans"/>
                <a:ea typeface="Fira Sans"/>
                <a:cs typeface="Fira Sans"/>
                <a:sym typeface="Fira Sans"/>
              </a:rPr>
              <a:t>Fragilidad: Los cambios en la clase base pueden afectar a todas las clases derivadas.</a:t>
            </a:r>
            <a:endParaRPr b="0" i="0" sz="1750" u="none" cap="none" strike="noStrike"/>
          </a:p>
        </p:txBody>
      </p:sp>
      <p:sp>
        <p:nvSpPr>
          <p:cNvPr id="162" name="Google Shape;162;p7"/>
          <p:cNvSpPr/>
          <p:nvPr/>
        </p:nvSpPr>
        <p:spPr>
          <a:xfrm>
            <a:off x="7599521" y="5043249"/>
            <a:ext cx="6244709" cy="725805"/>
          </a:xfrm>
          <a:prstGeom prst="rect">
            <a:avLst/>
          </a:prstGeom>
          <a:noFill/>
          <a:ln>
            <a:noFill/>
          </a:ln>
        </p:spPr>
        <p:txBody>
          <a:bodyPr anchorCtr="0" anchor="t" bIns="0" lIns="0" spcFirstLastPara="1" rIns="0" wrap="square" tIns="0">
            <a:noAutofit/>
          </a:bodyPr>
          <a:lstStyle/>
          <a:p>
            <a:pPr indent="-342900" lvl="0" marL="342900" marR="0" rtl="0" algn="l">
              <a:lnSpc>
                <a:spcPct val="162857"/>
              </a:lnSpc>
              <a:spcBef>
                <a:spcPts val="0"/>
              </a:spcBef>
              <a:spcAft>
                <a:spcPts val="0"/>
              </a:spcAft>
              <a:buClr>
                <a:srgbClr val="DAD1E6"/>
              </a:buClr>
              <a:buSzPts val="1750"/>
              <a:buFont typeface="Fira Sans"/>
              <a:buChar char="•"/>
            </a:pPr>
            <a:r>
              <a:rPr b="0" i="0" lang="en-US" sz="1750" u="none" cap="none" strike="noStrike">
                <a:solidFill>
                  <a:srgbClr val="DAD1E6"/>
                </a:solidFill>
                <a:latin typeface="Fira Sans"/>
                <a:ea typeface="Fira Sans"/>
                <a:cs typeface="Fira Sans"/>
                <a:sym typeface="Fira Sans"/>
              </a:rPr>
              <a:t>Complejidad: Las jerarquías de herencia profundas pueden ser difíciles de comprender y mantener.</a:t>
            </a:r>
            <a:endParaRPr b="0" i="0" sz="1750" u="none" cap="none" strike="noStrike"/>
          </a:p>
        </p:txBody>
      </p:sp>
      <p:sp>
        <p:nvSpPr>
          <p:cNvPr id="163" name="Google Shape;163;p7"/>
          <p:cNvSpPr/>
          <p:nvPr/>
        </p:nvSpPr>
        <p:spPr>
          <a:xfrm>
            <a:off x="7599521" y="5848350"/>
            <a:ext cx="6244709" cy="1088708"/>
          </a:xfrm>
          <a:prstGeom prst="rect">
            <a:avLst/>
          </a:prstGeom>
          <a:noFill/>
          <a:ln>
            <a:noFill/>
          </a:ln>
        </p:spPr>
        <p:txBody>
          <a:bodyPr anchorCtr="0" anchor="t" bIns="0" lIns="0" spcFirstLastPara="1" rIns="0" wrap="square" tIns="0">
            <a:noAutofit/>
          </a:bodyPr>
          <a:lstStyle/>
          <a:p>
            <a:pPr indent="-342900" lvl="0" marL="342900" marR="0" rtl="0" algn="l">
              <a:lnSpc>
                <a:spcPct val="162857"/>
              </a:lnSpc>
              <a:spcBef>
                <a:spcPts val="0"/>
              </a:spcBef>
              <a:spcAft>
                <a:spcPts val="0"/>
              </a:spcAft>
              <a:buClr>
                <a:srgbClr val="DAD1E6"/>
              </a:buClr>
              <a:buSzPts val="1750"/>
              <a:buFont typeface="Fira Sans"/>
              <a:buChar char="•"/>
            </a:pPr>
            <a:r>
              <a:rPr b="0" i="0" lang="en-US" sz="1750" u="none" cap="none" strike="noStrike">
                <a:solidFill>
                  <a:srgbClr val="DAD1E6"/>
                </a:solidFill>
                <a:latin typeface="Fira Sans"/>
                <a:ea typeface="Fira Sans"/>
                <a:cs typeface="Fira Sans"/>
                <a:sym typeface="Fira Sans"/>
              </a:rPr>
              <a:t>Problema del Diamante: (En lenguajes con herencia múltiple real) Ambigüedad en métodos heredados de múltiples padres.</a:t>
            </a:r>
            <a:endParaRPr b="0" i="0" sz="1750" u="none" cap="none" strike="noStrike"/>
          </a:p>
        </p:txBody>
      </p:sp>
      <p:sp>
        <p:nvSpPr>
          <p:cNvPr id="164" name="Google Shape;164;p7"/>
          <p:cNvSpPr/>
          <p:nvPr/>
        </p:nvSpPr>
        <p:spPr>
          <a:xfrm>
            <a:off x="12787175" y="7454575"/>
            <a:ext cx="1753800" cy="635100"/>
          </a:xfrm>
          <a:prstGeom prst="rect">
            <a:avLst/>
          </a:prstGeom>
          <a:solidFill>
            <a:srgbClr val="241631"/>
          </a:solidFill>
          <a:ln cap="flat" cmpd="sng" w="9525">
            <a:solidFill>
              <a:srgbClr val="24163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8"/>
          <p:cNvSpPr/>
          <p:nvPr/>
        </p:nvSpPr>
        <p:spPr>
          <a:xfrm>
            <a:off x="756642" y="3469124"/>
            <a:ext cx="13117116" cy="1351359"/>
          </a:xfrm>
          <a:prstGeom prst="rect">
            <a:avLst/>
          </a:prstGeom>
          <a:noFill/>
          <a:ln>
            <a:noFill/>
          </a:ln>
        </p:spPr>
        <p:txBody>
          <a:bodyPr anchorCtr="0" anchor="t" bIns="0" lIns="0" spcFirstLastPara="1" rIns="0" wrap="square" tIns="0">
            <a:noAutofit/>
          </a:bodyPr>
          <a:lstStyle/>
          <a:p>
            <a:pPr indent="0" lvl="0" marL="0" marR="0" rtl="0" algn="l">
              <a:lnSpc>
                <a:spcPct val="124705"/>
              </a:lnSpc>
              <a:spcBef>
                <a:spcPts val="0"/>
              </a:spcBef>
              <a:spcAft>
                <a:spcPts val="0"/>
              </a:spcAft>
              <a:buClr>
                <a:srgbClr val="F94CAF"/>
              </a:buClr>
              <a:buSzPts val="4250"/>
              <a:buFont typeface="Inconsolata"/>
              <a:buNone/>
            </a:pPr>
            <a:r>
              <a:rPr b="1" i="0" lang="en-US" sz="4250" u="none" cap="none" strike="noStrike">
                <a:solidFill>
                  <a:srgbClr val="F94CAF"/>
                </a:solidFill>
                <a:latin typeface="Inconsolata"/>
                <a:ea typeface="Inconsolata"/>
                <a:cs typeface="Inconsolata"/>
                <a:sym typeface="Inconsolata"/>
              </a:rPr>
              <a:t>Conclusión: Resumen, Mejores Prácticas y Recursos Adicionales para Aprender Más</a:t>
            </a:r>
            <a:endParaRPr b="0" i="0" sz="4250" u="none" cap="none" strike="noStrike"/>
          </a:p>
        </p:txBody>
      </p:sp>
      <p:sp>
        <p:nvSpPr>
          <p:cNvPr id="171" name="Google Shape;171;p8"/>
          <p:cNvSpPr/>
          <p:nvPr/>
        </p:nvSpPr>
        <p:spPr>
          <a:xfrm>
            <a:off x="756642" y="5144691"/>
            <a:ext cx="13117116" cy="1037630"/>
          </a:xfrm>
          <a:prstGeom prst="rect">
            <a:avLst/>
          </a:prstGeom>
          <a:noFill/>
          <a:ln>
            <a:noFill/>
          </a:ln>
        </p:spPr>
        <p:txBody>
          <a:bodyPr anchorCtr="0" anchor="t" bIns="0" lIns="0" spcFirstLastPara="1" rIns="0" wrap="square" tIns="0">
            <a:noAutofit/>
          </a:bodyPr>
          <a:lstStyle/>
          <a:p>
            <a:pPr indent="0" lvl="0" marL="0" marR="0" rtl="0" algn="l">
              <a:lnSpc>
                <a:spcPct val="158823"/>
              </a:lnSpc>
              <a:spcBef>
                <a:spcPts val="0"/>
              </a:spcBef>
              <a:spcAft>
                <a:spcPts val="0"/>
              </a:spcAft>
              <a:buClr>
                <a:srgbClr val="DAD1E6"/>
              </a:buClr>
              <a:buSzPts val="1700"/>
              <a:buFont typeface="Fira Sans"/>
              <a:buNone/>
            </a:pPr>
            <a:r>
              <a:rPr b="0" i="0" lang="en-US" sz="1700" u="none" cap="none" strike="noStrike">
                <a:solidFill>
                  <a:srgbClr val="DAD1E6"/>
                </a:solidFill>
                <a:latin typeface="Fira Sans"/>
                <a:ea typeface="Fira Sans"/>
                <a:cs typeface="Fira Sans"/>
                <a:sym typeface="Fira Sans"/>
              </a:rPr>
              <a:t>La herencia es un concepto poderoso en la POO que permite la reutilización de código, la organización jerárquica y el polimorfismo. Sin embargo, su uso debe ser cuidadoso para evitar problemas de acoplamiento y complejidad. En Kotlin, la herencia se implementa mediante la palabra clave </a:t>
            </a:r>
            <a:r>
              <a:rPr b="1" i="0" lang="en-US" sz="1700" u="none" cap="none" strike="noStrike">
                <a:solidFill>
                  <a:srgbClr val="DAD1E6"/>
                </a:solidFill>
                <a:latin typeface="Fira Sans"/>
                <a:ea typeface="Fira Sans"/>
                <a:cs typeface="Fira Sans"/>
                <a:sym typeface="Fira Sans"/>
              </a:rPr>
              <a:t>open</a:t>
            </a:r>
            <a:r>
              <a:rPr b="0" i="0" lang="en-US" sz="1700" u="none" cap="none" strike="noStrike">
                <a:solidFill>
                  <a:srgbClr val="DAD1E6"/>
                </a:solidFill>
                <a:latin typeface="Fira Sans"/>
                <a:ea typeface="Fira Sans"/>
                <a:cs typeface="Fira Sans"/>
                <a:sym typeface="Fira Sans"/>
              </a:rPr>
              <a:t> y el operador </a:t>
            </a:r>
            <a:r>
              <a:rPr b="1" i="0" lang="en-US" sz="1700" u="none" cap="none" strike="noStrike">
                <a:solidFill>
                  <a:srgbClr val="DAD1E6"/>
                </a:solidFill>
                <a:latin typeface="Fira Sans"/>
                <a:ea typeface="Fira Sans"/>
                <a:cs typeface="Fira Sans"/>
                <a:sym typeface="Fira Sans"/>
              </a:rPr>
              <a:t>:</a:t>
            </a:r>
            <a:r>
              <a:rPr b="0" i="0" lang="en-US" sz="1700" u="none" cap="none" strike="noStrike">
                <a:solidFill>
                  <a:srgbClr val="DAD1E6"/>
                </a:solidFill>
                <a:latin typeface="Fira Sans"/>
                <a:ea typeface="Fira Sans"/>
                <a:cs typeface="Fira Sans"/>
                <a:sym typeface="Fira Sans"/>
              </a:rPr>
              <a:t>, y se utilizan interfaces para simular la herencia múltiple.</a:t>
            </a:r>
            <a:endParaRPr b="0" i="0" sz="1700" u="none" cap="none" strike="noStrike"/>
          </a:p>
        </p:txBody>
      </p:sp>
      <p:sp>
        <p:nvSpPr>
          <p:cNvPr id="172" name="Google Shape;172;p8"/>
          <p:cNvSpPr/>
          <p:nvPr/>
        </p:nvSpPr>
        <p:spPr>
          <a:xfrm>
            <a:off x="756642" y="6425446"/>
            <a:ext cx="13117116" cy="1037630"/>
          </a:xfrm>
          <a:prstGeom prst="rect">
            <a:avLst/>
          </a:prstGeom>
          <a:noFill/>
          <a:ln>
            <a:noFill/>
          </a:ln>
        </p:spPr>
        <p:txBody>
          <a:bodyPr anchorCtr="0" anchor="t" bIns="0" lIns="0" spcFirstLastPara="1" rIns="0" wrap="square" tIns="0">
            <a:noAutofit/>
          </a:bodyPr>
          <a:lstStyle/>
          <a:p>
            <a:pPr indent="0" lvl="0" marL="0" marR="0" rtl="0" algn="l">
              <a:lnSpc>
                <a:spcPct val="158823"/>
              </a:lnSpc>
              <a:spcBef>
                <a:spcPts val="0"/>
              </a:spcBef>
              <a:spcAft>
                <a:spcPts val="0"/>
              </a:spcAft>
              <a:buClr>
                <a:srgbClr val="DAD1E6"/>
              </a:buClr>
              <a:buSzPts val="1700"/>
              <a:buFont typeface="Fira Sans"/>
              <a:buNone/>
            </a:pPr>
            <a:r>
              <a:rPr b="0" i="0" lang="en-US" sz="1700" u="none" cap="none" strike="noStrike">
                <a:solidFill>
                  <a:srgbClr val="DAD1E6"/>
                </a:solidFill>
                <a:latin typeface="Fira Sans"/>
                <a:ea typeface="Fira Sans"/>
                <a:cs typeface="Fira Sans"/>
                <a:sym typeface="Fira Sans"/>
              </a:rPr>
              <a:t>Para profundizar en el tema, se recomienda explorar la documentación oficial de Kotlin, realizar ejercicios prácticos y estudiar patrones de diseño que utilicen la herencia de forma efectiva. La clave está en encontrar el equilibrio entre la reutilización y la flexibilidad del código.</a:t>
            </a:r>
            <a:endParaRPr b="0" i="0" sz="1700" u="none" cap="none" strike="noStrike"/>
          </a:p>
        </p:txBody>
      </p:sp>
      <p:sp>
        <p:nvSpPr>
          <p:cNvPr id="173" name="Google Shape;173;p8"/>
          <p:cNvSpPr/>
          <p:nvPr/>
        </p:nvSpPr>
        <p:spPr>
          <a:xfrm>
            <a:off x="12666225" y="7647275"/>
            <a:ext cx="1874700" cy="487800"/>
          </a:xfrm>
          <a:prstGeom prst="roundRect">
            <a:avLst>
              <a:gd fmla="val 16667" name="adj"/>
            </a:avLst>
          </a:prstGeom>
          <a:solidFill>
            <a:srgbClr val="241631"/>
          </a:solidFill>
          <a:ln cap="flat" cmpd="sng" w="9525">
            <a:solidFill>
              <a:srgbClr val="24163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2025-02-28T02:44:04Z</dcterms:created>
  <dc:creator>PptxGenJS</dc:creator>
</cp:coreProperties>
</file>