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5155863" cy="21402675"/>
  <p:notesSz cx="6858000" cy="9144000"/>
  <p:defaultTextStyle>
    <a:defPPr>
      <a:defRPr lang="en-US"/>
    </a:defPPr>
    <a:lvl1pPr marL="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1pPr>
    <a:lvl2pPr marL="87728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2pPr>
    <a:lvl3pPr marL="1754567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3pPr>
    <a:lvl4pPr marL="263185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4pPr>
    <a:lvl5pPr marL="350913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5pPr>
    <a:lvl6pPr marL="438641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6pPr>
    <a:lvl7pPr marL="526370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7pPr>
    <a:lvl8pPr marL="6140982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8pPr>
    <a:lvl9pPr marL="701826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741" userDrawn="1">
          <p15:clr>
            <a:srgbClr val="A4A3A4"/>
          </p15:clr>
        </p15:guide>
        <p15:guide id="2" pos="47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9"/>
    <a:srgbClr val="F2B800"/>
    <a:srgbClr val="254071"/>
    <a:srgbClr val="233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26" y="-120"/>
      </p:cViewPr>
      <p:guideLst>
        <p:guide orient="horz" pos="6741"/>
        <p:guide pos="47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90" y="3502708"/>
            <a:ext cx="12882484" cy="7451302"/>
          </a:xfrm>
        </p:spPr>
        <p:txBody>
          <a:bodyPr anchor="b"/>
          <a:lstStyle>
            <a:lvl1pPr algn="ctr"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483" y="11241360"/>
            <a:ext cx="11366897" cy="5167357"/>
          </a:xfrm>
        </p:spPr>
        <p:txBody>
          <a:bodyPr/>
          <a:lstStyle>
            <a:lvl1pPr marL="0" indent="0" algn="ctr">
              <a:buNone/>
              <a:defRPr sz="3978"/>
            </a:lvl1pPr>
            <a:lvl2pPr marL="757809" indent="0" algn="ctr">
              <a:buNone/>
              <a:defRPr sz="3315"/>
            </a:lvl2pPr>
            <a:lvl3pPr marL="1515618" indent="0" algn="ctr">
              <a:buNone/>
              <a:defRPr sz="2984"/>
            </a:lvl3pPr>
            <a:lvl4pPr marL="2273427" indent="0" algn="ctr">
              <a:buNone/>
              <a:defRPr sz="2652"/>
            </a:lvl4pPr>
            <a:lvl5pPr marL="3031236" indent="0" algn="ctr">
              <a:buNone/>
              <a:defRPr sz="2652"/>
            </a:lvl5pPr>
            <a:lvl6pPr marL="3789045" indent="0" algn="ctr">
              <a:buNone/>
              <a:defRPr sz="2652"/>
            </a:lvl6pPr>
            <a:lvl7pPr marL="4546854" indent="0" algn="ctr">
              <a:buNone/>
              <a:defRPr sz="2652"/>
            </a:lvl7pPr>
            <a:lvl8pPr marL="5304663" indent="0" algn="ctr">
              <a:buNone/>
              <a:defRPr sz="2652"/>
            </a:lvl8pPr>
            <a:lvl9pPr marL="6062472" indent="0" algn="ctr">
              <a:buNone/>
              <a:defRPr sz="265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5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6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5915" y="1139494"/>
            <a:ext cx="3267983" cy="1813777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966" y="1139494"/>
            <a:ext cx="9614501" cy="1813777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57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91" y="-38101"/>
            <a:ext cx="11659037" cy="146690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9691" y="1409752"/>
            <a:ext cx="11659037" cy="723927"/>
          </a:xfrm>
        </p:spPr>
        <p:txBody>
          <a:bodyPr anchor="ctr">
            <a:normAutofit/>
          </a:bodyPr>
          <a:lstStyle>
            <a:lvl1pPr marL="0" indent="0" algn="l">
              <a:buNone/>
              <a:defRPr sz="7000" b="1" spc="-15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691" y="2000324"/>
            <a:ext cx="11659037" cy="609623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176039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4" y="0"/>
            <a:ext cx="11585822" cy="15240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200" b="1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2" y="3417221"/>
            <a:ext cx="14240360" cy="15860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11894" y="1524056"/>
            <a:ext cx="11585822" cy="609623"/>
          </a:xfrm>
        </p:spPr>
        <p:txBody>
          <a:bodyPr>
            <a:noAutofit/>
          </a:bodyPr>
          <a:lstStyle>
            <a:lvl1pPr marL="0" indent="0" algn="l">
              <a:buNone/>
              <a:defRPr sz="8000" b="1" spc="-15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1895" y="2083671"/>
            <a:ext cx="11585821" cy="583428"/>
          </a:xfrm>
        </p:spPr>
        <p:txBody>
          <a:bodyPr>
            <a:noAutofit/>
          </a:bodyPr>
          <a:lstStyle>
            <a:lvl1pPr marL="0" indent="0" algn="l">
              <a:buNone/>
              <a:defRPr sz="72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290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7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73" y="5335812"/>
            <a:ext cx="13071932" cy="8902917"/>
          </a:xfrm>
        </p:spPr>
        <p:txBody>
          <a:bodyPr anchor="b"/>
          <a:lstStyle>
            <a:lvl1pPr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073" y="14322954"/>
            <a:ext cx="13071932" cy="4681834"/>
          </a:xfrm>
        </p:spPr>
        <p:txBody>
          <a:bodyPr/>
          <a:lstStyle>
            <a:lvl1pPr marL="0" indent="0">
              <a:buNone/>
              <a:defRPr sz="3978">
                <a:solidFill>
                  <a:schemeClr val="tx1"/>
                </a:solidFill>
              </a:defRPr>
            </a:lvl1pPr>
            <a:lvl2pPr marL="757809" indent="0">
              <a:buNone/>
              <a:defRPr sz="3315">
                <a:solidFill>
                  <a:schemeClr val="tx1">
                    <a:tint val="75000"/>
                  </a:schemeClr>
                </a:solidFill>
              </a:defRPr>
            </a:lvl2pPr>
            <a:lvl3pPr marL="1515618" indent="0">
              <a:buNone/>
              <a:defRPr sz="2984">
                <a:solidFill>
                  <a:schemeClr val="tx1">
                    <a:tint val="75000"/>
                  </a:schemeClr>
                </a:solidFill>
              </a:defRPr>
            </a:lvl3pPr>
            <a:lvl4pPr marL="2273427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4pPr>
            <a:lvl5pPr marL="3031236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5pPr>
            <a:lvl6pPr marL="3789045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6pPr>
            <a:lvl7pPr marL="4546854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7pPr>
            <a:lvl8pPr marL="5304663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8pPr>
            <a:lvl9pPr marL="6062472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9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1965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2656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139499"/>
            <a:ext cx="13071932" cy="4136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42" y="5246630"/>
            <a:ext cx="6411639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942" y="7817922"/>
            <a:ext cx="6411639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2656" y="5246630"/>
            <a:ext cx="6443216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2656" y="7817922"/>
            <a:ext cx="6443216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97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48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3216" y="3081594"/>
            <a:ext cx="7672656" cy="15209771"/>
          </a:xfrm>
        </p:spPr>
        <p:txBody>
          <a:bodyPr/>
          <a:lstStyle>
            <a:lvl1pPr>
              <a:defRPr sz="5304"/>
            </a:lvl1pPr>
            <a:lvl2pPr>
              <a:defRPr sz="4641"/>
            </a:lvl2pPr>
            <a:lvl3pPr>
              <a:defRPr sz="3978"/>
            </a:lvl3pPr>
            <a:lvl4pPr>
              <a:defRPr sz="3315"/>
            </a:lvl4pPr>
            <a:lvl5pPr>
              <a:defRPr sz="3315"/>
            </a:lvl5pPr>
            <a:lvl6pPr>
              <a:defRPr sz="3315"/>
            </a:lvl6pPr>
            <a:lvl7pPr>
              <a:defRPr sz="3315"/>
            </a:lvl7pPr>
            <a:lvl8pPr>
              <a:defRPr sz="3315"/>
            </a:lvl8pPr>
            <a:lvl9pPr>
              <a:defRPr sz="33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1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216" y="3081594"/>
            <a:ext cx="7672656" cy="15209771"/>
          </a:xfrm>
        </p:spPr>
        <p:txBody>
          <a:bodyPr anchor="t"/>
          <a:lstStyle>
            <a:lvl1pPr marL="0" indent="0">
              <a:buNone/>
              <a:defRPr sz="5304"/>
            </a:lvl1pPr>
            <a:lvl2pPr marL="757809" indent="0">
              <a:buNone/>
              <a:defRPr sz="4641"/>
            </a:lvl2pPr>
            <a:lvl3pPr marL="1515618" indent="0">
              <a:buNone/>
              <a:defRPr sz="3978"/>
            </a:lvl3pPr>
            <a:lvl4pPr marL="2273427" indent="0">
              <a:buNone/>
              <a:defRPr sz="3315"/>
            </a:lvl4pPr>
            <a:lvl5pPr marL="3031236" indent="0">
              <a:buNone/>
              <a:defRPr sz="3315"/>
            </a:lvl5pPr>
            <a:lvl6pPr marL="3789045" indent="0">
              <a:buNone/>
              <a:defRPr sz="3315"/>
            </a:lvl6pPr>
            <a:lvl7pPr marL="4546854" indent="0">
              <a:buNone/>
              <a:defRPr sz="3315"/>
            </a:lvl7pPr>
            <a:lvl8pPr marL="5304663" indent="0">
              <a:buNone/>
              <a:defRPr sz="3315"/>
            </a:lvl8pPr>
            <a:lvl9pPr marL="6062472" indent="0">
              <a:buNone/>
              <a:defRPr sz="331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9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1966" y="1139499"/>
            <a:ext cx="13071932" cy="413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966" y="5697471"/>
            <a:ext cx="13071932" cy="1357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966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D9EB-212A-40CF-9FFB-9DD29D2DAEA0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0380" y="19837114"/>
            <a:ext cx="5115104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828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5" y="20378813"/>
            <a:ext cx="15170748" cy="102386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2"/>
          <a:stretch/>
        </p:blipFill>
        <p:spPr>
          <a:xfrm>
            <a:off x="0" y="0"/>
            <a:ext cx="12343961" cy="28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1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1515618" rtl="0" eaLnBrk="1" latinLnBrk="0" hangingPunct="1">
        <a:lnSpc>
          <a:spcPct val="90000"/>
        </a:lnSpc>
        <a:spcBef>
          <a:spcPct val="0"/>
        </a:spcBef>
        <a:buNone/>
        <a:defRPr sz="7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905" indent="-378905" algn="l" defTabSz="1515618" rtl="0" eaLnBrk="1" latinLnBrk="0" hangingPunct="1">
        <a:lnSpc>
          <a:spcPct val="90000"/>
        </a:lnSpc>
        <a:spcBef>
          <a:spcPts val="1658"/>
        </a:spcBef>
        <a:buFont typeface="Arial" panose="020B0604020202020204" pitchFamily="34" charset="0"/>
        <a:buChar char="•"/>
        <a:defRPr sz="4641" kern="1200">
          <a:solidFill>
            <a:schemeClr val="tx1"/>
          </a:solidFill>
          <a:latin typeface="+mn-lt"/>
          <a:ea typeface="+mn-ea"/>
          <a:cs typeface="+mn-cs"/>
        </a:defRPr>
      </a:lvl1pPr>
      <a:lvl2pPr marL="1136714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894523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3pPr>
      <a:lvl4pPr marL="2652332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410141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4167950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925759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683568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441377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1pPr>
      <a:lvl2pPr marL="757809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2pPr>
      <a:lvl3pPr marL="1515618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3pPr>
      <a:lvl4pPr marL="2273427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031236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3789045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546854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304663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hyperlink" Target="https://www.ecuadorencifras.gob.ec/transporte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20321968"/>
            <a:ext cx="15167965" cy="11215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-6208" y="-4485"/>
            <a:ext cx="13881866" cy="25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055" y="577715"/>
            <a:ext cx="7862277" cy="856903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 smtClean="0"/>
              <a:t>Predicción del Número de Vehículos  Matriculados en el año 2019, 2020 en el Ecuador.</a:t>
            </a:r>
            <a:endParaRPr lang="en-AU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149896" y="1450938"/>
            <a:ext cx="5817483" cy="72392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C" sz="3200" dirty="0" smtClean="0">
                <a:solidFill>
                  <a:schemeClr val="accent2"/>
                </a:solidFill>
              </a:rPr>
              <a:t>Facultad de Energía, Carrera de Ingeniería en Sistemas</a:t>
            </a:r>
            <a:endParaRPr lang="es-EC" sz="3200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10441" y="2058298"/>
            <a:ext cx="3984892" cy="457217"/>
          </a:xfrm>
        </p:spPr>
        <p:txBody>
          <a:bodyPr>
            <a:noAutofit/>
          </a:bodyPr>
          <a:lstStyle/>
          <a:p>
            <a:r>
              <a:rPr lang="en-AU" sz="2800" b="1" dirty="0" smtClean="0">
                <a:solidFill>
                  <a:schemeClr val="tx1"/>
                </a:solidFill>
              </a:rPr>
              <a:t>Santiago G. Rivera </a:t>
            </a:r>
            <a:r>
              <a:rPr lang="es-ES" sz="2800" b="1" dirty="0" smtClean="0">
                <a:solidFill>
                  <a:schemeClr val="tx1"/>
                </a:solidFill>
              </a:rPr>
              <a:t>- Medina</a:t>
            </a:r>
            <a:endParaRPr lang="en-AU" sz="2800" b="1" i="1" baseline="3000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16882" y="20564896"/>
            <a:ext cx="7370266" cy="676299"/>
          </a:xfrm>
        </p:spPr>
        <p:txBody>
          <a:bodyPr/>
          <a:lstStyle/>
          <a:p>
            <a:r>
              <a:rPr lang="en-AU" sz="3600" dirty="0">
                <a:solidFill>
                  <a:schemeClr val="bg1"/>
                </a:solidFill>
              </a:rPr>
              <a:t>Artificial Intelligence (2019-2020)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204030" y="20583946"/>
            <a:ext cx="2774033" cy="657249"/>
          </a:xfrm>
        </p:spPr>
        <p:txBody>
          <a:bodyPr/>
          <a:lstStyle/>
          <a:p>
            <a:r>
              <a:rPr lang="en-AU" sz="3200" dirty="0"/>
              <a:t>“</a:t>
            </a:r>
            <a:r>
              <a:rPr lang="en-AU" sz="3200" dirty="0" err="1"/>
              <a:t>Noveno</a:t>
            </a:r>
            <a:r>
              <a:rPr lang="en-AU" sz="3200" dirty="0"/>
              <a:t> </a:t>
            </a:r>
            <a:r>
              <a:rPr lang="en-AU" sz="3200" dirty="0" err="1"/>
              <a:t>ciclo</a:t>
            </a:r>
            <a:r>
              <a:rPr lang="en-AU" sz="3200" dirty="0"/>
              <a:t>”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11227981" y="20583946"/>
            <a:ext cx="3725232" cy="681063"/>
          </a:xfrm>
        </p:spPr>
        <p:txBody>
          <a:bodyPr/>
          <a:lstStyle/>
          <a:p>
            <a:r>
              <a:rPr lang="en-AU" sz="2800" dirty="0" smtClean="0"/>
              <a:t>sgriveram@unl.edu.ec</a:t>
            </a:r>
            <a:endParaRPr lang="en-AU" sz="2800" dirty="0"/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5070920" y="3044223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15172519" y="3045878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Rectángulo 3"/>
          <p:cNvSpPr/>
          <p:nvPr/>
        </p:nvSpPr>
        <p:spPr>
          <a:xfrm>
            <a:off x="-6208" y="2515515"/>
            <a:ext cx="15156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/>
          <p:cNvSpPr txBox="1"/>
          <p:nvPr/>
        </p:nvSpPr>
        <p:spPr>
          <a:xfrm>
            <a:off x="260031" y="2502589"/>
            <a:ext cx="14579207" cy="20005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presente trabajo tiene como finalidad la aplicación de 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s-EC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 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mediante algoritmos supervisados de regresión lineal contenidos en el software WEKA, 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después de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haber preparado el dataset obtenido 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las plataformas del 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Nacional de Estadísticas y Censos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(INEC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principal objetivo de la investigación es la predicción del número de vehículos matriculados en cada una de las 24 Provincias del Ecuador.</a:t>
            </a:r>
            <a:endParaRPr lang="es-EC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42192" y="4572585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635218" y="4570209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Preparación de Datos.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717669" y="12083362"/>
            <a:ext cx="72801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del Modelo.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686937" y="8764947"/>
            <a:ext cx="71015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 de Datos.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242192" y="13958445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Recopilación de Datos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519DBB3C-5DCB-CA42-A161-9743F971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2" y="460827"/>
            <a:ext cx="3566988" cy="1310823"/>
          </a:xfrm>
          <a:prstGeom prst="rect">
            <a:avLst/>
          </a:prstGeom>
        </p:spPr>
      </p:pic>
      <p:sp>
        <p:nvSpPr>
          <p:cNvPr id="40" name="CuadroTexto 35">
            <a:extLst>
              <a:ext uri="{FF2B5EF4-FFF2-40B4-BE49-F238E27FC236}">
                <a16:creationId xmlns:a16="http://schemas.microsoft.com/office/drawing/2014/main" xmlns="" id="{C37BDC5F-CD53-7F45-A1AB-9B30B36DEB79}"/>
              </a:ext>
            </a:extLst>
          </p:cNvPr>
          <p:cNvSpPr txBox="1"/>
          <p:nvPr/>
        </p:nvSpPr>
        <p:spPr>
          <a:xfrm>
            <a:off x="7659972" y="16515213"/>
            <a:ext cx="71015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Validación del Modelo.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F08CC313-CA7A-0D48-A7CD-0D38077A05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693" y="-4485"/>
            <a:ext cx="3015729" cy="2502589"/>
          </a:xfrm>
          <a:prstGeom prst="rect">
            <a:avLst/>
          </a:prstGeom>
        </p:spPr>
      </p:pic>
      <p:sp>
        <p:nvSpPr>
          <p:cNvPr id="42" name="CuadroTexto 35"/>
          <p:cNvSpPr txBox="1"/>
          <p:nvPr/>
        </p:nvSpPr>
        <p:spPr>
          <a:xfrm>
            <a:off x="361337" y="14419504"/>
            <a:ext cx="710158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recolección de Datos se realizó a partir de serie histórica de los vehículos matriculados desde el año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hasta el 2018, estos dataset se encuentran en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plataformas digitales del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INEC-Ecuador. </a:t>
            </a:r>
            <a:r>
              <a:rPr lang="es-ES" sz="2400" dirty="0" smtClean="0">
                <a:hlinkClick r:id="rId4"/>
              </a:rPr>
              <a:t>https</a:t>
            </a:r>
            <a:r>
              <a:rPr lang="es-ES" sz="2400" dirty="0">
                <a:hlinkClick r:id="rId4"/>
              </a:rPr>
              <a:t>://www.ecuadorencifras.gob.ec/transporte/</a:t>
            </a:r>
            <a:endParaRPr lang="es-EC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uadroTexto 35"/>
          <p:cNvSpPr txBox="1"/>
          <p:nvPr/>
        </p:nvSpPr>
        <p:spPr>
          <a:xfrm>
            <a:off x="2352924" y="5031318"/>
            <a:ext cx="530704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Instituto Nacional de Estadística y Censos – INEC-, realiza desde el año 1965, la Estadística de Transportes, con el propósito de obtener información relacionada con los transportes de pasajeros, vehículos matriculados, accidentes de tránsito, transporte aéreo, transporte ferroviario y transporte marítimo de carga y de pasajeros</a:t>
            </a:r>
            <a:r>
              <a:rPr lang="es-E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uadroTexto 35"/>
          <p:cNvSpPr txBox="1"/>
          <p:nvPr/>
        </p:nvSpPr>
        <p:spPr>
          <a:xfrm>
            <a:off x="558383" y="10078246"/>
            <a:ext cx="710158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Pregunta de Investigación. </a:t>
            </a:r>
          </a:p>
          <a:p>
            <a:pPr algn="just"/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Cuantos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ehículos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atriculados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tendremos al finalizar el año 2019, 2020 en cada una de  las 24 Provincias del Ecuador?</a:t>
            </a:r>
            <a:endParaRPr lang="es-EC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35"/>
          <p:cNvSpPr txBox="1"/>
          <p:nvPr/>
        </p:nvSpPr>
        <p:spPr>
          <a:xfrm>
            <a:off x="585349" y="11809592"/>
            <a:ext cx="71015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Principales Beneficiarios. </a:t>
            </a:r>
          </a:p>
        </p:txBody>
      </p:sp>
      <p:sp>
        <p:nvSpPr>
          <p:cNvPr id="8" name="AutoShape 2" descr="Resultado de imagen para ministerio de transpor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3" descr="C:\Users\Eduardo\Desktop\descarg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04" y="12344972"/>
            <a:ext cx="1543870" cy="154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duardo\Desktop\descarga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31" y="12546428"/>
            <a:ext cx="2498449" cy="11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83" y="16358496"/>
            <a:ext cx="5964183" cy="396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40" b="38350"/>
          <a:stretch/>
        </p:blipFill>
        <p:spPr bwMode="auto">
          <a:xfrm>
            <a:off x="11109759" y="9288167"/>
            <a:ext cx="3321867" cy="2658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62"/>
          <a:stretch/>
        </p:blipFill>
        <p:spPr bwMode="auto">
          <a:xfrm>
            <a:off x="8482023" y="13209215"/>
            <a:ext cx="5751410" cy="3149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87" y="5252728"/>
            <a:ext cx="6309682" cy="3257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219" y="16950887"/>
            <a:ext cx="1226019" cy="317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238" y="16950887"/>
            <a:ext cx="2501320" cy="317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CuadroTexto 35"/>
          <p:cNvSpPr txBox="1"/>
          <p:nvPr/>
        </p:nvSpPr>
        <p:spPr>
          <a:xfrm>
            <a:off x="7969329" y="12588434"/>
            <a:ext cx="710158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</a:t>
            </a:r>
            <a:r>
              <a:rPr lang="es-EC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Algoritmo de Regresión 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Lineal</a:t>
            </a:r>
            <a:endParaRPr lang="es-EC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C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5" descr="D:\Santiago\9no Ciclo\Inteligencia Artificial\s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377598"/>
            <a:ext cx="1725817" cy="1725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esultado de imagen para icono pregunta 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993" b="18443"/>
          <a:stretch/>
        </p:blipFill>
        <p:spPr bwMode="auto">
          <a:xfrm>
            <a:off x="460375" y="5311639"/>
            <a:ext cx="1830510" cy="2240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35"/>
          <p:cNvSpPr txBox="1"/>
          <p:nvPr/>
        </p:nvSpPr>
        <p:spPr>
          <a:xfrm>
            <a:off x="361337" y="7869096"/>
            <a:ext cx="722264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actualidad se evidencian largas filas en los centros de Matriculación Vehicular ya que no se provee de una buena gestión al momento de realizar las revisiones vehiculares, debido a que se desconoce el n</a:t>
            </a:r>
            <a:r>
              <a:rPr lang="es-EC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mero de vehículos que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llegar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matricularse.</a:t>
            </a:r>
            <a:endParaRPr lang="es-EC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Picture 2" descr="D:\Santiago\9no Ciclo\Inteligencia Artificial\aa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7362" r="8265" b="17588"/>
          <a:stretch/>
        </p:blipFill>
        <p:spPr bwMode="auto">
          <a:xfrm>
            <a:off x="8240679" y="9288167"/>
            <a:ext cx="2869080" cy="2658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3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5567</TotalTime>
  <Words>314</Words>
  <Application>Microsoft Office PowerPoint</Application>
  <PresentationFormat>Personalizado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Predicción del Número de Vehículos  Matriculados en el año 2019, 2020 en el Ecuador.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</dc:creator>
  <cp:lastModifiedBy>cesar</cp:lastModifiedBy>
  <cp:revision>94</cp:revision>
  <dcterms:created xsi:type="dcterms:W3CDTF">2017-12-20T05:40:52Z</dcterms:created>
  <dcterms:modified xsi:type="dcterms:W3CDTF">2020-03-02T02:37:49Z</dcterms:modified>
</cp:coreProperties>
</file>