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JetBrains Mono" panose="02000009000000000000" pitchFamily="49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e76d7078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e76d7078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e76d7078c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5e76d7078c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e76d7078c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e76d7078c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e76d7078c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5e76d7078c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e76d7078c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5e76d7078c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e76d7078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5e76d7078c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e76d7078c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e76d7078c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e8ead6e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e8ead6eb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etBrains Mono"/>
                <a:ea typeface="JetBrains Mono"/>
                <a:cs typeface="JetBrains Mono"/>
                <a:sym typeface="JetBrains Mono"/>
              </a:rPr>
              <a:t>Blackjack - Design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etBrains Mono"/>
                <a:ea typeface="JetBrains Mono"/>
                <a:cs typeface="JetBrains Mono"/>
                <a:sym typeface="JetBrains Mono"/>
              </a:rPr>
              <a:t>Group 5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etBrains Mono"/>
                <a:ea typeface="JetBrains Mono"/>
                <a:cs typeface="JetBrains Mono"/>
                <a:sym typeface="JetBrains Mono"/>
              </a:rPr>
              <a:t>UML Diagram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5209615" cy="4219648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5454225" y="766625"/>
            <a:ext cx="3470700" cy="42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JetBrains Mono"/>
                <a:ea typeface="JetBrains Mono"/>
                <a:cs typeface="JetBrains Mono"/>
                <a:sym typeface="JetBrains Mono"/>
              </a:rPr>
              <a:t>Account, Player, Dealer, Client</a:t>
            </a:r>
            <a:endParaRPr b="1"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etBrains Mono"/>
                <a:ea typeface="JetBrains Mono"/>
                <a:cs typeface="JetBrains Mono"/>
                <a:sym typeface="JetBrains Mono"/>
              </a:rPr>
              <a:t>An account is logged into on a client and is displayed a main menu.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etBrains Mono"/>
                <a:ea typeface="JetBrains Mono"/>
                <a:cs typeface="JetBrains Mono"/>
                <a:sym typeface="JetBrains Mono"/>
              </a:rPr>
              <a:t>On the main menu, the user is able to choose to be a player or a dealer for a game, and can then join a game with one of these roles.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etBrains Mono"/>
                <a:ea typeface="JetBrains Mono"/>
                <a:cs typeface="JetBrains Mono"/>
                <a:sym typeface="JetBrains Mono"/>
              </a:rPr>
              <a:t>Depending on their chosen role, they will have different options in the game according to the rules of blackjack.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cxnSp>
        <p:nvCxnSpPr>
          <p:cNvPr id="76" name="Google Shape;76;p14"/>
          <p:cNvCxnSpPr/>
          <p:nvPr/>
        </p:nvCxnSpPr>
        <p:spPr>
          <a:xfrm>
            <a:off x="840375" y="3383500"/>
            <a:ext cx="0" cy="11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Google Shape;77;p14"/>
          <p:cNvCxnSpPr/>
          <p:nvPr/>
        </p:nvCxnSpPr>
        <p:spPr>
          <a:xfrm>
            <a:off x="844300" y="4509500"/>
            <a:ext cx="2985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14"/>
          <p:cNvSpPr/>
          <p:nvPr/>
        </p:nvSpPr>
        <p:spPr>
          <a:xfrm>
            <a:off x="3806425" y="3752275"/>
            <a:ext cx="1177200" cy="11025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2891675" y="2778675"/>
            <a:ext cx="989400" cy="6795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345675" y="2778675"/>
            <a:ext cx="989400" cy="6027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3939200" y="2217650"/>
            <a:ext cx="1248300" cy="10245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etBrains Mono"/>
                <a:ea typeface="JetBrains Mono"/>
                <a:cs typeface="JetBrains Mono"/>
                <a:sym typeface="JetBrains Mono"/>
              </a:rPr>
              <a:t>UML Diagram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5209615" cy="4219648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5454225" y="766625"/>
            <a:ext cx="3470700" cy="42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9" name="Google Shape;89;p15"/>
          <p:cNvCxnSpPr/>
          <p:nvPr/>
        </p:nvCxnSpPr>
        <p:spPr>
          <a:xfrm>
            <a:off x="840375" y="3383500"/>
            <a:ext cx="0" cy="11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5"/>
          <p:cNvCxnSpPr/>
          <p:nvPr/>
        </p:nvCxnSpPr>
        <p:spPr>
          <a:xfrm>
            <a:off x="844300" y="4509500"/>
            <a:ext cx="2985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" name="Google Shape;91;p15"/>
          <p:cNvSpPr txBox="1"/>
          <p:nvPr/>
        </p:nvSpPr>
        <p:spPr>
          <a:xfrm>
            <a:off x="5454225" y="766625"/>
            <a:ext cx="3470700" cy="42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JetBrains Mono"/>
                <a:ea typeface="JetBrains Mono"/>
                <a:cs typeface="JetBrains Mono"/>
                <a:sym typeface="JetBrains Mono"/>
              </a:rPr>
              <a:t>Game, Deck, Card, Scoreboard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etBrains Mono"/>
                <a:ea typeface="JetBrains Mono"/>
                <a:cs typeface="JetBrains Mono"/>
                <a:sym typeface="JetBrains Mono"/>
              </a:rPr>
              <a:t>Every game has one dealer and at least one player. All users are dealt cards and presented button actions according to Blackjack rules.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etBrains Mono"/>
                <a:ea typeface="JetBrains Mono"/>
                <a:cs typeface="JetBrains Mono"/>
                <a:sym typeface="JetBrains Mono"/>
              </a:rPr>
              <a:t>There can be 6 to 8 decks per match and each deck contains 52 cards.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etBrains Mono"/>
                <a:ea typeface="JetBrains Mono"/>
                <a:cs typeface="JetBrains Mono"/>
                <a:sym typeface="JetBrains Mono"/>
              </a:rPr>
              <a:t>During each game, a scoreboard is calculated showing the amount of wins, bets, and funds per player as well as a leaderboard.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1632900" y="2006400"/>
            <a:ext cx="984600" cy="5832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1616600" y="3045475"/>
            <a:ext cx="984600" cy="4479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1632900" y="3833450"/>
            <a:ext cx="968400" cy="4641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1132800" y="960975"/>
            <a:ext cx="984600" cy="4479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etBrains Mono"/>
                <a:ea typeface="JetBrains Mono"/>
                <a:cs typeface="JetBrains Mono"/>
                <a:sym typeface="JetBrains Mono"/>
              </a:rPr>
              <a:t>UML Diagram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5209615" cy="421964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 txBox="1"/>
          <p:nvPr/>
        </p:nvSpPr>
        <p:spPr>
          <a:xfrm>
            <a:off x="5454225" y="766625"/>
            <a:ext cx="3470700" cy="42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3" name="Google Shape;103;p16"/>
          <p:cNvCxnSpPr/>
          <p:nvPr/>
        </p:nvCxnSpPr>
        <p:spPr>
          <a:xfrm>
            <a:off x="840375" y="3383500"/>
            <a:ext cx="0" cy="11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6"/>
          <p:cNvCxnSpPr/>
          <p:nvPr/>
        </p:nvCxnSpPr>
        <p:spPr>
          <a:xfrm>
            <a:off x="844300" y="4509500"/>
            <a:ext cx="2985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16"/>
          <p:cNvSpPr txBox="1"/>
          <p:nvPr/>
        </p:nvSpPr>
        <p:spPr>
          <a:xfrm>
            <a:off x="5454225" y="766625"/>
            <a:ext cx="3470700" cy="42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JetBrains Mono"/>
                <a:ea typeface="JetBrains Mono"/>
                <a:cs typeface="JetBrains Mono"/>
                <a:sym typeface="JetBrains Mono"/>
              </a:rPr>
              <a:t>Server</a:t>
            </a:r>
            <a:endParaRPr b="1"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etBrains Mono"/>
                <a:ea typeface="JetBrains Mono"/>
                <a:cs typeface="JetBrains Mono"/>
                <a:sym typeface="JetBrains Mono"/>
              </a:rPr>
              <a:t>A server can be connected to many clients as well as host many games.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3291225" y="1216600"/>
            <a:ext cx="1170300" cy="7389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etBrains Mono"/>
                <a:ea typeface="JetBrains Mono"/>
                <a:cs typeface="JetBrains Mono"/>
                <a:sym typeface="JetBrains Mono"/>
              </a:rPr>
              <a:t>UML Sequence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6528300" y="882975"/>
            <a:ext cx="2514000" cy="4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JetBrains Mono"/>
              <a:buChar char="-"/>
            </a:pPr>
            <a:r>
              <a:rPr lang="en" sz="1300">
                <a:latin typeface="JetBrains Mono"/>
                <a:ea typeface="JetBrains Mono"/>
                <a:cs typeface="JetBrains Mono"/>
                <a:sym typeface="JetBrains Mono"/>
              </a:rPr>
              <a:t>Start GUI.</a:t>
            </a:r>
            <a:endParaRPr sz="13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JetBrains Mono"/>
              <a:buChar char="-"/>
            </a:pPr>
            <a:r>
              <a:rPr lang="en" sz="1300">
                <a:latin typeface="JetBrains Mono"/>
                <a:ea typeface="JetBrains Mono"/>
                <a:cs typeface="JetBrains Mono"/>
                <a:sym typeface="JetBrains Mono"/>
              </a:rPr>
              <a:t>Initiate client.</a:t>
            </a:r>
            <a:endParaRPr sz="13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JetBrains Mono"/>
              <a:buChar char="-"/>
            </a:pPr>
            <a:r>
              <a:rPr lang="en" sz="1300">
                <a:latin typeface="JetBrains Mono"/>
                <a:ea typeface="JetBrains Mono"/>
                <a:cs typeface="JetBrains Mono"/>
                <a:sym typeface="JetBrains Mono"/>
              </a:rPr>
              <a:t>Connect to server.</a:t>
            </a:r>
            <a:endParaRPr sz="13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JetBrains Mono"/>
              <a:buChar char="-"/>
            </a:pPr>
            <a:r>
              <a:rPr lang="en" sz="1300">
                <a:latin typeface="JetBrains Mono"/>
                <a:ea typeface="JetBrains Mono"/>
                <a:cs typeface="JetBrains Mono"/>
                <a:sym typeface="JetBrains Mono"/>
              </a:rPr>
              <a:t>Create Account/Login.</a:t>
            </a:r>
            <a:endParaRPr sz="13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JetBrains Mono"/>
              <a:buChar char="-"/>
            </a:pPr>
            <a:r>
              <a:rPr lang="en" sz="1300">
                <a:latin typeface="JetBrains Mono"/>
                <a:ea typeface="JetBrains Mono"/>
                <a:cs typeface="JetBrains Mono"/>
                <a:sym typeface="JetBrains Mono"/>
              </a:rPr>
              <a:t>Enter info/Deposit Balances/Selection room.</a:t>
            </a:r>
            <a:endParaRPr sz="13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JetBrains Mono"/>
              <a:buChar char="-"/>
            </a:pPr>
            <a:r>
              <a:rPr lang="en" sz="1300">
                <a:latin typeface="JetBrains Mono"/>
                <a:ea typeface="JetBrains Mono"/>
                <a:cs typeface="JetBrains Mono"/>
                <a:sym typeface="JetBrains Mono"/>
              </a:rPr>
              <a:t>Game starts with players actions like bets, hit, stand or bust. Also dealer actions too.</a:t>
            </a:r>
            <a:endParaRPr sz="13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JetBrains Mono"/>
              <a:buChar char="-"/>
            </a:pPr>
            <a:r>
              <a:rPr lang="en" sz="1300">
                <a:latin typeface="JetBrains Mono"/>
                <a:ea typeface="JetBrains Mono"/>
                <a:cs typeface="JetBrains Mono"/>
                <a:sym typeface="JetBrains Mono"/>
              </a:rPr>
              <a:t>Game creates decks while cards populate deck. </a:t>
            </a:r>
            <a:endParaRPr sz="13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JetBrains Mono"/>
              <a:buChar char="-"/>
            </a:pPr>
            <a:r>
              <a:rPr lang="en" sz="1300">
                <a:latin typeface="JetBrains Mono"/>
                <a:ea typeface="JetBrains Mono"/>
                <a:cs typeface="JetBrains Mono"/>
                <a:sym typeface="JetBrains Mono"/>
              </a:rPr>
              <a:t>Game checks if player or dealer get Blackjack.</a:t>
            </a:r>
            <a:endParaRPr sz="13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550" y="921575"/>
            <a:ext cx="6455547" cy="377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etBrains Mono"/>
                <a:ea typeface="JetBrains Mono"/>
                <a:cs typeface="JetBrains Mono"/>
                <a:sym typeface="JetBrains Mono"/>
              </a:rPr>
              <a:t>UML Use Case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7177610" cy="42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7199350" y="770550"/>
            <a:ext cx="1880100" cy="41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JetBrains Mono"/>
              <a:buChar char="-"/>
            </a:pPr>
            <a:r>
              <a:rPr lang="en" sz="1000">
                <a:latin typeface="JetBrains Mono"/>
                <a:ea typeface="JetBrains Mono"/>
                <a:cs typeface="JetBrains Mono"/>
                <a:sym typeface="JetBrains Mono"/>
              </a:rPr>
              <a:t>Login</a:t>
            </a:r>
            <a:endParaRPr sz="10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JetBrains Mono"/>
              <a:buChar char="-"/>
            </a:pPr>
            <a:r>
              <a:rPr lang="en" sz="1000">
                <a:latin typeface="JetBrains Mono"/>
                <a:ea typeface="JetBrains Mono"/>
                <a:cs typeface="JetBrains Mono"/>
                <a:sym typeface="JetBrains Mono"/>
              </a:rPr>
              <a:t>Can create account, if necessary </a:t>
            </a:r>
            <a:endParaRPr sz="10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JetBrains Mono"/>
              <a:buChar char="-"/>
            </a:pPr>
            <a:r>
              <a:rPr lang="en" sz="1000">
                <a:latin typeface="JetBrains Mono"/>
                <a:ea typeface="JetBrains Mono"/>
                <a:cs typeface="JetBrains Mono"/>
                <a:sym typeface="JetBrains Mono"/>
              </a:rPr>
              <a:t>If login is successful, then user can choose player or dealer</a:t>
            </a:r>
            <a:endParaRPr sz="10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JetBrains Mono"/>
              <a:buChar char="-"/>
            </a:pPr>
            <a:r>
              <a:rPr lang="en" sz="1000">
                <a:latin typeface="JetBrains Mono"/>
                <a:ea typeface="JetBrains Mono"/>
                <a:cs typeface="JetBrains Mono"/>
                <a:sym typeface="JetBrains Mono"/>
              </a:rPr>
              <a:t>Play game </a:t>
            </a:r>
            <a:endParaRPr sz="10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JetBrains Mono"/>
              <a:buChar char="-"/>
            </a:pPr>
            <a:r>
              <a:rPr lang="en" sz="1000">
                <a:latin typeface="JetBrains Mono"/>
                <a:ea typeface="JetBrains Mono"/>
                <a:cs typeface="JetBrains Mono"/>
                <a:sym typeface="JetBrains Mono"/>
              </a:rPr>
              <a:t>Players can check game funds</a:t>
            </a:r>
            <a:endParaRPr sz="10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JetBrains Mono"/>
              <a:buChar char="-"/>
            </a:pPr>
            <a:r>
              <a:rPr lang="en" sz="1000">
                <a:latin typeface="JetBrains Mono"/>
                <a:ea typeface="JetBrains Mono"/>
                <a:cs typeface="JetBrains Mono"/>
                <a:sym typeface="JetBrains Mono"/>
              </a:rPr>
              <a:t>Players can hit or stand</a:t>
            </a:r>
            <a:endParaRPr sz="10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JetBrains Mono"/>
              <a:buChar char="-"/>
            </a:pPr>
            <a:r>
              <a:rPr lang="en" sz="1000">
                <a:latin typeface="JetBrains Mono"/>
                <a:ea typeface="JetBrains Mono"/>
                <a:cs typeface="JetBrains Mono"/>
                <a:sym typeface="JetBrains Mono"/>
              </a:rPr>
              <a:t>Players can place bets </a:t>
            </a:r>
            <a:endParaRPr sz="10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JetBrains Mono"/>
              <a:buChar char="-"/>
            </a:pPr>
            <a:r>
              <a:rPr lang="en" sz="1000">
                <a:latin typeface="JetBrains Mono"/>
                <a:ea typeface="JetBrains Mono"/>
                <a:cs typeface="JetBrains Mono"/>
                <a:sym typeface="JetBrains Mono"/>
              </a:rPr>
              <a:t>Dealer can shuffle and deal cards</a:t>
            </a:r>
            <a:endParaRPr sz="10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JetBrains Mono"/>
              <a:buChar char="-"/>
            </a:pPr>
            <a:r>
              <a:rPr lang="en" sz="1000">
                <a:latin typeface="JetBrains Mono"/>
                <a:ea typeface="JetBrains Mono"/>
                <a:cs typeface="JetBrains Mono"/>
                <a:sym typeface="JetBrains Mono"/>
              </a:rPr>
              <a:t>Dealers can also hit or stand</a:t>
            </a:r>
            <a:endParaRPr sz="10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JetBrains Mono"/>
              <a:buChar char="-"/>
            </a:pPr>
            <a:r>
              <a:rPr lang="en" sz="1000">
                <a:latin typeface="JetBrains Mono"/>
                <a:ea typeface="JetBrains Mono"/>
                <a:cs typeface="JetBrains Mono"/>
                <a:sym typeface="JetBrains Mono"/>
              </a:rPr>
              <a:t>Players either win or lose, funds will adjust accordingly</a:t>
            </a:r>
            <a:endParaRPr sz="10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etBrains Mono"/>
                <a:ea typeface="JetBrains Mono"/>
                <a:cs typeface="JetBrains Mono"/>
                <a:sym typeface="JetBrains Mono"/>
              </a:rPr>
              <a:t>GUI Flow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Font typeface="JetBrains Mono"/>
              <a:buChar char="●"/>
            </a:pPr>
            <a:r>
              <a:rPr lang="en">
                <a:latin typeface="JetBrains Mono"/>
                <a:ea typeface="JetBrains Mono"/>
                <a:cs typeface="JetBrains Mono"/>
                <a:sym typeface="JetBrains Mono"/>
              </a:rPr>
              <a:t>At program start, users are shown a window to log in with their username and password (or register). Once logged in they are in a main menu that allows them to choose between picking player and dealer.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Font typeface="JetBrains Mono"/>
              <a:buChar char="●"/>
            </a:pPr>
            <a:r>
              <a:rPr lang="en">
                <a:latin typeface="JetBrains Mono"/>
                <a:ea typeface="JetBrains Mono"/>
                <a:cs typeface="JetBrains Mono"/>
                <a:sym typeface="JetBrains Mono"/>
              </a:rPr>
              <a:t>After picking, they may join a game and will be included in the next round. In-game, they are allowed to place a bet for a round and after the round starts they are presented with their dealt cards and buttons to hit or stay.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Font typeface="JetBrains Mono"/>
              <a:buChar char="●"/>
            </a:pPr>
            <a:r>
              <a:rPr lang="en">
                <a:latin typeface="JetBrains Mono"/>
                <a:ea typeface="JetBrains Mono"/>
                <a:cs typeface="JetBrains Mono"/>
                <a:sym typeface="JetBrains Mono"/>
              </a:rPr>
              <a:t>In-between rounds, users are presented with a button to leave the game.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Font typeface="JetBrains Mono"/>
              <a:buChar char="●"/>
            </a:pPr>
            <a:r>
              <a:rPr lang="en">
                <a:latin typeface="JetBrains Mono"/>
                <a:ea typeface="JetBrains Mono"/>
                <a:cs typeface="JetBrains Mono"/>
                <a:sym typeface="JetBrains Mono"/>
              </a:rPr>
              <a:t>Users have an option to view the scoreboard, as well as being displayed their updated funds after every round.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etBrains Mono"/>
                <a:ea typeface="JetBrains Mono"/>
                <a:cs typeface="JetBrains Mono"/>
                <a:sym typeface="JetBrains Mono"/>
              </a:rPr>
              <a:t>A sneak peek.. 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 rotWithShape="1">
          <a:blip r:embed="rId3">
            <a:alphaModFix/>
          </a:blip>
          <a:srcRect l="18243" r="25205" b="4988"/>
          <a:stretch/>
        </p:blipFill>
        <p:spPr>
          <a:xfrm>
            <a:off x="2721263" y="822700"/>
            <a:ext cx="3701475" cy="349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etBrains Mono"/>
                <a:ea typeface="JetBrains Mono"/>
                <a:cs typeface="JetBrains Mono"/>
                <a:sym typeface="JetBrains Mono"/>
              </a:rPr>
              <a:t>Thank you!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433</Words>
  <Application>Microsoft Office PowerPoint</Application>
  <PresentationFormat>On-screen Show (16:9)</PresentationFormat>
  <Paragraphs>49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Roboto</vt:lpstr>
      <vt:lpstr>JetBrains Mono</vt:lpstr>
      <vt:lpstr>Arial</vt:lpstr>
      <vt:lpstr>Material</vt:lpstr>
      <vt:lpstr>Blackjack - Design</vt:lpstr>
      <vt:lpstr>UML Diagram</vt:lpstr>
      <vt:lpstr>UML Diagram</vt:lpstr>
      <vt:lpstr>UML Diagram</vt:lpstr>
      <vt:lpstr>UML Sequence</vt:lpstr>
      <vt:lpstr>UML Use Case</vt:lpstr>
      <vt:lpstr>GUI Flow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Blackjack - Design</dc:title>
  <cp:lastModifiedBy>Nikola Paunovic</cp:lastModifiedBy>
  <cp:revision>1</cp:revision>
  <dcterms:modified xsi:type="dcterms:W3CDTF">2023-11-03T05:00:29Z</dcterms:modified>
</cp:coreProperties>
</file>