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66" r:id="rId4"/>
    <p:sldId id="257" r:id="rId5"/>
    <p:sldId id="264" r:id="rId6"/>
    <p:sldId id="268" r:id="rId7"/>
    <p:sldId id="271" r:id="rId8"/>
    <p:sldId id="272" r:id="rId9"/>
    <p:sldId id="267" r:id="rId10"/>
    <p:sldId id="263" r:id="rId11"/>
    <p:sldId id="269" r:id="rId12"/>
    <p:sldId id="270" r:id="rId13"/>
    <p:sldId id="261" r:id="rId14"/>
    <p:sldId id="258" r:id="rId15"/>
    <p:sldId id="260" r:id="rId16"/>
    <p:sldId id="259" r:id="rId17"/>
    <p:sldId id="262" r:id="rId1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64023" autoAdjust="0"/>
  </p:normalViewPr>
  <p:slideViewPr>
    <p:cSldViewPr>
      <p:cViewPr varScale="1">
        <p:scale>
          <a:sx n="73" d="100"/>
          <a:sy n="73" d="100"/>
        </p:scale>
        <p:origin x="-27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AE367-37BA-4B14-955E-4B30AA7A67B5}" type="datetimeFigureOut">
              <a:rPr lang="es-AR" smtClean="0"/>
              <a:pPr/>
              <a:t>1/6/2018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2C32D-1AA2-493A-B299-1E2C9EEC71D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Explicar El origen de</a:t>
            </a:r>
            <a:r>
              <a:rPr lang="es-AR" baseline="0" dirty="0"/>
              <a:t> cómo nace LUA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2C32D-1AA2-493A-B299-1E2C9EEC71D9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http://lua-users.org/wiki/SampleCode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2C32D-1AA2-493A-B299-1E2C9EEC71D9}" type="slidenum">
              <a:rPr lang="es-AR" smtClean="0"/>
              <a:pPr/>
              <a:t>10</a:t>
            </a:fld>
            <a:endParaRPr lang="es-A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</a:t>
            </a:r>
            <a:r>
              <a:rPr lang="es-ES" dirty="0" err="1"/>
              <a:t>lenght</a:t>
            </a:r>
            <a:r>
              <a:rPr lang="es-ES" dirty="0"/>
              <a:t> no funciona cuando no hay NIL. NIL HACE TODO FUNCIONE MAL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VER NIL -&gt; &lt;- TABLAS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2C32D-1AA2-493A-B299-1E2C9EEC71D9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75668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http://lua-users.org/wiki/SampleCode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2C32D-1AA2-493A-B299-1E2C9EEC71D9}" type="slidenum">
              <a:rPr lang="es-AR" smtClean="0"/>
              <a:pPr/>
              <a:t>13</a:t>
            </a:fld>
            <a:endParaRPr lang="es-A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http://lua-users.org/wiki/LuaComparison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2C32D-1AA2-493A-B299-1E2C9EEC71D9}" type="slidenum">
              <a:rPr lang="es-AR" smtClean="0"/>
              <a:pPr/>
              <a:t>14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http://www.lua.org/news.html#1993</a:t>
            </a:r>
          </a:p>
          <a:p>
            <a:endParaRPr lang="es-AR" dirty="0"/>
          </a:p>
          <a:p>
            <a:r>
              <a:rPr lang="es-AR" dirty="0"/>
              <a:t>LUA 2.1: Los retrocesos son una función programada que </a:t>
            </a:r>
            <a:r>
              <a:rPr lang="es-AR" dirty="0" err="1"/>
              <a:t>Lua</a:t>
            </a:r>
            <a:r>
              <a:rPr lang="es-AR" dirty="0"/>
              <a:t> la llama cuando no sabe que hacer</a:t>
            </a:r>
          </a:p>
          <a:p>
            <a:endParaRPr lang="es-AR" dirty="0"/>
          </a:p>
          <a:p>
            <a:r>
              <a:rPr lang="es-AR" dirty="0"/>
              <a:t>LUA</a:t>
            </a:r>
            <a:r>
              <a:rPr lang="es-AR" baseline="0" dirty="0"/>
              <a:t> 3.0: En reemplazo de los retrocesos, llamado durante la ejecución del programa para cambiar el comportamiento de </a:t>
            </a:r>
            <a:r>
              <a:rPr lang="es-AR" baseline="0" dirty="0" err="1"/>
              <a:t>Lua</a:t>
            </a:r>
            <a:r>
              <a:rPr lang="es-AR" baseline="0" dirty="0"/>
              <a:t>.</a:t>
            </a:r>
          </a:p>
          <a:p>
            <a:endParaRPr lang="es-AR" baseline="0" dirty="0"/>
          </a:p>
          <a:p>
            <a:r>
              <a:rPr lang="es-AR" baseline="0" dirty="0"/>
              <a:t>LUA 4.0: Declaraciones múltiples parecido a Pascal o C, con asignación y control de estructuras y llamadas </a:t>
            </a:r>
            <a:r>
              <a:rPr lang="es-AR" baseline="0" dirty="0" err="1"/>
              <a:t>procedurales</a:t>
            </a:r>
            <a:r>
              <a:rPr lang="es-AR" baseline="0" dirty="0"/>
              <a:t>.</a:t>
            </a:r>
          </a:p>
          <a:p>
            <a:endParaRPr lang="es-AR" baseline="0" dirty="0"/>
          </a:p>
          <a:p>
            <a:r>
              <a:rPr lang="es-AR" baseline="0" dirty="0"/>
              <a:t>LUA 5.0: </a:t>
            </a:r>
          </a:p>
          <a:p>
            <a:endParaRPr lang="es-AR" baseline="0" dirty="0"/>
          </a:p>
          <a:p>
            <a:r>
              <a:rPr lang="es-AR" baseline="0" dirty="0" err="1"/>
              <a:t>Scoping</a:t>
            </a:r>
            <a:r>
              <a:rPr lang="es-AR" baseline="0" dirty="0"/>
              <a:t> en vez de </a:t>
            </a:r>
            <a:r>
              <a:rPr lang="es-AR" baseline="0" dirty="0" err="1"/>
              <a:t>upvalues</a:t>
            </a:r>
            <a:r>
              <a:rPr lang="es-AR" baseline="0" dirty="0"/>
              <a:t> (…)</a:t>
            </a:r>
          </a:p>
          <a:p>
            <a:endParaRPr lang="es-AR" baseline="0" dirty="0"/>
          </a:p>
          <a:p>
            <a:r>
              <a:rPr lang="en-US" dirty="0"/>
              <a:t>collaborative multithreading via </a:t>
            </a:r>
            <a:r>
              <a:rPr lang="en-US" dirty="0" err="1"/>
              <a:t>Lua</a:t>
            </a:r>
            <a:r>
              <a:rPr lang="en-US" dirty="0"/>
              <a:t> </a:t>
            </a:r>
            <a:r>
              <a:rPr lang="en-US" dirty="0" err="1"/>
              <a:t>coroutines</a:t>
            </a:r>
            <a:r>
              <a:rPr lang="en-US" dirty="0"/>
              <a:t>, full lexical scoping instead of </a:t>
            </a:r>
            <a:r>
              <a:rPr lang="en-US" dirty="0" err="1"/>
              <a:t>upvalues</a:t>
            </a:r>
            <a:r>
              <a:rPr lang="en-US" dirty="0"/>
              <a:t>, and </a:t>
            </a:r>
            <a:r>
              <a:rPr lang="en-US" dirty="0" err="1"/>
              <a:t>metatables</a:t>
            </a:r>
            <a:r>
              <a:rPr lang="en-US" dirty="0"/>
              <a:t> instead of tags and tag methods</a:t>
            </a:r>
          </a:p>
          <a:p>
            <a:endParaRPr lang="en-US" baseline="0" dirty="0"/>
          </a:p>
          <a:p>
            <a:r>
              <a:rPr lang="en-US" dirty="0"/>
              <a:t>introduces </a:t>
            </a:r>
            <a:r>
              <a:rPr lang="en-US" dirty="0" err="1"/>
              <a:t>booleans</a:t>
            </a:r>
            <a:r>
              <a:rPr lang="en-US" dirty="0"/>
              <a:t>, proper tail calls, and weak tables</a:t>
            </a:r>
          </a:p>
          <a:p>
            <a:endParaRPr lang="en-US" baseline="0" dirty="0"/>
          </a:p>
          <a:p>
            <a:r>
              <a:rPr lang="es-AR" dirty="0" err="1"/>
              <a:t>better</a:t>
            </a:r>
            <a:r>
              <a:rPr lang="es-AR" dirty="0"/>
              <a:t> </a:t>
            </a:r>
            <a:r>
              <a:rPr lang="es-AR" dirty="0" err="1"/>
              <a:t>support</a:t>
            </a:r>
            <a:r>
              <a:rPr lang="es-AR" dirty="0"/>
              <a:t> </a:t>
            </a:r>
            <a:r>
              <a:rPr lang="es-AR" dirty="0" err="1"/>
              <a:t>for</a:t>
            </a:r>
            <a:r>
              <a:rPr lang="es-AR" dirty="0"/>
              <a:t> </a:t>
            </a:r>
            <a:r>
              <a:rPr lang="es-AR" dirty="0" err="1"/>
              <a:t>packages</a:t>
            </a:r>
            <a:r>
              <a:rPr lang="es-AR" dirty="0"/>
              <a:t>, new API </a:t>
            </a:r>
            <a:r>
              <a:rPr lang="es-AR" dirty="0" err="1"/>
              <a:t>for</a:t>
            </a:r>
            <a:r>
              <a:rPr lang="es-AR" dirty="0"/>
              <a:t> </a:t>
            </a:r>
            <a:r>
              <a:rPr lang="es-AR" dirty="0" err="1"/>
              <a:t>loading</a:t>
            </a:r>
            <a:r>
              <a:rPr lang="es-AR" dirty="0"/>
              <a:t> </a:t>
            </a:r>
            <a:r>
              <a:rPr lang="es-AR" dirty="0" err="1"/>
              <a:t>Lua</a:t>
            </a:r>
            <a:r>
              <a:rPr lang="es-AR" dirty="0"/>
              <a:t> </a:t>
            </a:r>
            <a:r>
              <a:rPr lang="es-AR" dirty="0" err="1"/>
              <a:t>chunks</a:t>
            </a:r>
            <a:r>
              <a:rPr lang="es-AR" dirty="0"/>
              <a:t>, new error </a:t>
            </a:r>
            <a:r>
              <a:rPr lang="es-AR" dirty="0" err="1"/>
              <a:t>handling</a:t>
            </a:r>
            <a:r>
              <a:rPr lang="es-AR" dirty="0"/>
              <a:t> </a:t>
            </a:r>
            <a:r>
              <a:rPr lang="es-AR" dirty="0" err="1"/>
              <a:t>protocol</a:t>
            </a:r>
            <a:r>
              <a:rPr lang="es-AR" dirty="0"/>
              <a:t>, </a:t>
            </a:r>
            <a:r>
              <a:rPr lang="es-AR" dirty="0" err="1"/>
              <a:t>better</a:t>
            </a:r>
            <a:r>
              <a:rPr lang="es-AR" dirty="0"/>
              <a:t> error </a:t>
            </a:r>
            <a:r>
              <a:rPr lang="es-AR" dirty="0" err="1"/>
              <a:t>messages</a:t>
            </a:r>
            <a:endParaRPr lang="es-AR" baseline="0" dirty="0"/>
          </a:p>
          <a:p>
            <a:endParaRPr lang="es-AR" baseline="0" dirty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2C32D-1AA2-493A-B299-1E2C9EEC71D9}" type="slidenum">
              <a:rPr lang="es-AR" smtClean="0"/>
              <a:pPr/>
              <a:t>2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LUA 5.3: Introducción de </a:t>
            </a:r>
            <a:r>
              <a:rPr lang="es-AR" dirty="0" err="1"/>
              <a:t>Integers</a:t>
            </a:r>
            <a:r>
              <a:rPr lang="es-AR" dirty="0"/>
              <a:t>,</a:t>
            </a:r>
            <a:r>
              <a:rPr lang="es-AR" baseline="0" dirty="0"/>
              <a:t> hasta antes de este momento se utilizaba Punto Flotante de Doble Precisión. Por lo que ahora están los </a:t>
            </a:r>
            <a:r>
              <a:rPr lang="es-AR" baseline="0" dirty="0" err="1"/>
              <a:t>floats</a:t>
            </a:r>
            <a:r>
              <a:rPr lang="es-AR" baseline="0" dirty="0"/>
              <a:t> (de doble precisión) y los </a:t>
            </a:r>
            <a:r>
              <a:rPr lang="es-AR" baseline="0" dirty="0" err="1"/>
              <a:t>Integers</a:t>
            </a:r>
            <a:r>
              <a:rPr lang="es-AR" baseline="0" dirty="0"/>
              <a:t>. 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2C32D-1AA2-493A-B299-1E2C9EEC71D9}" type="slidenum">
              <a:rPr lang="es-AR" smtClean="0"/>
              <a:pPr/>
              <a:t>3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Explicar</a:t>
            </a:r>
            <a:r>
              <a:rPr lang="es-AR" baseline="0" dirty="0"/>
              <a:t> que es un lenguaje interpretado</a:t>
            </a:r>
          </a:p>
          <a:p>
            <a:endParaRPr lang="es-AR" baseline="0" dirty="0"/>
          </a:p>
          <a:p>
            <a:r>
              <a:rPr lang="es-AR" baseline="0" dirty="0"/>
              <a:t>EN PARADIGMA: Podemos partir de LUA y hacerlo Orientado a Objetos, utilizarlo en un lenguaje Funcional, GOAL (ver que es) y Concurrente. También en Descripción de </a:t>
            </a:r>
            <a:r>
              <a:rPr lang="es-AR" baseline="0" dirty="0" smtClean="0"/>
              <a:t>Datos.</a:t>
            </a:r>
            <a:endParaRPr lang="es-AR" baseline="0" dirty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2C32D-1AA2-493A-B299-1E2C9EEC71D9}" type="slidenum">
              <a:rPr lang="es-AR" smtClean="0"/>
              <a:pPr/>
              <a:t>4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http://</a:t>
            </a:r>
            <a:r>
              <a:rPr lang="es-AR" dirty="0" smtClean="0"/>
              <a:t>lua-users.org/wiki/SampleCode</a:t>
            </a:r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Las tablas son </a:t>
            </a:r>
            <a:r>
              <a:rPr lang="es-AR" dirty="0" err="1" smtClean="0"/>
              <a:t>arrays</a:t>
            </a:r>
            <a:r>
              <a:rPr lang="es-AR" dirty="0" smtClean="0"/>
              <a:t> asociados (creados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dinamicamente</a:t>
            </a:r>
            <a:r>
              <a:rPr lang="es-AR" baseline="0" dirty="0" smtClean="0"/>
              <a:t>), manejado por referencias</a:t>
            </a:r>
            <a:endParaRPr lang="es-AR" dirty="0" smtClean="0"/>
          </a:p>
          <a:p>
            <a:r>
              <a:rPr lang="es-AR" dirty="0" smtClean="0"/>
              <a:t>Las tablas son ciudadanos</a:t>
            </a:r>
            <a:r>
              <a:rPr lang="es-AR" baseline="0" dirty="0" smtClean="0"/>
              <a:t> de 1er Orden 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2C32D-1AA2-493A-B299-1E2C9EEC71D9}" type="slidenum">
              <a:rPr lang="es-AR" smtClean="0"/>
              <a:pPr/>
              <a:t>5</a:t>
            </a:fld>
            <a:endParaRPr 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Table</a:t>
            </a:r>
            <a:r>
              <a:rPr lang="es-AR" dirty="0" smtClean="0"/>
              <a:t> Library:</a:t>
            </a:r>
            <a:r>
              <a:rPr lang="es-AR" baseline="0" dirty="0" smtClean="0"/>
              <a:t> Ofrece varias funciones para manejar las tablas</a:t>
            </a:r>
          </a:p>
          <a:p>
            <a:endParaRPr lang="es-A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/>
              <a:t>LA TABLA</a:t>
            </a:r>
            <a:r>
              <a:rPr lang="es-ES" sz="1200" baseline="0" dirty="0" smtClean="0"/>
              <a:t> </a:t>
            </a:r>
            <a:r>
              <a:rPr lang="es-ES" sz="1200" dirty="0" smtClean="0"/>
              <a:t>ES LA UNICA ESTRUCTURA DE DATOS, Y CON ELLA PODES HACER LO QUE SEA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2C32D-1AA2-493A-B299-1E2C9EEC71D9}" type="slidenum">
              <a:rPr lang="es-AR" smtClean="0"/>
              <a:pPr/>
              <a:t>6</a:t>
            </a:fld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El </a:t>
            </a:r>
            <a:r>
              <a:rPr lang="es-AR" dirty="0" err="1" smtClean="0"/>
              <a:t>move</a:t>
            </a:r>
            <a:r>
              <a:rPr lang="es-AR" dirty="0" smtClean="0"/>
              <a:t> copia</a:t>
            </a:r>
            <a:r>
              <a:rPr lang="es-AR" baseline="0" dirty="0" smtClean="0"/>
              <a:t> de una tabla, una </a:t>
            </a:r>
            <a:r>
              <a:rPr lang="es-AR" baseline="0" dirty="0" err="1" smtClean="0"/>
              <a:t>posicion</a:t>
            </a:r>
            <a:r>
              <a:rPr lang="es-AR" baseline="0" dirty="0" smtClean="0"/>
              <a:t> inicial hasta una final, hacia una </a:t>
            </a:r>
            <a:r>
              <a:rPr lang="es-AR" baseline="0" dirty="0" err="1" smtClean="0"/>
              <a:t>posicion</a:t>
            </a:r>
            <a:r>
              <a:rPr lang="es-AR" baseline="0" dirty="0" smtClean="0"/>
              <a:t> , en una nueva tabla (si se quiere)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2C32D-1AA2-493A-B299-1E2C9EEC71D9}" type="slidenum">
              <a:rPr lang="es-AR" smtClean="0"/>
              <a:pPr/>
              <a:t>7</a:t>
            </a:fld>
            <a:endParaRPr 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EXPLICAR QUE HACEN CONCAT, SORT, PACK, UNPACK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2C32D-1AA2-493A-B299-1E2C9EEC71D9}" type="slidenum">
              <a:rPr lang="es-AR" smtClean="0"/>
              <a:pPr/>
              <a:t>8</a:t>
            </a:fld>
            <a:endParaRPr lang="es-A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Excepción:</a:t>
            </a:r>
            <a:r>
              <a:rPr lang="es-AR" baseline="0" dirty="0" smtClean="0"/>
              <a:t> No requiere el uso de </a:t>
            </a:r>
            <a:r>
              <a:rPr lang="es-AR" baseline="0" dirty="0" err="1" smtClean="0"/>
              <a:t>parentisis</a:t>
            </a:r>
            <a:r>
              <a:rPr lang="es-AR" baseline="0" dirty="0" smtClean="0"/>
              <a:t> cuando hay 1 solo </a:t>
            </a:r>
            <a:r>
              <a:rPr lang="es-AR" baseline="0" dirty="0" err="1" smtClean="0"/>
              <a:t>parametro</a:t>
            </a:r>
            <a:r>
              <a:rPr lang="es-AR" baseline="0" dirty="0" smtClean="0"/>
              <a:t>, y ese es un </a:t>
            </a:r>
            <a:r>
              <a:rPr lang="es-AR" baseline="0" dirty="0" err="1" smtClean="0"/>
              <a:t>string</a:t>
            </a:r>
            <a:r>
              <a:rPr lang="es-AR" baseline="0" dirty="0" smtClean="0"/>
              <a:t> o un constructor de tabla. (esta en el ejemplo)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2C32D-1AA2-493A-B299-1E2C9EEC71D9}" type="slidenum">
              <a:rPr lang="es-AR" smtClean="0"/>
              <a:pPr/>
              <a:t>9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745-723B-474A-B41C-4B47E748DED6}" type="datetimeFigureOut">
              <a:rPr lang="es-AR" smtClean="0"/>
              <a:pPr/>
              <a:t>1/6/2018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93F-E376-49A6-A660-ACDAB46C08A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745-723B-474A-B41C-4B47E748DED6}" type="datetimeFigureOut">
              <a:rPr lang="es-AR" smtClean="0"/>
              <a:pPr/>
              <a:t>1/6/2018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93F-E376-49A6-A660-ACDAB46C08A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745-723B-474A-B41C-4B47E748DED6}" type="datetimeFigureOut">
              <a:rPr lang="es-AR" smtClean="0"/>
              <a:pPr/>
              <a:t>1/6/2018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93F-E376-49A6-A660-ACDAB46C08A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745-723B-474A-B41C-4B47E748DED6}" type="datetimeFigureOut">
              <a:rPr lang="es-AR" smtClean="0"/>
              <a:pPr/>
              <a:t>1/6/2018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93F-E376-49A6-A660-ACDAB46C08A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745-723B-474A-B41C-4B47E748DED6}" type="datetimeFigureOut">
              <a:rPr lang="es-AR" smtClean="0"/>
              <a:pPr/>
              <a:t>1/6/2018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93F-E376-49A6-A660-ACDAB46C08A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745-723B-474A-B41C-4B47E748DED6}" type="datetimeFigureOut">
              <a:rPr lang="es-AR" smtClean="0"/>
              <a:pPr/>
              <a:t>1/6/2018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93F-E376-49A6-A660-ACDAB46C08A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745-723B-474A-B41C-4B47E748DED6}" type="datetimeFigureOut">
              <a:rPr lang="es-AR" smtClean="0"/>
              <a:pPr/>
              <a:t>1/6/2018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93F-E376-49A6-A660-ACDAB46C08A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745-723B-474A-B41C-4B47E748DED6}" type="datetimeFigureOut">
              <a:rPr lang="es-AR" smtClean="0"/>
              <a:pPr/>
              <a:t>1/6/2018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93F-E376-49A6-A660-ACDAB46C08A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745-723B-474A-B41C-4B47E748DED6}" type="datetimeFigureOut">
              <a:rPr lang="es-AR" smtClean="0"/>
              <a:pPr/>
              <a:t>1/6/2018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93F-E376-49A6-A660-ACDAB46C08A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745-723B-474A-B41C-4B47E748DED6}" type="datetimeFigureOut">
              <a:rPr lang="es-AR" smtClean="0"/>
              <a:pPr/>
              <a:t>1/6/2018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93F-E376-49A6-A660-ACDAB46C08A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745-723B-474A-B41C-4B47E748DED6}" type="datetimeFigureOut">
              <a:rPr lang="es-AR" smtClean="0"/>
              <a:pPr/>
              <a:t>1/6/2018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93F-E376-49A6-A660-ACDAB46C08A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54745-723B-474A-B41C-4B47E748DED6}" type="datetimeFigureOut">
              <a:rPr lang="es-AR" smtClean="0"/>
              <a:pPr/>
              <a:t>1/6/2018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A193F-E376-49A6-A660-ACDAB46C08A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0034" y="1"/>
            <a:ext cx="8215370" cy="1428736"/>
          </a:xfrm>
        </p:spPr>
        <p:txBody>
          <a:bodyPr/>
          <a:lstStyle/>
          <a:p>
            <a:r>
              <a:rPr lang="es-AR" dirty="0"/>
              <a:t>Introducción 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14282" y="1000108"/>
            <a:ext cx="1714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/>
              <a:t>Origen</a:t>
            </a:r>
          </a:p>
        </p:txBody>
      </p:sp>
      <p:pic>
        <p:nvPicPr>
          <p:cNvPr id="16386" name="Picture 2" descr="Resultado de imagen para LUA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000240"/>
            <a:ext cx="3714776" cy="3714776"/>
          </a:xfrm>
          <a:prstGeom prst="rect">
            <a:avLst/>
          </a:prstGeom>
          <a:noFill/>
        </p:spPr>
      </p:pic>
      <p:pic>
        <p:nvPicPr>
          <p:cNvPr id="16388" name="Picture 4" descr="Resultado de imagen para TecGraf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5500702"/>
            <a:ext cx="4052877" cy="1251317"/>
          </a:xfrm>
          <a:prstGeom prst="rect">
            <a:avLst/>
          </a:prstGeom>
          <a:noFill/>
        </p:spPr>
      </p:pic>
      <p:cxnSp>
        <p:nvCxnSpPr>
          <p:cNvPr id="9" name="8 Conector recto de flecha"/>
          <p:cNvCxnSpPr>
            <a:stCxn id="4" idx="2"/>
            <a:endCxn id="10" idx="0"/>
          </p:cNvCxnSpPr>
          <p:nvPr/>
        </p:nvCxnSpPr>
        <p:spPr>
          <a:xfrm rot="16200000" flipH="1">
            <a:off x="706160" y="2134927"/>
            <a:ext cx="1016509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642910" y="2786058"/>
            <a:ext cx="142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800" dirty="0"/>
              <a:t>DEL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642910" y="3571876"/>
            <a:ext cx="142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800" dirty="0"/>
              <a:t>SOL</a:t>
            </a:r>
          </a:p>
        </p:txBody>
      </p:sp>
      <p:cxnSp>
        <p:nvCxnSpPr>
          <p:cNvPr id="17" name="16 Conector recto de flecha"/>
          <p:cNvCxnSpPr>
            <a:stCxn id="10" idx="3"/>
          </p:cNvCxnSpPr>
          <p:nvPr/>
        </p:nvCxnSpPr>
        <p:spPr>
          <a:xfrm>
            <a:off x="2071670" y="3201557"/>
            <a:ext cx="2428892" cy="4417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1" idx="3"/>
          </p:cNvCxnSpPr>
          <p:nvPr/>
        </p:nvCxnSpPr>
        <p:spPr>
          <a:xfrm flipV="1">
            <a:off x="2071670" y="3929071"/>
            <a:ext cx="2428892" cy="583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142852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err="1"/>
              <a:t>Multiple</a:t>
            </a:r>
            <a:r>
              <a:rPr lang="es-AR" sz="2400" dirty="0"/>
              <a:t> Retorno</a:t>
            </a: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714356"/>
            <a:ext cx="8220865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428596" y="4286256"/>
            <a:ext cx="6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Funciones con cantidad variable de argumentos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857760"/>
            <a:ext cx="713628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>
            <a:extLst>
              <a:ext uri="{FF2B5EF4-FFF2-40B4-BE49-F238E27FC236}">
                <a16:creationId xmlns="" xmlns:a16="http://schemas.microsoft.com/office/drawing/2014/main" id="{5D5E9227-73E6-4B63-ACE2-0B77F2DC0220}"/>
              </a:ext>
            </a:extLst>
          </p:cNvPr>
          <p:cNvSpPr txBox="1"/>
          <p:nvPr/>
        </p:nvSpPr>
        <p:spPr>
          <a:xfrm>
            <a:off x="571472" y="428604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u="sng" dirty="0" err="1" smtClean="0"/>
              <a:t>Currying</a:t>
            </a:r>
            <a:r>
              <a:rPr lang="es-AR" sz="2400" u="sng" dirty="0" smtClean="0"/>
              <a:t> en Funciones</a:t>
            </a:r>
            <a:endParaRPr lang="es-AR" sz="2400" u="sng" dirty="0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8BABB81A-E298-41A5-9451-FAA77A96B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857364"/>
            <a:ext cx="7835429" cy="428628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4DC83E24-C5B6-4AA5-B467-A861E0C7D667}"/>
              </a:ext>
            </a:extLst>
          </p:cNvPr>
          <p:cNvSpPr txBox="1"/>
          <p:nvPr/>
        </p:nvSpPr>
        <p:spPr>
          <a:xfrm>
            <a:off x="571472" y="1142984"/>
            <a:ext cx="710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Esto siempre es posible cuando las funciones son ciudadanos de 1er Clase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89129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>
            <a:extLst>
              <a:ext uri="{FF2B5EF4-FFF2-40B4-BE49-F238E27FC236}">
                <a16:creationId xmlns="" xmlns:a16="http://schemas.microsoft.com/office/drawing/2014/main" id="{3996A7BD-CC5D-4008-AA49-523AEC013904}"/>
              </a:ext>
            </a:extLst>
          </p:cNvPr>
          <p:cNvSpPr txBox="1"/>
          <p:nvPr/>
        </p:nvSpPr>
        <p:spPr>
          <a:xfrm>
            <a:off x="500034" y="357166"/>
            <a:ext cx="4288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u="sng" dirty="0" err="1"/>
              <a:t>Arrays</a:t>
            </a:r>
            <a:r>
              <a:rPr lang="es-AR" sz="2400" u="sng" dirty="0"/>
              <a:t>, Listas y Secuencias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114B1443-20DC-49E6-ADA4-17C6005CD2FD}"/>
              </a:ext>
            </a:extLst>
          </p:cNvPr>
          <p:cNvSpPr txBox="1"/>
          <p:nvPr/>
        </p:nvSpPr>
        <p:spPr>
          <a:xfrm>
            <a:off x="500034" y="1071546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representar listas o </a:t>
            </a:r>
            <a:r>
              <a:rPr lang="es-ES" dirty="0" err="1"/>
              <a:t>arrays</a:t>
            </a:r>
            <a:r>
              <a:rPr lang="es-ES" dirty="0"/>
              <a:t>, se utiliza una tabla y se accede a cada valor con </a:t>
            </a:r>
          </a:p>
          <a:p>
            <a:r>
              <a:rPr lang="es-ES" dirty="0" err="1"/>
              <a:t>key</a:t>
            </a:r>
            <a:r>
              <a:rPr lang="es-ES" dirty="0"/>
              <a:t> = numero, comenzando el array con 1. Si no tienen agujeros se las llaman secuencia.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2177A13C-F0A9-459D-98E1-08B8D30D1FBC}"/>
              </a:ext>
            </a:extLst>
          </p:cNvPr>
          <p:cNvSpPr txBox="1"/>
          <p:nvPr/>
        </p:nvSpPr>
        <p:spPr>
          <a:xfrm>
            <a:off x="357158" y="5715016"/>
            <a:ext cx="462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También te ofrece la función </a:t>
            </a:r>
            <a:r>
              <a:rPr lang="es-ES" dirty="0" err="1"/>
              <a:t>lenght</a:t>
            </a:r>
            <a:r>
              <a:rPr lang="es-ES" dirty="0"/>
              <a:t> como #lista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5596617A-9A6A-4E5C-AA07-614786EF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2214554"/>
            <a:ext cx="8526962" cy="31432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55249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14348" y="642918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Características avanzadas 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714348" y="1285860"/>
            <a:ext cx="24145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Garbage</a:t>
            </a:r>
            <a:r>
              <a:rPr lang="es-AR" dirty="0"/>
              <a:t> </a:t>
            </a:r>
            <a:r>
              <a:rPr lang="es-AR" dirty="0" err="1"/>
              <a:t>Collector</a:t>
            </a:r>
            <a:endParaRPr lang="es-AR" dirty="0"/>
          </a:p>
          <a:p>
            <a:endParaRPr lang="es-AR" dirty="0"/>
          </a:p>
          <a:p>
            <a:r>
              <a:rPr lang="es-AR" dirty="0" err="1"/>
              <a:t>Closures</a:t>
            </a:r>
            <a:endParaRPr lang="es-AR" dirty="0"/>
          </a:p>
          <a:p>
            <a:endParaRPr lang="es-AR" dirty="0"/>
          </a:p>
          <a:p>
            <a:r>
              <a:rPr lang="es-AR" dirty="0"/>
              <a:t>Funciones de 1era clase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71472" y="2928934"/>
            <a:ext cx="75009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  <a:p>
            <a:r>
              <a:rPr lang="es-AR" dirty="0"/>
              <a:t>Control de </a:t>
            </a:r>
            <a:r>
              <a:rPr lang="es-AR" dirty="0" smtClean="0"/>
              <a:t>Flujos</a:t>
            </a:r>
            <a:endParaRPr lang="es-AR" dirty="0"/>
          </a:p>
          <a:p>
            <a:r>
              <a:rPr lang="es-AR" dirty="0"/>
              <a:t/>
            </a:r>
            <a:br>
              <a:rPr lang="es-AR" dirty="0"/>
            </a:br>
            <a:endParaRPr lang="es-AR" dirty="0"/>
          </a:p>
          <a:p>
            <a:endParaRPr lang="es-AR" dirty="0"/>
          </a:p>
          <a:p>
            <a:endParaRPr lang="es-AR" dirty="0" smtClean="0"/>
          </a:p>
          <a:p>
            <a:r>
              <a:rPr lang="es-AR" dirty="0" err="1" smtClean="0"/>
              <a:t>Currying</a:t>
            </a:r>
            <a:r>
              <a:rPr lang="es-AR" dirty="0" smtClean="0"/>
              <a:t>? </a:t>
            </a:r>
          </a:p>
          <a:p>
            <a:endParaRPr lang="es-AR" dirty="0" smtClean="0"/>
          </a:p>
          <a:p>
            <a:r>
              <a:rPr lang="es-AR" dirty="0" err="1" smtClean="0"/>
              <a:t>Lazy</a:t>
            </a:r>
            <a:r>
              <a:rPr lang="es-AR" dirty="0" smtClean="0"/>
              <a:t>?  -&gt; se puede implementar como agregar (ver con </a:t>
            </a:r>
            <a:r>
              <a:rPr lang="es-AR" dirty="0" err="1" smtClean="0"/>
              <a:t>metatablas</a:t>
            </a:r>
            <a:r>
              <a:rPr lang="es-AR" dirty="0" smtClean="0"/>
              <a:t>)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  <a:p>
            <a:endParaRPr lang="es-A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Comparativa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714348" y="1500174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LUA vs </a:t>
            </a:r>
            <a:r>
              <a:rPr lang="es-AR" dirty="0" err="1"/>
              <a:t>Python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714348" y="2071678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LUA vs GO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714348" y="2571744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LUA vs Perl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714348" y="3143248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LUA vs </a:t>
            </a:r>
            <a:r>
              <a:rPr lang="es-AR" dirty="0" err="1"/>
              <a:t>Scheme</a:t>
            </a:r>
            <a:endParaRPr lang="es-A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Caso de estudio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142976" y="1857364"/>
            <a:ext cx="208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HAY QUE BUSCARLO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Estadísticas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857224" y="1428736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Evolución del lenguaje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785786" y="2143116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Frameworks</a:t>
            </a:r>
            <a:endParaRPr lang="es-A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Conclusion</a:t>
            </a:r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1071538" y="1643050"/>
            <a:ext cx="39290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*Para que sirve y para que 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Evolución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14282" y="1428736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1993:   </a:t>
            </a:r>
            <a:r>
              <a:rPr lang="es-AR" sz="2800" dirty="0"/>
              <a:t>Nace LUA v1.0</a:t>
            </a:r>
            <a:endParaRPr lang="es-AR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14282" y="221455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1995:   </a:t>
            </a:r>
            <a:r>
              <a:rPr lang="es-AR" sz="2800" dirty="0" err="1"/>
              <a:t>Lua</a:t>
            </a:r>
            <a:r>
              <a:rPr lang="es-AR" sz="2800" dirty="0"/>
              <a:t> 2.1 - </a:t>
            </a:r>
            <a:r>
              <a:rPr lang="es-AR" sz="2400" dirty="0"/>
              <a:t>Semántica extensible con retrocesos y POO.</a:t>
            </a:r>
            <a:endParaRPr lang="es-AR" sz="3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14282" y="292893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1997:   </a:t>
            </a:r>
            <a:r>
              <a:rPr lang="es-AR" sz="2800" dirty="0" err="1"/>
              <a:t>Lua</a:t>
            </a:r>
            <a:r>
              <a:rPr lang="es-AR" sz="2800" dirty="0"/>
              <a:t> 3.0 </a:t>
            </a:r>
            <a:r>
              <a:rPr lang="es-AR" sz="2400" dirty="0"/>
              <a:t>- Métodos de etiquetas (TAG METODS). </a:t>
            </a:r>
            <a:endParaRPr lang="es-AR" sz="2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214282" y="3643314"/>
            <a:ext cx="9358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2000:   </a:t>
            </a:r>
            <a:r>
              <a:rPr lang="es-AR" sz="2800" dirty="0" err="1"/>
              <a:t>Lua</a:t>
            </a:r>
            <a:r>
              <a:rPr lang="es-AR" sz="2800" dirty="0"/>
              <a:t> 4.0 - </a:t>
            </a:r>
            <a:r>
              <a:rPr lang="es-AR" sz="2400" dirty="0"/>
              <a:t>Declaraciones múltiples, interfaz para crear un 			          </a:t>
            </a:r>
            <a:r>
              <a:rPr lang="es-AR" sz="2400" dirty="0" err="1"/>
              <a:t>debugger</a:t>
            </a:r>
            <a:r>
              <a:rPr lang="es-AR" sz="2400" dirty="0"/>
              <a:t>. </a:t>
            </a:r>
            <a:endParaRPr lang="es-AR" sz="3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214282" y="450057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2003:   </a:t>
            </a:r>
            <a:r>
              <a:rPr lang="es-AR" sz="2800" dirty="0" err="1"/>
              <a:t>Lua</a:t>
            </a:r>
            <a:r>
              <a:rPr lang="es-AR" sz="2800" dirty="0"/>
              <a:t> 5.0 – </a:t>
            </a:r>
            <a:r>
              <a:rPr lang="es-AR" sz="2400" dirty="0"/>
              <a:t>Soporte </a:t>
            </a:r>
            <a:r>
              <a:rPr lang="es-AR" sz="2400" dirty="0" err="1"/>
              <a:t>Multithreading</a:t>
            </a:r>
            <a:r>
              <a:rPr lang="es-AR" sz="2400" dirty="0"/>
              <a:t> , </a:t>
            </a:r>
            <a:r>
              <a:rPr lang="es-AR" sz="2400" dirty="0" err="1"/>
              <a:t>scoping</a:t>
            </a:r>
            <a:r>
              <a:rPr lang="es-AR" sz="2400" dirty="0"/>
              <a:t> y 	 	      		           </a:t>
            </a:r>
            <a:r>
              <a:rPr lang="es-AR" sz="2400" dirty="0" err="1"/>
              <a:t>metatables</a:t>
            </a:r>
            <a:r>
              <a:rPr lang="es-AR" sz="2400" dirty="0"/>
              <a:t> en vez tag </a:t>
            </a:r>
            <a:r>
              <a:rPr lang="es-AR" sz="2400" dirty="0" err="1"/>
              <a:t>methods</a:t>
            </a:r>
            <a:r>
              <a:rPr lang="es-AR" sz="2400" dirty="0"/>
              <a:t>.</a:t>
            </a:r>
          </a:p>
          <a:p>
            <a:r>
              <a:rPr lang="es-AR" sz="2400" dirty="0"/>
              <a:t>                                      Introducción de </a:t>
            </a:r>
            <a:r>
              <a:rPr lang="es-AR" sz="2400" dirty="0" err="1"/>
              <a:t>booleans</a:t>
            </a:r>
            <a:r>
              <a:rPr lang="es-AR" sz="2800" dirty="0"/>
              <a:t>, </a:t>
            </a:r>
            <a:r>
              <a:rPr lang="es-AR" sz="2800" dirty="0" err="1"/>
              <a:t>proper</a:t>
            </a:r>
            <a:r>
              <a:rPr lang="es-AR" sz="2800" dirty="0"/>
              <a:t> </a:t>
            </a:r>
            <a:r>
              <a:rPr lang="es-AR" sz="2800" dirty="0" err="1"/>
              <a:t>tail</a:t>
            </a:r>
            <a:r>
              <a:rPr lang="es-AR" sz="2800" dirty="0"/>
              <a:t> </a:t>
            </a:r>
            <a:r>
              <a:rPr lang="es-AR" sz="2800" dirty="0" err="1"/>
              <a:t>calls</a:t>
            </a:r>
            <a:r>
              <a:rPr lang="es-AR" sz="2800" dirty="0"/>
              <a:t>.</a:t>
            </a:r>
          </a:p>
          <a:p>
            <a:r>
              <a:rPr lang="es-AR" sz="2800" dirty="0"/>
              <a:t>		              </a:t>
            </a:r>
            <a:endParaRPr lang="es-AR" sz="3200" dirty="0"/>
          </a:p>
        </p:txBody>
      </p:sp>
      <p:pic>
        <p:nvPicPr>
          <p:cNvPr id="12" name="Picture 2" descr="http://www.lua.org/images/timeline.png"/>
          <p:cNvPicPr>
            <a:picLocks noChangeAspect="1" noChangeArrowheads="1"/>
          </p:cNvPicPr>
          <p:nvPr/>
        </p:nvPicPr>
        <p:blipFill>
          <a:blip r:embed="rId3"/>
          <a:srcRect r="35250"/>
          <a:stretch>
            <a:fillRect/>
          </a:stretch>
        </p:blipFill>
        <p:spPr bwMode="auto">
          <a:xfrm>
            <a:off x="71438" y="5929330"/>
            <a:ext cx="9001156" cy="6141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Evolución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42844" y="135729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2015:   </a:t>
            </a:r>
            <a:r>
              <a:rPr lang="es-AR" sz="2800" dirty="0" err="1"/>
              <a:t>Lua</a:t>
            </a:r>
            <a:r>
              <a:rPr lang="es-AR" sz="2800" dirty="0"/>
              <a:t> 5.3 – </a:t>
            </a:r>
            <a:r>
              <a:rPr lang="es-AR" sz="2400" dirty="0"/>
              <a:t>Introducción de Enteros, Operaciones de 		                         Bits, Librería UTF-8 y soporte 32 y 64 bits.  </a:t>
            </a:r>
            <a:endParaRPr lang="es-AR" sz="3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42844" y="335756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err="1"/>
              <a:t>Work</a:t>
            </a:r>
            <a:r>
              <a:rPr lang="es-AR" sz="3200" dirty="0"/>
              <a:t> in </a:t>
            </a:r>
            <a:r>
              <a:rPr lang="es-AR" sz="3200" dirty="0" err="1"/>
              <a:t>Progress</a:t>
            </a:r>
            <a:r>
              <a:rPr lang="es-AR" sz="3200" dirty="0"/>
              <a:t>:</a:t>
            </a:r>
            <a:r>
              <a:rPr lang="es-AR" sz="2800" dirty="0"/>
              <a:t> </a:t>
            </a:r>
            <a:r>
              <a:rPr lang="es-AR" sz="2800" dirty="0" err="1"/>
              <a:t>Lua</a:t>
            </a:r>
            <a:r>
              <a:rPr lang="es-AR" sz="2800" dirty="0"/>
              <a:t> 5.4</a:t>
            </a:r>
          </a:p>
        </p:txBody>
      </p:sp>
      <p:pic>
        <p:nvPicPr>
          <p:cNvPr id="7" name="Picture 2" descr="http://www.lua.org/images/timeline.png"/>
          <p:cNvPicPr>
            <a:picLocks noChangeAspect="1" noChangeArrowheads="1"/>
          </p:cNvPicPr>
          <p:nvPr/>
        </p:nvPicPr>
        <p:blipFill>
          <a:blip r:embed="rId3"/>
          <a:srcRect l="43167"/>
          <a:stretch>
            <a:fillRect/>
          </a:stretch>
        </p:blipFill>
        <p:spPr bwMode="auto">
          <a:xfrm>
            <a:off x="571472" y="5643578"/>
            <a:ext cx="7900704" cy="6141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s-AR" dirty="0"/>
              <a:t>Lenguaje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28596" y="1000108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u="sng" dirty="0"/>
              <a:t>Características básicas 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714348" y="1714488"/>
            <a:ext cx="2405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dirty="0"/>
              <a:t> Lenguaje Interpretado</a:t>
            </a:r>
          </a:p>
          <a:p>
            <a:pPr>
              <a:buFont typeface="Arial" pitchFamily="34" charset="0"/>
              <a:buChar char="•"/>
            </a:pPr>
            <a:r>
              <a:rPr lang="es-AR" dirty="0"/>
              <a:t> TIPADO</a:t>
            </a:r>
          </a:p>
        </p:txBody>
      </p:sp>
      <p:cxnSp>
        <p:nvCxnSpPr>
          <p:cNvPr id="8" name="7 Conector recto de flecha"/>
          <p:cNvCxnSpPr>
            <a:endCxn id="20" idx="1"/>
          </p:cNvCxnSpPr>
          <p:nvPr/>
        </p:nvCxnSpPr>
        <p:spPr>
          <a:xfrm flipV="1">
            <a:off x="3912183" y="3530086"/>
            <a:ext cx="2571768" cy="1315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endCxn id="22" idx="1"/>
          </p:cNvCxnSpPr>
          <p:nvPr/>
        </p:nvCxnSpPr>
        <p:spPr>
          <a:xfrm flipV="1">
            <a:off x="3929058" y="4113732"/>
            <a:ext cx="2571768" cy="815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endCxn id="33" idx="1"/>
          </p:cNvCxnSpPr>
          <p:nvPr/>
        </p:nvCxnSpPr>
        <p:spPr>
          <a:xfrm flipV="1">
            <a:off x="3929058" y="4756674"/>
            <a:ext cx="2643206" cy="243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6483951" y="334542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POO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6500826" y="3929066"/>
            <a:ext cx="135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Concurrente</a:t>
            </a:r>
          </a:p>
        </p:txBody>
      </p:sp>
      <p:cxnSp>
        <p:nvCxnSpPr>
          <p:cNvPr id="28" name="27 Conector recto de flecha"/>
          <p:cNvCxnSpPr>
            <a:endCxn id="34" idx="1"/>
          </p:cNvCxnSpPr>
          <p:nvPr/>
        </p:nvCxnSpPr>
        <p:spPr>
          <a:xfrm>
            <a:off x="3929058" y="5072074"/>
            <a:ext cx="2643206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6572264" y="4572008"/>
            <a:ext cx="71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GOAL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6572264" y="5072074"/>
            <a:ext cx="135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Concurrente</a:t>
            </a:r>
          </a:p>
        </p:txBody>
      </p:sp>
      <p:cxnSp>
        <p:nvCxnSpPr>
          <p:cNvPr id="45" name="44 Conector recto de flecha"/>
          <p:cNvCxnSpPr>
            <a:endCxn id="49" idx="1"/>
          </p:cNvCxnSpPr>
          <p:nvPr/>
        </p:nvCxnSpPr>
        <p:spPr>
          <a:xfrm>
            <a:off x="3929058" y="5143512"/>
            <a:ext cx="2571768" cy="613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6500826" y="5572140"/>
            <a:ext cx="2160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Descripción de Datos</a:t>
            </a:r>
          </a:p>
        </p:txBody>
      </p:sp>
      <p:sp>
        <p:nvSpPr>
          <p:cNvPr id="52" name="51 CuadroTexto"/>
          <p:cNvSpPr txBox="1"/>
          <p:nvPr/>
        </p:nvSpPr>
        <p:spPr>
          <a:xfrm>
            <a:off x="785786" y="3714752"/>
            <a:ext cx="2995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dirty="0"/>
              <a:t>PARADIGMAS:</a:t>
            </a:r>
            <a:br>
              <a:rPr lang="es-AR" dirty="0"/>
            </a:br>
            <a:endParaRPr lang="es-AR" dirty="0"/>
          </a:p>
          <a:p>
            <a:pPr lvl="1">
              <a:buFont typeface="Wingdings" pitchFamily="2" charset="2"/>
              <a:buChar char="§"/>
            </a:pPr>
            <a:r>
              <a:rPr lang="es-AR" dirty="0"/>
              <a:t> Lenguaje </a:t>
            </a:r>
            <a:r>
              <a:rPr lang="es-AR" dirty="0" err="1"/>
              <a:t>Procedural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  <a:p>
            <a:pPr lvl="1">
              <a:buFont typeface="Wingdings" pitchFamily="2" charset="2"/>
              <a:buChar char="§"/>
            </a:pPr>
            <a:r>
              <a:rPr lang="es-AR" dirty="0"/>
              <a:t> MULTIPARADIGMATICO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1000100" y="2357430"/>
            <a:ext cx="2171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s-AR" dirty="0" smtClean="0"/>
              <a:t>DINAMICO</a:t>
            </a:r>
            <a:endParaRPr lang="es-AR" dirty="0"/>
          </a:p>
          <a:p>
            <a:pPr>
              <a:buFont typeface="Wingdings" pitchFamily="2" charset="2"/>
              <a:buChar char="§"/>
            </a:pPr>
            <a:r>
              <a:rPr lang="es-AR" dirty="0"/>
              <a:t>Fuertemente </a:t>
            </a:r>
            <a:r>
              <a:rPr lang="es-AR" dirty="0" err="1"/>
              <a:t>tipado</a:t>
            </a:r>
            <a:endParaRPr lang="es-AR" dirty="0"/>
          </a:p>
          <a:p>
            <a:pPr>
              <a:buFont typeface="Wingdings" pitchFamily="2" charset="2"/>
              <a:buChar char="§"/>
            </a:pPr>
            <a:r>
              <a:rPr lang="es-AR" dirty="0" err="1" smtClean="0"/>
              <a:t>Ducktiping</a:t>
            </a:r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s-AR" dirty="0"/>
              <a:t>Conceptos Básicos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42910" y="12858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 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71472" y="928670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u="sng" dirty="0"/>
              <a:t>TABLAS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42910" y="1500174"/>
            <a:ext cx="7383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 Las </a:t>
            </a:r>
            <a:r>
              <a:rPr lang="es-AR" dirty="0"/>
              <a:t>tablas en </a:t>
            </a:r>
            <a:r>
              <a:rPr lang="es-AR" dirty="0" err="1"/>
              <a:t>Lua</a:t>
            </a:r>
            <a:r>
              <a:rPr lang="es-AR" dirty="0"/>
              <a:t> no son ni valores ni variables, son Objetos. </a:t>
            </a:r>
            <a:endParaRPr lang="es-AR" dirty="0" smtClean="0"/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 Es </a:t>
            </a:r>
            <a:r>
              <a:rPr lang="es-AR" dirty="0"/>
              <a:t>el único tipo de </a:t>
            </a:r>
            <a:r>
              <a:rPr lang="es-AR" dirty="0" smtClean="0"/>
              <a:t>estructura </a:t>
            </a:r>
            <a:r>
              <a:rPr lang="es-AR" dirty="0"/>
              <a:t>de datos</a:t>
            </a:r>
          </a:p>
          <a:p>
            <a:endParaRPr lang="es-AR" dirty="0"/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 Se </a:t>
            </a:r>
            <a:r>
              <a:rPr lang="es-AR" dirty="0"/>
              <a:t>puede ver a la Tabla como un Objeto Dinámico manejado por punteros</a:t>
            </a:r>
            <a:r>
              <a:rPr lang="es-A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s-AR" dirty="0"/>
          </a:p>
          <a:p>
            <a:r>
              <a:rPr lang="es-AR" dirty="0"/>
              <a:t>La tabla acepta no solo números, también cualquier otro valor </a:t>
            </a:r>
            <a:r>
              <a:rPr lang="es-AR" dirty="0" smtClean="0"/>
              <a:t>(excepto </a:t>
            </a:r>
            <a:r>
              <a:rPr lang="es-AR" dirty="0" err="1" smtClean="0"/>
              <a:t>Nil</a:t>
            </a:r>
            <a:r>
              <a:rPr lang="es-AR" dirty="0" smtClean="0"/>
              <a:t>).</a:t>
            </a:r>
            <a:endParaRPr lang="es-AR" dirty="0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3475944"/>
            <a:ext cx="9144001" cy="266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>
            <a:extLst>
              <a:ext uri="{FF2B5EF4-FFF2-40B4-BE49-F238E27FC236}">
                <a16:creationId xmlns="" xmlns:a16="http://schemas.microsoft.com/office/drawing/2014/main" id="{EBF77536-9418-47C9-B3BE-1F5C45C856D1}"/>
              </a:ext>
            </a:extLst>
          </p:cNvPr>
          <p:cNvSpPr txBox="1"/>
          <p:nvPr/>
        </p:nvSpPr>
        <p:spPr>
          <a:xfrm>
            <a:off x="500034" y="357166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u="sng" dirty="0"/>
              <a:t>TABLAS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EABE4D5D-8C96-4E45-9CAD-26FFC7587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500174"/>
            <a:ext cx="5693636" cy="129728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271B8C3F-0237-4CDA-A00D-5A77279E205D}"/>
              </a:ext>
            </a:extLst>
          </p:cNvPr>
          <p:cNvSpPr txBox="1"/>
          <p:nvPr/>
        </p:nvSpPr>
        <p:spPr>
          <a:xfrm>
            <a:off x="500034" y="928670"/>
            <a:ext cx="643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 manera de inicializar la tabla son equivalentes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00034" y="3071810"/>
            <a:ext cx="2020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u="sng" dirty="0" smtClean="0"/>
              <a:t>TABLE</a:t>
            </a:r>
            <a:r>
              <a:rPr lang="es-AR" u="sng" dirty="0" smtClean="0"/>
              <a:t> </a:t>
            </a:r>
            <a:r>
              <a:rPr lang="es-AR" sz="2400" u="sng" dirty="0" smtClean="0"/>
              <a:t>LIBRARY</a:t>
            </a:r>
            <a:endParaRPr lang="es-AR" sz="2400" u="sng" dirty="0"/>
          </a:p>
        </p:txBody>
      </p:sp>
      <p:sp>
        <p:nvSpPr>
          <p:cNvPr id="9" name="8 CuadroTexto"/>
          <p:cNvSpPr txBox="1"/>
          <p:nvPr/>
        </p:nvSpPr>
        <p:spPr>
          <a:xfrm>
            <a:off x="571472" y="3786190"/>
            <a:ext cx="6143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 INSERT:</a:t>
            </a:r>
          </a:p>
          <a:p>
            <a:pPr>
              <a:buFont typeface="Arial" pitchFamily="34" charset="0"/>
              <a:buChar char="•"/>
            </a:pPr>
            <a:endParaRPr lang="es-AR" dirty="0" smtClean="0"/>
          </a:p>
          <a:p>
            <a:r>
              <a:rPr lang="es-AR" dirty="0" smtClean="0"/>
              <a:t>	</a:t>
            </a:r>
            <a:r>
              <a:rPr lang="es-AR" dirty="0" err="1" smtClean="0"/>
              <a:t>table.insert</a:t>
            </a:r>
            <a:r>
              <a:rPr lang="es-AR" dirty="0" smtClean="0"/>
              <a:t> (tabla, </a:t>
            </a:r>
            <a:r>
              <a:rPr lang="es-AR" dirty="0" err="1" smtClean="0"/>
              <a:t>indice</a:t>
            </a:r>
            <a:r>
              <a:rPr lang="es-AR" dirty="0" smtClean="0"/>
              <a:t>, valor) </a:t>
            </a:r>
          </a:p>
          <a:p>
            <a:pPr>
              <a:buFont typeface="Arial" pitchFamily="34" charset="0"/>
              <a:buChar char="•"/>
            </a:pPr>
            <a:endParaRPr lang="es-AR" dirty="0" smtClean="0"/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 REMOVE:</a:t>
            </a:r>
          </a:p>
          <a:p>
            <a:pPr>
              <a:buFont typeface="Arial" pitchFamily="34" charset="0"/>
              <a:buChar char="•"/>
            </a:pPr>
            <a:endParaRPr lang="es-AR" dirty="0" smtClean="0"/>
          </a:p>
          <a:p>
            <a:pPr lvl="2"/>
            <a:r>
              <a:rPr lang="es-AR" dirty="0" err="1" smtClean="0"/>
              <a:t>table.remove</a:t>
            </a:r>
            <a:r>
              <a:rPr lang="es-AR" dirty="0" smtClean="0"/>
              <a:t>(tabla, </a:t>
            </a:r>
            <a:r>
              <a:rPr lang="es-AR" dirty="0" err="1" smtClean="0"/>
              <a:t>indice</a:t>
            </a:r>
            <a:r>
              <a:rPr lang="es-AR" dirty="0" smtClean="0"/>
              <a:t>)</a:t>
            </a:r>
            <a:endParaRPr lang="es-AR" dirty="0" smtClean="0"/>
          </a:p>
          <a:p>
            <a:r>
              <a:rPr lang="es-AR" dirty="0" smtClean="0"/>
              <a:t>	</a:t>
            </a:r>
            <a:endParaRPr lang="es-A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14282" y="785795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 </a:t>
            </a:r>
            <a:r>
              <a:rPr lang="es-AR" dirty="0" smtClean="0"/>
              <a:t>MOVE</a:t>
            </a:r>
            <a:endParaRPr lang="es-AR" dirty="0" smtClean="0"/>
          </a:p>
          <a:p>
            <a:r>
              <a:rPr lang="es-AR" dirty="0" smtClean="0"/>
              <a:t>            </a:t>
            </a:r>
            <a:r>
              <a:rPr lang="es-AR" dirty="0" err="1" smtClean="0"/>
              <a:t>move</a:t>
            </a:r>
            <a:r>
              <a:rPr lang="es-AR" dirty="0" smtClean="0"/>
              <a:t>(</a:t>
            </a:r>
            <a:r>
              <a:rPr lang="es-AR" dirty="0" err="1" smtClean="0"/>
              <a:t>tabla,pos_ini,pos_final,pos_destino</a:t>
            </a:r>
            <a:r>
              <a:rPr lang="es-AR" dirty="0" smtClean="0"/>
              <a:t>)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57158" y="214290"/>
            <a:ext cx="2020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u="sng" dirty="0" smtClean="0"/>
              <a:t>TABLE</a:t>
            </a:r>
            <a:r>
              <a:rPr lang="es-AR" u="sng" dirty="0" smtClean="0"/>
              <a:t> </a:t>
            </a:r>
            <a:r>
              <a:rPr lang="es-AR" sz="2400" u="sng" dirty="0" smtClean="0"/>
              <a:t>LIBRARY</a:t>
            </a:r>
            <a:endParaRPr lang="es-AR" sz="2400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857364"/>
            <a:ext cx="5572164" cy="405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85720" y="214290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 MOVE </a:t>
            </a:r>
          </a:p>
          <a:p>
            <a:r>
              <a:rPr lang="es-AR" dirty="0" smtClean="0"/>
              <a:t>	</a:t>
            </a:r>
            <a:r>
              <a:rPr lang="es-AR" dirty="0" err="1" smtClean="0"/>
              <a:t>move</a:t>
            </a:r>
            <a:r>
              <a:rPr lang="es-AR" dirty="0" smtClean="0"/>
              <a:t>(</a:t>
            </a:r>
            <a:r>
              <a:rPr lang="es-AR" dirty="0" err="1" smtClean="0"/>
              <a:t>tabla,pos_ini,pos_final,pos_destino,tabla</a:t>
            </a:r>
            <a:r>
              <a:rPr lang="es-AR" dirty="0" smtClean="0"/>
              <a:t> </a:t>
            </a:r>
            <a:r>
              <a:rPr lang="es-AR" dirty="0" smtClean="0"/>
              <a:t>nueva)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7" y="1000108"/>
            <a:ext cx="6731047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428596" y="5857892"/>
            <a:ext cx="298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CONCAT, SORT, PACK, UNPACK</a:t>
            </a:r>
            <a:endParaRPr lang="es-A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00034" y="357166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u="sng" dirty="0"/>
              <a:t>FUNCIONES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28596" y="1000108"/>
            <a:ext cx="43474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 Requiere de ( ) al ser llamada.</a:t>
            </a:r>
          </a:p>
          <a:p>
            <a:pPr>
              <a:buFont typeface="Arial" pitchFamily="34" charset="0"/>
              <a:buChar char="•"/>
            </a:pPr>
            <a:endParaRPr lang="es-AR" dirty="0" smtClean="0"/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 PASADO DE PARAMETROS -&gt; Por referencia</a:t>
            </a:r>
          </a:p>
          <a:p>
            <a:pPr>
              <a:buFont typeface="Arial" pitchFamily="34" charset="0"/>
              <a:buChar char="•"/>
            </a:pPr>
            <a:endParaRPr lang="es-AR" dirty="0" smtClean="0"/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  Son ciudadanos de 1ra clase</a:t>
            </a:r>
          </a:p>
          <a:p>
            <a:pPr>
              <a:buFont typeface="Arial" pitchFamily="34" charset="0"/>
              <a:buChar char="•"/>
            </a:pPr>
            <a:endParaRPr lang="es-AR" dirty="0" smtClean="0"/>
          </a:p>
          <a:p>
            <a:pPr>
              <a:buFont typeface="Arial" pitchFamily="34" charset="0"/>
              <a:buChar char="•"/>
            </a:pPr>
            <a:endParaRPr lang="es-AR" dirty="0" smtClean="0"/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 Excepción: </a:t>
            </a:r>
          </a:p>
          <a:p>
            <a:endParaRPr lang="es-AR" dirty="0" smtClean="0"/>
          </a:p>
          <a:p>
            <a:endParaRPr lang="es-AR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429000"/>
            <a:ext cx="8748227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692</Words>
  <Application>Microsoft Office PowerPoint</Application>
  <PresentationFormat>Presentación en pantalla (4:3)</PresentationFormat>
  <Paragraphs>152</Paragraphs>
  <Slides>17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Introducción </vt:lpstr>
      <vt:lpstr>Evolución</vt:lpstr>
      <vt:lpstr>Evolución</vt:lpstr>
      <vt:lpstr>Lenguaje</vt:lpstr>
      <vt:lpstr>Conceptos Básicos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Comparativa</vt:lpstr>
      <vt:lpstr>Caso de estudio</vt:lpstr>
      <vt:lpstr>Estadísticas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</dc:title>
  <dc:creator>Usuario de Windows</dc:creator>
  <cp:lastModifiedBy>Usuario de Windows</cp:lastModifiedBy>
  <cp:revision>80</cp:revision>
  <dcterms:created xsi:type="dcterms:W3CDTF">2018-05-25T14:32:48Z</dcterms:created>
  <dcterms:modified xsi:type="dcterms:W3CDTF">2018-06-01T20:44:32Z</dcterms:modified>
</cp:coreProperties>
</file>