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57" r:id="rId5"/>
    <p:sldId id="264" r:id="rId6"/>
    <p:sldId id="268" r:id="rId7"/>
    <p:sldId id="267" r:id="rId8"/>
    <p:sldId id="263" r:id="rId9"/>
    <p:sldId id="269" r:id="rId10"/>
    <p:sldId id="270" r:id="rId11"/>
    <p:sldId id="261" r:id="rId12"/>
    <p:sldId id="258" r:id="rId13"/>
    <p:sldId id="260" r:id="rId14"/>
    <p:sldId id="259" r:id="rId15"/>
    <p:sldId id="262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29" autoAdjust="0"/>
  </p:normalViewPr>
  <p:slideViewPr>
    <p:cSldViewPr>
      <p:cViewPr varScale="1">
        <p:scale>
          <a:sx n="83" d="100"/>
          <a:sy n="83" d="100"/>
        </p:scale>
        <p:origin x="24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AE367-37BA-4B14-955E-4B30AA7A67B5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2C32D-1AA2-493A-B299-1E2C9EEC71D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Explicar El origen de</a:t>
            </a:r>
            <a:r>
              <a:rPr lang="es-AR" baseline="0" dirty="0"/>
              <a:t> cómo nace LUA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http://www.lua.org/news.html#1993</a:t>
            </a:r>
          </a:p>
          <a:p>
            <a:endParaRPr lang="es-AR" dirty="0"/>
          </a:p>
          <a:p>
            <a:r>
              <a:rPr lang="es-AR" dirty="0"/>
              <a:t>LUA 2.1: Los retrocesos son una función programada que </a:t>
            </a:r>
            <a:r>
              <a:rPr lang="es-AR" dirty="0" err="1"/>
              <a:t>Lua</a:t>
            </a:r>
            <a:r>
              <a:rPr lang="es-AR" dirty="0"/>
              <a:t> la llama cuando no sabe que hacer</a:t>
            </a:r>
          </a:p>
          <a:p>
            <a:endParaRPr lang="es-AR" dirty="0"/>
          </a:p>
          <a:p>
            <a:r>
              <a:rPr lang="es-AR" dirty="0"/>
              <a:t>LUA</a:t>
            </a:r>
            <a:r>
              <a:rPr lang="es-AR" baseline="0" dirty="0"/>
              <a:t> 3.0: En reemplazo de los retrocesos, llamado durante la ejecución del programa para cambiar el comportamiento de </a:t>
            </a:r>
            <a:r>
              <a:rPr lang="es-AR" baseline="0" dirty="0" err="1"/>
              <a:t>Lua</a:t>
            </a:r>
            <a:r>
              <a:rPr lang="es-AR" baseline="0" dirty="0"/>
              <a:t>.</a:t>
            </a:r>
          </a:p>
          <a:p>
            <a:endParaRPr lang="es-AR" baseline="0" dirty="0"/>
          </a:p>
          <a:p>
            <a:r>
              <a:rPr lang="es-AR" baseline="0" dirty="0"/>
              <a:t>LUA 4.0: Declaraciones múltiples parecido a Pascal o C, con asignación y control de estructuras y llamadas </a:t>
            </a:r>
            <a:r>
              <a:rPr lang="es-AR" baseline="0" dirty="0" err="1"/>
              <a:t>procedurales</a:t>
            </a:r>
            <a:r>
              <a:rPr lang="es-AR" baseline="0" dirty="0"/>
              <a:t>.</a:t>
            </a:r>
          </a:p>
          <a:p>
            <a:endParaRPr lang="es-AR" baseline="0" dirty="0"/>
          </a:p>
          <a:p>
            <a:r>
              <a:rPr lang="es-AR" baseline="0" dirty="0"/>
              <a:t>LUA 5.0: </a:t>
            </a:r>
          </a:p>
          <a:p>
            <a:endParaRPr lang="es-AR" baseline="0" dirty="0"/>
          </a:p>
          <a:p>
            <a:r>
              <a:rPr lang="es-AR" baseline="0" dirty="0" err="1"/>
              <a:t>Scoping</a:t>
            </a:r>
            <a:r>
              <a:rPr lang="es-AR" baseline="0" dirty="0"/>
              <a:t> en vez de </a:t>
            </a:r>
            <a:r>
              <a:rPr lang="es-AR" baseline="0" dirty="0" err="1"/>
              <a:t>upvalues</a:t>
            </a:r>
            <a:r>
              <a:rPr lang="es-AR" baseline="0" dirty="0"/>
              <a:t> (…)</a:t>
            </a:r>
          </a:p>
          <a:p>
            <a:endParaRPr lang="es-AR" baseline="0" dirty="0"/>
          </a:p>
          <a:p>
            <a:r>
              <a:rPr lang="en-US" dirty="0"/>
              <a:t>collaborative multithreading via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coroutines</a:t>
            </a:r>
            <a:r>
              <a:rPr lang="en-US" dirty="0"/>
              <a:t>, full lexical scoping instead of </a:t>
            </a:r>
            <a:r>
              <a:rPr lang="en-US" dirty="0" err="1"/>
              <a:t>upvalues</a:t>
            </a:r>
            <a:r>
              <a:rPr lang="en-US" dirty="0"/>
              <a:t>, and </a:t>
            </a:r>
            <a:r>
              <a:rPr lang="en-US" dirty="0" err="1"/>
              <a:t>metatables</a:t>
            </a:r>
            <a:r>
              <a:rPr lang="en-US" dirty="0"/>
              <a:t> instead of tags and tag methods</a:t>
            </a:r>
          </a:p>
          <a:p>
            <a:endParaRPr lang="en-US" baseline="0" dirty="0"/>
          </a:p>
          <a:p>
            <a:r>
              <a:rPr lang="en-US" dirty="0"/>
              <a:t>introduces </a:t>
            </a:r>
            <a:r>
              <a:rPr lang="en-US" dirty="0" err="1"/>
              <a:t>booleans</a:t>
            </a:r>
            <a:r>
              <a:rPr lang="en-US" dirty="0"/>
              <a:t>, proper tail calls, and weak tables</a:t>
            </a:r>
          </a:p>
          <a:p>
            <a:endParaRPr lang="en-US" baseline="0" dirty="0"/>
          </a:p>
          <a:p>
            <a:r>
              <a:rPr lang="es-AR" dirty="0" err="1"/>
              <a:t>better</a:t>
            </a:r>
            <a:r>
              <a:rPr lang="es-AR" dirty="0"/>
              <a:t> </a:t>
            </a:r>
            <a:r>
              <a:rPr lang="es-AR" dirty="0" err="1"/>
              <a:t>support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packages</a:t>
            </a:r>
            <a:r>
              <a:rPr lang="es-AR" dirty="0"/>
              <a:t>, new API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loading</a:t>
            </a:r>
            <a:r>
              <a:rPr lang="es-AR" dirty="0"/>
              <a:t> </a:t>
            </a:r>
            <a:r>
              <a:rPr lang="es-AR" dirty="0" err="1"/>
              <a:t>Lua</a:t>
            </a:r>
            <a:r>
              <a:rPr lang="es-AR" dirty="0"/>
              <a:t> </a:t>
            </a:r>
            <a:r>
              <a:rPr lang="es-AR" dirty="0" err="1"/>
              <a:t>chunks</a:t>
            </a:r>
            <a:r>
              <a:rPr lang="es-AR" dirty="0"/>
              <a:t>, new error </a:t>
            </a:r>
            <a:r>
              <a:rPr lang="es-AR" dirty="0" err="1"/>
              <a:t>handling</a:t>
            </a:r>
            <a:r>
              <a:rPr lang="es-AR" dirty="0"/>
              <a:t> </a:t>
            </a:r>
            <a:r>
              <a:rPr lang="es-AR" dirty="0" err="1"/>
              <a:t>protocol</a:t>
            </a:r>
            <a:r>
              <a:rPr lang="es-AR" dirty="0"/>
              <a:t>, </a:t>
            </a:r>
            <a:r>
              <a:rPr lang="es-AR" dirty="0" err="1"/>
              <a:t>better</a:t>
            </a:r>
            <a:r>
              <a:rPr lang="es-AR" dirty="0"/>
              <a:t> error </a:t>
            </a:r>
            <a:r>
              <a:rPr lang="es-AR" dirty="0" err="1"/>
              <a:t>messages</a:t>
            </a:r>
            <a:endParaRPr lang="es-AR" baseline="0" dirty="0"/>
          </a:p>
          <a:p>
            <a:endParaRPr lang="es-AR" baseline="0" dirty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LUA 5.3: Introducción de </a:t>
            </a:r>
            <a:r>
              <a:rPr lang="es-AR" dirty="0" err="1"/>
              <a:t>Integers</a:t>
            </a:r>
            <a:r>
              <a:rPr lang="es-AR" dirty="0"/>
              <a:t>,</a:t>
            </a:r>
            <a:r>
              <a:rPr lang="es-AR" baseline="0" dirty="0"/>
              <a:t> hasta antes de este momento se utilizaba Punto Flotante de Doble Precisión. Por lo que ahora están los </a:t>
            </a:r>
            <a:r>
              <a:rPr lang="es-AR" baseline="0" dirty="0" err="1"/>
              <a:t>floats</a:t>
            </a:r>
            <a:r>
              <a:rPr lang="es-AR" baseline="0" dirty="0"/>
              <a:t> (de doble precisión) y los </a:t>
            </a:r>
            <a:r>
              <a:rPr lang="es-AR" baseline="0" dirty="0" err="1"/>
              <a:t>Integers</a:t>
            </a:r>
            <a:r>
              <a:rPr lang="es-AR" baseline="0" dirty="0"/>
              <a:t>. 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Explicar</a:t>
            </a:r>
            <a:r>
              <a:rPr lang="es-AR" baseline="0" dirty="0"/>
              <a:t> que es un lenguaje interpretado</a:t>
            </a:r>
          </a:p>
          <a:p>
            <a:endParaRPr lang="es-AR" baseline="0" dirty="0"/>
          </a:p>
          <a:p>
            <a:r>
              <a:rPr lang="es-AR" baseline="0" dirty="0"/>
              <a:t>EN PARADIGMA: Podemos partir de LUA y hacerlo Orientado a Objetos, utilizarlo en un lenguaje Funcional, GOAL (ver que es) y Concurrente. También en Descripción de Datos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http://lua-users.org/wiki/SampleCode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http://lua-users.org/wiki/SampleCode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8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lenght</a:t>
            </a:r>
            <a:r>
              <a:rPr lang="es-ES" dirty="0"/>
              <a:t> no funciona cuando no hay NIL. NIL HACE TODO FUNCIONE MAL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VER NIL -&gt; &lt;- TABLAS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66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http://lua-users.org/wiki/SampleCode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http://lua-users.org/wiki/LuaComparison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t>12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4745-723B-474A-B41C-4B47E748DED6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193F-E376-49A6-A660-ACDAB46C08A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"/>
            <a:ext cx="8215370" cy="1428736"/>
          </a:xfrm>
        </p:spPr>
        <p:txBody>
          <a:bodyPr/>
          <a:lstStyle/>
          <a:p>
            <a:r>
              <a:rPr lang="es-AR" dirty="0"/>
              <a:t>Introducción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14282" y="1000108"/>
            <a:ext cx="1714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/>
              <a:t>Origen</a:t>
            </a:r>
          </a:p>
        </p:txBody>
      </p:sp>
      <p:pic>
        <p:nvPicPr>
          <p:cNvPr id="16386" name="Picture 2" descr="Resultado de imagen para LU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00240"/>
            <a:ext cx="3714776" cy="3714776"/>
          </a:xfrm>
          <a:prstGeom prst="rect">
            <a:avLst/>
          </a:prstGeom>
          <a:noFill/>
        </p:spPr>
      </p:pic>
      <p:pic>
        <p:nvPicPr>
          <p:cNvPr id="16388" name="Picture 4" descr="Resultado de imagen para TecGraf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5500702"/>
            <a:ext cx="4052877" cy="1251317"/>
          </a:xfrm>
          <a:prstGeom prst="rect">
            <a:avLst/>
          </a:prstGeom>
          <a:noFill/>
        </p:spPr>
      </p:pic>
      <p:cxnSp>
        <p:nvCxnSpPr>
          <p:cNvPr id="9" name="8 Conector recto de flecha"/>
          <p:cNvCxnSpPr>
            <a:stCxn id="4" idx="2"/>
            <a:endCxn id="10" idx="0"/>
          </p:cNvCxnSpPr>
          <p:nvPr/>
        </p:nvCxnSpPr>
        <p:spPr>
          <a:xfrm rot="16200000" flipH="1">
            <a:off x="706160" y="2134927"/>
            <a:ext cx="10165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42910" y="2786058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/>
              <a:t>DEL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42910" y="3571876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/>
              <a:t>SOL</a:t>
            </a:r>
          </a:p>
        </p:txBody>
      </p:sp>
      <p:cxnSp>
        <p:nvCxnSpPr>
          <p:cNvPr id="17" name="16 Conector recto de flecha"/>
          <p:cNvCxnSpPr>
            <a:stCxn id="10" idx="3"/>
          </p:cNvCxnSpPr>
          <p:nvPr/>
        </p:nvCxnSpPr>
        <p:spPr>
          <a:xfrm>
            <a:off x="2071670" y="3201557"/>
            <a:ext cx="2428892" cy="4417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1" idx="3"/>
          </p:cNvCxnSpPr>
          <p:nvPr/>
        </p:nvCxnSpPr>
        <p:spPr>
          <a:xfrm flipV="1">
            <a:off x="2071670" y="3929071"/>
            <a:ext cx="2428892" cy="583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>
            <a:extLst>
              <a:ext uri="{FF2B5EF4-FFF2-40B4-BE49-F238E27FC236}">
                <a16:creationId xmlns:a16="http://schemas.microsoft.com/office/drawing/2014/main" id="{3996A7BD-CC5D-4008-AA49-523AEC013904}"/>
              </a:ext>
            </a:extLst>
          </p:cNvPr>
          <p:cNvSpPr txBox="1"/>
          <p:nvPr/>
        </p:nvSpPr>
        <p:spPr>
          <a:xfrm>
            <a:off x="571472" y="928670"/>
            <a:ext cx="428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 err="1"/>
              <a:t>Arrays</a:t>
            </a:r>
            <a:r>
              <a:rPr lang="es-AR" sz="2400" u="sng" dirty="0"/>
              <a:t>, Listas y Secuencias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4B1443-20DC-49E6-ADA4-17C6005CD2FD}"/>
              </a:ext>
            </a:extLst>
          </p:cNvPr>
          <p:cNvSpPr txBox="1"/>
          <p:nvPr/>
        </p:nvSpPr>
        <p:spPr>
          <a:xfrm>
            <a:off x="845724" y="165997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representar listas o </a:t>
            </a:r>
            <a:r>
              <a:rPr lang="es-ES" dirty="0" err="1"/>
              <a:t>arrays</a:t>
            </a:r>
            <a:r>
              <a:rPr lang="es-ES" dirty="0"/>
              <a:t>, se utiliza una tabla y se accede a cada valor con </a:t>
            </a:r>
          </a:p>
          <a:p>
            <a:r>
              <a:rPr lang="es-ES" dirty="0" err="1"/>
              <a:t>key</a:t>
            </a:r>
            <a:r>
              <a:rPr lang="es-ES" dirty="0"/>
              <a:t> = numero, comenzando el array con 1. Si no tienen agujeros se las llaman secuencia.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77A13C-F0A9-459D-98E1-08B8D30D1FBC}"/>
              </a:ext>
            </a:extLst>
          </p:cNvPr>
          <p:cNvSpPr txBox="1"/>
          <p:nvPr/>
        </p:nvSpPr>
        <p:spPr>
          <a:xfrm>
            <a:off x="640751" y="5962242"/>
            <a:ext cx="462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También te ofrece la función </a:t>
            </a:r>
            <a:r>
              <a:rPr lang="es-ES" dirty="0" err="1"/>
              <a:t>lenght</a:t>
            </a:r>
            <a:r>
              <a:rPr lang="es-ES" dirty="0"/>
              <a:t> como #lista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96617A-9A6A-4E5C-AA07-614786EF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5" y="2852936"/>
            <a:ext cx="820431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4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14348" y="642918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Características avanzadas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214414" y="2071678"/>
            <a:ext cx="24145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Garbage</a:t>
            </a:r>
            <a:r>
              <a:rPr lang="es-AR" dirty="0"/>
              <a:t> </a:t>
            </a:r>
            <a:r>
              <a:rPr lang="es-AR" dirty="0" err="1"/>
              <a:t>Collector</a:t>
            </a:r>
            <a:endParaRPr lang="es-AR" dirty="0"/>
          </a:p>
          <a:p>
            <a:endParaRPr lang="es-AR" dirty="0"/>
          </a:p>
          <a:p>
            <a:r>
              <a:rPr lang="es-AR" dirty="0" err="1"/>
              <a:t>Closures</a:t>
            </a:r>
            <a:endParaRPr lang="es-AR" dirty="0"/>
          </a:p>
          <a:p>
            <a:endParaRPr lang="es-AR" dirty="0"/>
          </a:p>
          <a:p>
            <a:r>
              <a:rPr lang="es-AR" dirty="0"/>
              <a:t>Funciones de 1era clase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142976" y="3429000"/>
            <a:ext cx="7500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r>
              <a:rPr lang="es-AR" dirty="0"/>
              <a:t>Control de Flujos</a:t>
            </a:r>
          </a:p>
          <a:p>
            <a:endParaRPr lang="es-AR" dirty="0"/>
          </a:p>
          <a:p>
            <a:br>
              <a:rPr lang="es-AR" dirty="0"/>
            </a:br>
            <a:r>
              <a:rPr lang="es-AR" dirty="0"/>
              <a:t>Pasaje de </a:t>
            </a:r>
            <a:r>
              <a:rPr lang="es-AR" dirty="0" err="1"/>
              <a:t>Parametros</a:t>
            </a:r>
            <a:r>
              <a:rPr lang="es-AR" dirty="0"/>
              <a:t>:</a:t>
            </a:r>
          </a:p>
          <a:p>
            <a:endParaRPr lang="es-AR" dirty="0"/>
          </a:p>
          <a:p>
            <a:r>
              <a:rPr lang="es-AR" dirty="0" err="1"/>
              <a:t>Parametros</a:t>
            </a:r>
            <a:r>
              <a:rPr lang="es-AR" dirty="0"/>
              <a:t> como variables locales que se inicializan con lo que vos le pasas</a:t>
            </a:r>
          </a:p>
          <a:p>
            <a:endParaRPr lang="es-AR" dirty="0"/>
          </a:p>
          <a:p>
            <a:r>
              <a:rPr lang="es-AR" dirty="0" err="1"/>
              <a:t>Safe</a:t>
            </a:r>
            <a:r>
              <a:rPr lang="es-AR" dirty="0"/>
              <a:t> </a:t>
            </a:r>
            <a:r>
              <a:rPr lang="es-AR" dirty="0" err="1"/>
              <a:t>naavigation</a:t>
            </a:r>
            <a:br>
              <a:rPr lang="es-AR" dirty="0"/>
            </a:br>
            <a:endParaRPr lang="es-AR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Comparativa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14348" y="150017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LUA vs </a:t>
            </a:r>
            <a:r>
              <a:rPr lang="es-AR" dirty="0" err="1"/>
              <a:t>Python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207167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LUA vs GO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14348" y="257174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LUA vs Perl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14348" y="314324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LUA vs </a:t>
            </a:r>
            <a:r>
              <a:rPr lang="es-AR" dirty="0" err="1"/>
              <a:t>Scheme</a:t>
            </a: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Caso de estudio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142976" y="1857364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HAY QUE BUSCARLO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Estadísticas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57224" y="1428736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Evolución del lenguaje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85786" y="2143116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Frameworks</a:t>
            </a:r>
            <a:endParaRPr lang="es-A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Conclusion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1071538" y="1643050"/>
            <a:ext cx="3929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*Para que sirve y para que 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Evolución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14282" y="142873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1993:   </a:t>
            </a:r>
            <a:r>
              <a:rPr lang="es-AR" sz="2800" dirty="0"/>
              <a:t>Nace LUA v1.0</a:t>
            </a:r>
            <a:endParaRPr lang="es-AR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14282" y="22145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1995:   </a:t>
            </a:r>
            <a:r>
              <a:rPr lang="es-AR" sz="2800" dirty="0" err="1"/>
              <a:t>Lua</a:t>
            </a:r>
            <a:r>
              <a:rPr lang="es-AR" sz="2800" dirty="0"/>
              <a:t> 2.1 - </a:t>
            </a:r>
            <a:r>
              <a:rPr lang="es-AR" sz="2400" dirty="0"/>
              <a:t>Semántica extensible con retrocesos y POO.</a:t>
            </a:r>
            <a:endParaRPr lang="es-AR" sz="3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14282" y="292893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1997:   </a:t>
            </a:r>
            <a:r>
              <a:rPr lang="es-AR" sz="2800" dirty="0" err="1"/>
              <a:t>Lua</a:t>
            </a:r>
            <a:r>
              <a:rPr lang="es-AR" sz="2800" dirty="0"/>
              <a:t> 3.0 </a:t>
            </a:r>
            <a:r>
              <a:rPr lang="es-AR" sz="2400" dirty="0"/>
              <a:t>- Métodos de etiquetas (TAG METODS). </a:t>
            </a:r>
            <a:endParaRPr lang="es-AR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14282" y="3643314"/>
            <a:ext cx="9358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2000:   </a:t>
            </a:r>
            <a:r>
              <a:rPr lang="es-AR" sz="2800" dirty="0" err="1"/>
              <a:t>Lua</a:t>
            </a:r>
            <a:r>
              <a:rPr lang="es-AR" sz="2800" dirty="0"/>
              <a:t> 4.0 - </a:t>
            </a:r>
            <a:r>
              <a:rPr lang="es-AR" sz="2400" dirty="0"/>
              <a:t>Declaraciones múltiples, interfaz para crear un 			          </a:t>
            </a:r>
            <a:r>
              <a:rPr lang="es-AR" sz="2400" dirty="0" err="1"/>
              <a:t>debugger</a:t>
            </a:r>
            <a:r>
              <a:rPr lang="es-AR" sz="2400" dirty="0"/>
              <a:t>. </a:t>
            </a:r>
            <a:endParaRPr lang="es-AR" sz="3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14282" y="450057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2003:   </a:t>
            </a:r>
            <a:r>
              <a:rPr lang="es-AR" sz="2800" dirty="0" err="1"/>
              <a:t>Lua</a:t>
            </a:r>
            <a:r>
              <a:rPr lang="es-AR" sz="2800" dirty="0"/>
              <a:t> 5.0 – </a:t>
            </a:r>
            <a:r>
              <a:rPr lang="es-AR" sz="2400" dirty="0"/>
              <a:t>Soporte </a:t>
            </a:r>
            <a:r>
              <a:rPr lang="es-AR" sz="2400" dirty="0" err="1"/>
              <a:t>Multithreading</a:t>
            </a:r>
            <a:r>
              <a:rPr lang="es-AR" sz="2400" dirty="0"/>
              <a:t> , </a:t>
            </a:r>
            <a:r>
              <a:rPr lang="es-AR" sz="2400" dirty="0" err="1"/>
              <a:t>scoping</a:t>
            </a:r>
            <a:r>
              <a:rPr lang="es-AR" sz="2400" dirty="0"/>
              <a:t> y 	 	      		           </a:t>
            </a:r>
            <a:r>
              <a:rPr lang="es-AR" sz="2400" dirty="0" err="1"/>
              <a:t>metatables</a:t>
            </a:r>
            <a:r>
              <a:rPr lang="es-AR" sz="2400" dirty="0"/>
              <a:t> en vez tag </a:t>
            </a:r>
            <a:r>
              <a:rPr lang="es-AR" sz="2400" dirty="0" err="1"/>
              <a:t>methods</a:t>
            </a:r>
            <a:r>
              <a:rPr lang="es-AR" sz="2400" dirty="0"/>
              <a:t>.</a:t>
            </a:r>
          </a:p>
          <a:p>
            <a:r>
              <a:rPr lang="es-AR" sz="2400" dirty="0"/>
              <a:t>                                      Introducción de </a:t>
            </a:r>
            <a:r>
              <a:rPr lang="es-AR" sz="2400" dirty="0" err="1"/>
              <a:t>booleans</a:t>
            </a:r>
            <a:r>
              <a:rPr lang="es-AR" sz="2800" dirty="0"/>
              <a:t>, </a:t>
            </a:r>
            <a:r>
              <a:rPr lang="es-AR" sz="2800" dirty="0" err="1"/>
              <a:t>proper</a:t>
            </a:r>
            <a:r>
              <a:rPr lang="es-AR" sz="2800" dirty="0"/>
              <a:t> </a:t>
            </a:r>
            <a:r>
              <a:rPr lang="es-AR" sz="2800" dirty="0" err="1"/>
              <a:t>tail</a:t>
            </a:r>
            <a:r>
              <a:rPr lang="es-AR" sz="2800" dirty="0"/>
              <a:t> </a:t>
            </a:r>
            <a:r>
              <a:rPr lang="es-AR" sz="2800" dirty="0" err="1"/>
              <a:t>calls</a:t>
            </a:r>
            <a:r>
              <a:rPr lang="es-AR" sz="2800" dirty="0"/>
              <a:t>.</a:t>
            </a:r>
          </a:p>
          <a:p>
            <a:r>
              <a:rPr lang="es-AR" sz="2800" dirty="0"/>
              <a:t>		              </a:t>
            </a:r>
            <a:endParaRPr lang="es-AR" sz="3200" dirty="0"/>
          </a:p>
        </p:txBody>
      </p:sp>
      <p:pic>
        <p:nvPicPr>
          <p:cNvPr id="12" name="Picture 2" descr="http://www.lua.org/images/timeline.png"/>
          <p:cNvPicPr>
            <a:picLocks noChangeAspect="1" noChangeArrowheads="1"/>
          </p:cNvPicPr>
          <p:nvPr/>
        </p:nvPicPr>
        <p:blipFill>
          <a:blip r:embed="rId3"/>
          <a:srcRect r="35250"/>
          <a:stretch>
            <a:fillRect/>
          </a:stretch>
        </p:blipFill>
        <p:spPr bwMode="auto">
          <a:xfrm>
            <a:off x="71438" y="5929330"/>
            <a:ext cx="9001156" cy="614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Evolución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42844" y="135729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2015:   </a:t>
            </a:r>
            <a:r>
              <a:rPr lang="es-AR" sz="2800" dirty="0" err="1"/>
              <a:t>Lua</a:t>
            </a:r>
            <a:r>
              <a:rPr lang="es-AR" sz="2800" dirty="0"/>
              <a:t> 5.3 – </a:t>
            </a:r>
            <a:r>
              <a:rPr lang="es-AR" sz="2400" dirty="0"/>
              <a:t>Introducción de Enteros, Operaciones de 		                         Bits, Librería UTF-8 y soporte 32 y 64 bits.  </a:t>
            </a:r>
            <a:endParaRPr lang="es-AR" sz="3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42844" y="335756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err="1"/>
              <a:t>Work</a:t>
            </a:r>
            <a:r>
              <a:rPr lang="es-AR" sz="3200" dirty="0"/>
              <a:t> in </a:t>
            </a:r>
            <a:r>
              <a:rPr lang="es-AR" sz="3200" dirty="0" err="1"/>
              <a:t>Progress</a:t>
            </a:r>
            <a:r>
              <a:rPr lang="es-AR" sz="3200" dirty="0"/>
              <a:t>:</a:t>
            </a:r>
            <a:r>
              <a:rPr lang="es-AR" sz="2800" dirty="0"/>
              <a:t> </a:t>
            </a:r>
            <a:r>
              <a:rPr lang="es-AR" sz="2800" dirty="0" err="1"/>
              <a:t>Lua</a:t>
            </a:r>
            <a:r>
              <a:rPr lang="es-AR" sz="2800" dirty="0"/>
              <a:t> 5.4</a:t>
            </a:r>
          </a:p>
        </p:txBody>
      </p:sp>
      <p:pic>
        <p:nvPicPr>
          <p:cNvPr id="7" name="Picture 2" descr="http://www.lua.org/images/timeline.png"/>
          <p:cNvPicPr>
            <a:picLocks noChangeAspect="1" noChangeArrowheads="1"/>
          </p:cNvPicPr>
          <p:nvPr/>
        </p:nvPicPr>
        <p:blipFill>
          <a:blip r:embed="rId3"/>
          <a:srcRect l="43167"/>
          <a:stretch>
            <a:fillRect/>
          </a:stretch>
        </p:blipFill>
        <p:spPr bwMode="auto">
          <a:xfrm>
            <a:off x="571472" y="5643578"/>
            <a:ext cx="7900704" cy="614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s-AR" dirty="0"/>
              <a:t>Lenguaje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28596" y="100010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Características básicas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14348" y="1714488"/>
            <a:ext cx="2405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dirty="0"/>
              <a:t> Lenguaje Interpretado</a:t>
            </a:r>
          </a:p>
          <a:p>
            <a:pPr>
              <a:buFont typeface="Arial" pitchFamily="34" charset="0"/>
              <a:buChar char="•"/>
            </a:pPr>
            <a:r>
              <a:rPr lang="es-AR" dirty="0"/>
              <a:t> TIPADO</a:t>
            </a:r>
          </a:p>
        </p:txBody>
      </p:sp>
      <p:cxnSp>
        <p:nvCxnSpPr>
          <p:cNvPr id="8" name="7 Conector recto de flecha"/>
          <p:cNvCxnSpPr>
            <a:endCxn id="20" idx="1"/>
          </p:cNvCxnSpPr>
          <p:nvPr/>
        </p:nvCxnSpPr>
        <p:spPr>
          <a:xfrm flipV="1">
            <a:off x="3912183" y="3530086"/>
            <a:ext cx="2571768" cy="1315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22" idx="1"/>
          </p:cNvCxnSpPr>
          <p:nvPr/>
        </p:nvCxnSpPr>
        <p:spPr>
          <a:xfrm flipV="1">
            <a:off x="3929058" y="4113732"/>
            <a:ext cx="2571768" cy="815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33" idx="1"/>
          </p:cNvCxnSpPr>
          <p:nvPr/>
        </p:nvCxnSpPr>
        <p:spPr>
          <a:xfrm flipV="1">
            <a:off x="3929058" y="4756674"/>
            <a:ext cx="2643206" cy="243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6483951" y="334542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POO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500826" y="3929066"/>
            <a:ext cx="13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Concurrente</a:t>
            </a:r>
          </a:p>
        </p:txBody>
      </p:sp>
      <p:cxnSp>
        <p:nvCxnSpPr>
          <p:cNvPr id="28" name="27 Conector recto de flecha"/>
          <p:cNvCxnSpPr>
            <a:endCxn id="34" idx="1"/>
          </p:cNvCxnSpPr>
          <p:nvPr/>
        </p:nvCxnSpPr>
        <p:spPr>
          <a:xfrm>
            <a:off x="3929058" y="5072074"/>
            <a:ext cx="264320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6572264" y="4572008"/>
            <a:ext cx="71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GOAL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6572264" y="5072074"/>
            <a:ext cx="13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Concurrente</a:t>
            </a:r>
          </a:p>
        </p:txBody>
      </p:sp>
      <p:cxnSp>
        <p:nvCxnSpPr>
          <p:cNvPr id="45" name="44 Conector recto de flecha"/>
          <p:cNvCxnSpPr>
            <a:endCxn id="49" idx="1"/>
          </p:cNvCxnSpPr>
          <p:nvPr/>
        </p:nvCxnSpPr>
        <p:spPr>
          <a:xfrm>
            <a:off x="3929058" y="5143512"/>
            <a:ext cx="2571768" cy="6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6500826" y="5572140"/>
            <a:ext cx="216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Descripción de Datos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785786" y="3714752"/>
            <a:ext cx="2995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dirty="0"/>
              <a:t>PARADIGMAS:</a:t>
            </a:r>
            <a:br>
              <a:rPr lang="es-AR" dirty="0"/>
            </a:br>
            <a:endParaRPr lang="es-AR" dirty="0"/>
          </a:p>
          <a:p>
            <a:pPr lvl="1">
              <a:buFont typeface="Wingdings" pitchFamily="2" charset="2"/>
              <a:buChar char="§"/>
            </a:pPr>
            <a:r>
              <a:rPr lang="es-AR" dirty="0"/>
              <a:t> Lenguaje </a:t>
            </a:r>
            <a:r>
              <a:rPr lang="es-AR" dirty="0" err="1"/>
              <a:t>Procedural</a:t>
            </a:r>
            <a:br>
              <a:rPr lang="es-AR" dirty="0"/>
            </a:br>
            <a:endParaRPr lang="es-AR" dirty="0"/>
          </a:p>
          <a:p>
            <a:pPr lvl="1">
              <a:buFont typeface="Wingdings" pitchFamily="2" charset="2"/>
              <a:buChar char="§"/>
            </a:pPr>
            <a:r>
              <a:rPr lang="es-AR" dirty="0"/>
              <a:t> MULTIPARADIGMATICO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1000100" y="2357430"/>
            <a:ext cx="2171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AR" dirty="0" err="1"/>
              <a:t>Duck</a:t>
            </a:r>
            <a:r>
              <a:rPr lang="es-AR" dirty="0"/>
              <a:t> </a:t>
            </a:r>
            <a:r>
              <a:rPr lang="es-AR" dirty="0" err="1"/>
              <a:t>Typing</a:t>
            </a:r>
            <a:endParaRPr lang="es-AR" dirty="0"/>
          </a:p>
          <a:p>
            <a:pPr>
              <a:buFont typeface="Wingdings" pitchFamily="2" charset="2"/>
              <a:buChar char="§"/>
            </a:pPr>
            <a:r>
              <a:rPr lang="es-AR" dirty="0"/>
              <a:t>Fuertemente </a:t>
            </a:r>
            <a:r>
              <a:rPr lang="es-AR" dirty="0" err="1"/>
              <a:t>tipado</a:t>
            </a:r>
            <a:endParaRPr lang="es-AR" dirty="0"/>
          </a:p>
          <a:p>
            <a:pPr>
              <a:buFont typeface="Wingdings" pitchFamily="2" charset="2"/>
              <a:buChar char="§"/>
            </a:pPr>
            <a:r>
              <a:rPr lang="es-AR" dirty="0" err="1"/>
              <a:t>Tipado</a:t>
            </a:r>
            <a:r>
              <a:rPr lang="es-AR" dirty="0"/>
              <a:t> Dinámico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s-AR" dirty="0"/>
              <a:t>Conceptos Básicos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42910" y="12858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71472" y="92867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TABLAS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42910" y="1500174"/>
            <a:ext cx="7612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Las tablas en </a:t>
            </a:r>
            <a:r>
              <a:rPr lang="es-AR" dirty="0" err="1"/>
              <a:t>Lua</a:t>
            </a:r>
            <a:r>
              <a:rPr lang="es-AR" dirty="0"/>
              <a:t> no son ni valores ni variables, son Objetos. Es el único tipo de </a:t>
            </a:r>
          </a:p>
          <a:p>
            <a:r>
              <a:rPr lang="es-AR" dirty="0"/>
              <a:t>estructura de datos</a:t>
            </a:r>
          </a:p>
          <a:p>
            <a:endParaRPr lang="es-AR" dirty="0"/>
          </a:p>
          <a:p>
            <a:r>
              <a:rPr lang="es-AR" dirty="0"/>
              <a:t>Se puede ver a la Tabla como un Objeto Dinámico manejado por punteros.</a:t>
            </a:r>
          </a:p>
          <a:p>
            <a:r>
              <a:rPr lang="es-AR" dirty="0"/>
              <a:t>La tabla acepta no solo números, también cualquier otro valor excepto el Nil.</a:t>
            </a: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3475944"/>
            <a:ext cx="9144001" cy="266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>
            <a:extLst>
              <a:ext uri="{FF2B5EF4-FFF2-40B4-BE49-F238E27FC236}">
                <a16:creationId xmlns:a16="http://schemas.microsoft.com/office/drawing/2014/main" id="{EBF77536-9418-47C9-B3BE-1F5C45C856D1}"/>
              </a:ext>
            </a:extLst>
          </p:cNvPr>
          <p:cNvSpPr txBox="1"/>
          <p:nvPr/>
        </p:nvSpPr>
        <p:spPr>
          <a:xfrm>
            <a:off x="571472" y="92867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TABLAS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BE4D5D-8C96-4E45-9CAD-26FFC758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988840"/>
            <a:ext cx="4740527" cy="10801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1B8C3F-0237-4CDA-A00D-5A77279E205D}"/>
              </a:ext>
            </a:extLst>
          </p:cNvPr>
          <p:cNvSpPr txBox="1"/>
          <p:nvPr/>
        </p:nvSpPr>
        <p:spPr>
          <a:xfrm>
            <a:off x="583598" y="1504921"/>
            <a:ext cx="643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 manera de inicializar la tabla son equivalentes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23F378-91BC-4246-A332-8FEEA0F6E7E7}"/>
              </a:ext>
            </a:extLst>
          </p:cNvPr>
          <p:cNvSpPr txBox="1"/>
          <p:nvPr/>
        </p:nvSpPr>
        <p:spPr>
          <a:xfrm>
            <a:off x="971600" y="4437112"/>
            <a:ext cx="684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LA TABLA ES LA UNICA ESTRUCTURA DE DATOS, Y CON ELLA PODES</a:t>
            </a:r>
            <a:br>
              <a:rPr lang="es-ES" sz="2400" dirty="0"/>
            </a:br>
            <a:r>
              <a:rPr lang="es-ES" sz="2400" dirty="0"/>
              <a:t>HACER LO QUE SEA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71472" y="928670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FUNCIONES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42910" y="1500174"/>
            <a:ext cx="81940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Las Funciones sirven para llamar a un </a:t>
            </a:r>
            <a:r>
              <a:rPr lang="es-AR" dirty="0" err="1"/>
              <a:t>statment</a:t>
            </a:r>
            <a:r>
              <a:rPr lang="es-AR" dirty="0"/>
              <a:t> (</a:t>
            </a:r>
            <a:r>
              <a:rPr lang="es-AR" dirty="0" err="1"/>
              <a:t>procedure</a:t>
            </a:r>
            <a:r>
              <a:rPr lang="es-AR" dirty="0"/>
              <a:t> o </a:t>
            </a:r>
            <a:r>
              <a:rPr lang="es-AR" dirty="0" err="1"/>
              <a:t>subroutine</a:t>
            </a:r>
            <a:r>
              <a:rPr lang="es-AR" dirty="0"/>
              <a:t>) o usarla</a:t>
            </a:r>
          </a:p>
          <a:p>
            <a:r>
              <a:rPr lang="es-AR" dirty="0"/>
              <a:t>como una expresión.</a:t>
            </a:r>
          </a:p>
          <a:p>
            <a:endParaRPr lang="es-AR" dirty="0"/>
          </a:p>
          <a:p>
            <a:r>
              <a:rPr lang="es-AR" dirty="0"/>
              <a:t>Para llamarla se requiere de utilizar un paréntesis aun cuando no tiene argumentos,</a:t>
            </a:r>
          </a:p>
          <a:p>
            <a:r>
              <a:rPr lang="es-AR" dirty="0"/>
              <a:t>excepto que tenga un solo argumento y este sea un </a:t>
            </a:r>
            <a:r>
              <a:rPr lang="es-AR" dirty="0" err="1"/>
              <a:t>String</a:t>
            </a:r>
            <a:r>
              <a:rPr lang="es-AR" dirty="0"/>
              <a:t> literal o un constructor de</a:t>
            </a:r>
          </a:p>
          <a:p>
            <a:r>
              <a:rPr lang="es-AR" dirty="0"/>
              <a:t>tabla.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00438"/>
            <a:ext cx="787340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/>
              <a:t>Multiple</a:t>
            </a:r>
            <a:r>
              <a:rPr lang="es-AR" sz="2400" dirty="0"/>
              <a:t> Retorno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714356"/>
            <a:ext cx="822086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428596" y="4286256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Funciones con cantidad variable de argumentos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857760"/>
            <a:ext cx="713628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>
            <a:extLst>
              <a:ext uri="{FF2B5EF4-FFF2-40B4-BE49-F238E27FC236}">
                <a16:creationId xmlns:a16="http://schemas.microsoft.com/office/drawing/2014/main" id="{5D5E9227-73E6-4B63-ACE2-0B77F2DC0220}"/>
              </a:ext>
            </a:extLst>
          </p:cNvPr>
          <p:cNvSpPr txBox="1"/>
          <p:nvPr/>
        </p:nvSpPr>
        <p:spPr>
          <a:xfrm>
            <a:off x="571472" y="928670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FUNCIONES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ABB81A-E298-41A5-9451-FAA77A96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47" y="2276872"/>
            <a:ext cx="5923461" cy="32403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DC83E24-C5B6-4AA5-B467-A861E0C7D667}"/>
              </a:ext>
            </a:extLst>
          </p:cNvPr>
          <p:cNvSpPr txBox="1"/>
          <p:nvPr/>
        </p:nvSpPr>
        <p:spPr>
          <a:xfrm>
            <a:off x="755576" y="1628800"/>
            <a:ext cx="443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función también puede retornar funciones</a:t>
            </a:r>
          </a:p>
        </p:txBody>
      </p:sp>
    </p:spTree>
    <p:extLst>
      <p:ext uri="{BB962C8B-B14F-4D97-AF65-F5344CB8AC3E}">
        <p14:creationId xmlns:p14="http://schemas.microsoft.com/office/powerpoint/2010/main" val="891292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616</Words>
  <Application>Microsoft Office PowerPoint</Application>
  <PresentationFormat>Presentación en pantalla (4:3)</PresentationFormat>
  <Paragraphs>121</Paragraphs>
  <Slides>15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Tema de Office</vt:lpstr>
      <vt:lpstr>Introducción </vt:lpstr>
      <vt:lpstr>Evolución</vt:lpstr>
      <vt:lpstr>Evolución</vt:lpstr>
      <vt:lpstr>Lenguaje</vt:lpstr>
      <vt:lpstr>Conceptos Básicos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Comparativa</vt:lpstr>
      <vt:lpstr>Caso de estudio</vt:lpstr>
      <vt:lpstr>Estadísticas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Usuario de Windows</dc:creator>
  <cp:lastModifiedBy>Gamelocker Gamelocker</cp:lastModifiedBy>
  <cp:revision>45</cp:revision>
  <dcterms:created xsi:type="dcterms:W3CDTF">2018-05-25T14:32:48Z</dcterms:created>
  <dcterms:modified xsi:type="dcterms:W3CDTF">2018-05-30T21:58:49Z</dcterms:modified>
</cp:coreProperties>
</file>