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64" r:id="rId6"/>
    <p:sldId id="268" r:id="rId7"/>
    <p:sldId id="267" r:id="rId8"/>
    <p:sldId id="263" r:id="rId9"/>
    <p:sldId id="261" r:id="rId10"/>
    <p:sldId id="258" r:id="rId11"/>
    <p:sldId id="260" r:id="rId12"/>
    <p:sldId id="259" r:id="rId13"/>
    <p:sldId id="262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529" autoAdjust="0"/>
  </p:normalViewPr>
  <p:slideViewPr>
    <p:cSldViewPr>
      <p:cViewPr varScale="1">
        <p:scale>
          <a:sx n="83" d="100"/>
          <a:sy n="83" d="100"/>
        </p:scale>
        <p:origin x="-24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E367-37BA-4B14-955E-4B30AA7A67B5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2C32D-1AA2-493A-B299-1E2C9EEC71D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Explicar El origen de</a:t>
            </a:r>
            <a:r>
              <a:rPr lang="es-AR" baseline="0" dirty="0" smtClean="0"/>
              <a:t> cómo nace LUA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http://www.lua.org/news.html#1993</a:t>
            </a:r>
          </a:p>
          <a:p>
            <a:endParaRPr lang="es-AR" dirty="0" smtClean="0"/>
          </a:p>
          <a:p>
            <a:r>
              <a:rPr lang="es-AR" dirty="0" smtClean="0"/>
              <a:t>LUA 2.1: Los retrocesos son una función programada que </a:t>
            </a:r>
            <a:r>
              <a:rPr lang="es-AR" dirty="0" err="1" smtClean="0"/>
              <a:t>Lua</a:t>
            </a:r>
            <a:r>
              <a:rPr lang="es-AR" dirty="0" smtClean="0"/>
              <a:t> la llama cuando no sabe que hacer</a:t>
            </a:r>
          </a:p>
          <a:p>
            <a:endParaRPr lang="es-AR" dirty="0" smtClean="0"/>
          </a:p>
          <a:p>
            <a:r>
              <a:rPr lang="es-AR" dirty="0" smtClean="0"/>
              <a:t>LUA</a:t>
            </a:r>
            <a:r>
              <a:rPr lang="es-AR" baseline="0" dirty="0" smtClean="0"/>
              <a:t> 3.0: En reemplazo de los retrocesos, llamado durante la ejecución del programa para cambiar el comportamiento de </a:t>
            </a:r>
            <a:r>
              <a:rPr lang="es-AR" baseline="0" dirty="0" err="1" smtClean="0"/>
              <a:t>Lua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LUA 4.0: Declaraciones múltiples parecido a Pascal o C, con asignación y control de estructuras y llamadas </a:t>
            </a:r>
            <a:r>
              <a:rPr lang="es-AR" baseline="0" dirty="0" err="1" smtClean="0"/>
              <a:t>procedurales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LUA 5.0: </a:t>
            </a:r>
            <a:r>
              <a:rPr lang="es-AR" baseline="0" dirty="0" err="1" smtClean="0"/>
              <a:t>Scoping</a:t>
            </a:r>
            <a:r>
              <a:rPr lang="es-AR" baseline="0" dirty="0" smtClean="0"/>
              <a:t> en vez de </a:t>
            </a:r>
            <a:r>
              <a:rPr lang="es-AR" baseline="0" dirty="0" err="1" smtClean="0"/>
              <a:t>upvalues</a:t>
            </a:r>
            <a:r>
              <a:rPr lang="es-AR" baseline="0" dirty="0" smtClean="0"/>
              <a:t> (…)</a:t>
            </a:r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r>
              <a:rPr lang="en-US" dirty="0" smtClean="0"/>
              <a:t>collaborative multithreading via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coroutines</a:t>
            </a:r>
            <a:r>
              <a:rPr lang="en-US" dirty="0" smtClean="0"/>
              <a:t>, full lexical scoping instead of </a:t>
            </a:r>
            <a:r>
              <a:rPr lang="en-US" dirty="0" err="1" smtClean="0"/>
              <a:t>upvalues</a:t>
            </a:r>
            <a:r>
              <a:rPr lang="en-US" dirty="0" smtClean="0"/>
              <a:t>, and </a:t>
            </a:r>
            <a:r>
              <a:rPr lang="en-US" dirty="0" err="1" smtClean="0"/>
              <a:t>metatables</a:t>
            </a:r>
            <a:r>
              <a:rPr lang="en-US" dirty="0" smtClean="0"/>
              <a:t> instead of tags and tag methods</a:t>
            </a:r>
          </a:p>
          <a:p>
            <a:endParaRPr lang="en-US" baseline="0" dirty="0" smtClean="0"/>
          </a:p>
          <a:p>
            <a:r>
              <a:rPr lang="en-US" dirty="0" smtClean="0"/>
              <a:t>introduces </a:t>
            </a:r>
            <a:r>
              <a:rPr lang="en-US" dirty="0" err="1" smtClean="0"/>
              <a:t>booleans</a:t>
            </a:r>
            <a:r>
              <a:rPr lang="en-US" dirty="0" smtClean="0"/>
              <a:t>, proper tail calls, and weak tables</a:t>
            </a:r>
          </a:p>
          <a:p>
            <a:endParaRPr lang="en-US" baseline="0" dirty="0" smtClean="0"/>
          </a:p>
          <a:p>
            <a:r>
              <a:rPr lang="es-AR" dirty="0" err="1" smtClean="0"/>
              <a:t>better</a:t>
            </a:r>
            <a:r>
              <a:rPr lang="es-AR" dirty="0" smtClean="0"/>
              <a:t> </a:t>
            </a:r>
            <a:r>
              <a:rPr lang="es-AR" dirty="0" err="1" smtClean="0"/>
              <a:t>support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packages</a:t>
            </a:r>
            <a:r>
              <a:rPr lang="es-AR" dirty="0" smtClean="0"/>
              <a:t>, new API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loading</a:t>
            </a:r>
            <a:r>
              <a:rPr lang="es-AR" dirty="0" smtClean="0"/>
              <a:t> </a:t>
            </a:r>
            <a:r>
              <a:rPr lang="es-AR" dirty="0" err="1" smtClean="0"/>
              <a:t>Lua</a:t>
            </a:r>
            <a:r>
              <a:rPr lang="es-AR" dirty="0" smtClean="0"/>
              <a:t> </a:t>
            </a:r>
            <a:r>
              <a:rPr lang="es-AR" dirty="0" err="1" smtClean="0"/>
              <a:t>chunks</a:t>
            </a:r>
            <a:r>
              <a:rPr lang="es-AR" dirty="0" smtClean="0"/>
              <a:t>, new error </a:t>
            </a:r>
            <a:r>
              <a:rPr lang="es-AR" dirty="0" err="1" smtClean="0"/>
              <a:t>handling</a:t>
            </a:r>
            <a:r>
              <a:rPr lang="es-AR" dirty="0" smtClean="0"/>
              <a:t> </a:t>
            </a:r>
            <a:r>
              <a:rPr lang="es-AR" dirty="0" err="1" smtClean="0"/>
              <a:t>protocol</a:t>
            </a:r>
            <a:r>
              <a:rPr lang="es-AR" dirty="0" smtClean="0"/>
              <a:t>, </a:t>
            </a:r>
            <a:r>
              <a:rPr lang="es-AR" dirty="0" err="1" smtClean="0"/>
              <a:t>better</a:t>
            </a:r>
            <a:r>
              <a:rPr lang="es-AR" dirty="0" smtClean="0"/>
              <a:t> error </a:t>
            </a:r>
            <a:r>
              <a:rPr lang="es-AR" dirty="0" err="1" smtClean="0"/>
              <a:t>messages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LUA 5.3: Introducción de </a:t>
            </a:r>
            <a:r>
              <a:rPr lang="es-AR" dirty="0" err="1" smtClean="0"/>
              <a:t>Integers</a:t>
            </a:r>
            <a:r>
              <a:rPr lang="es-AR" dirty="0" smtClean="0"/>
              <a:t>,</a:t>
            </a:r>
            <a:r>
              <a:rPr lang="es-AR" baseline="0" dirty="0" smtClean="0"/>
              <a:t> hasta antes de este momento se utilizaba Punto Flotante de Doble Precisión. Por lo que ahora están los </a:t>
            </a:r>
            <a:r>
              <a:rPr lang="es-AR" baseline="0" dirty="0" err="1" smtClean="0"/>
              <a:t>floats</a:t>
            </a:r>
            <a:r>
              <a:rPr lang="es-AR" baseline="0" dirty="0" smtClean="0"/>
              <a:t> (de doble precisión) y los </a:t>
            </a:r>
            <a:r>
              <a:rPr lang="es-AR" baseline="0" dirty="0" err="1" smtClean="0"/>
              <a:t>Integers</a:t>
            </a:r>
            <a:r>
              <a:rPr lang="es-AR" baseline="0" dirty="0" smtClean="0"/>
              <a:t>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Explicar</a:t>
            </a:r>
            <a:r>
              <a:rPr lang="es-AR" baseline="0" dirty="0" smtClean="0"/>
              <a:t> que es un lenguaje interpretado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PARADIGMA: Podemos partir de LUA y hacerlo Orientado a Objetos, utilizarlo en un lenguaje Funcional, GOAL (ver que es) y Concurrente. También en Descripción de Datos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http://lua-users.org/wiki/SampleCode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http://lua-users.org/wiki/SampleCode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http://lua-users.org/wiki/SampleCode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http://lua-users.org/wiki/LuaComparison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745-723B-474A-B41C-4B47E748DED6}" type="datetimeFigureOut">
              <a:rPr lang="es-AR" smtClean="0"/>
              <a:t>25/5/2018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"/>
            <a:ext cx="8215370" cy="1428736"/>
          </a:xfrm>
        </p:spPr>
        <p:txBody>
          <a:bodyPr/>
          <a:lstStyle/>
          <a:p>
            <a:r>
              <a:rPr lang="es-AR" dirty="0" smtClean="0"/>
              <a:t>Introducción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000108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Origen</a:t>
            </a:r>
            <a:endParaRPr lang="es-AR" sz="4400" dirty="0"/>
          </a:p>
        </p:txBody>
      </p:sp>
      <p:pic>
        <p:nvPicPr>
          <p:cNvPr id="16386" name="Picture 2" descr="Resultado de imagen para LU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3714776" cy="3714776"/>
          </a:xfrm>
          <a:prstGeom prst="rect">
            <a:avLst/>
          </a:prstGeom>
          <a:noFill/>
        </p:spPr>
      </p:pic>
      <p:pic>
        <p:nvPicPr>
          <p:cNvPr id="16388" name="Picture 4" descr="Resultado de imagen para TecGraf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500702"/>
            <a:ext cx="4052877" cy="1251317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>
            <a:stCxn id="4" idx="2"/>
            <a:endCxn id="10" idx="0"/>
          </p:cNvCxnSpPr>
          <p:nvPr/>
        </p:nvCxnSpPr>
        <p:spPr>
          <a:xfrm rot="16200000" flipH="1">
            <a:off x="706160" y="2134927"/>
            <a:ext cx="10165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2910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 smtClean="0"/>
              <a:t>DEL</a:t>
            </a:r>
            <a:endParaRPr lang="es-AR" sz="4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42910" y="3571876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 smtClean="0"/>
              <a:t>SOL</a:t>
            </a:r>
            <a:endParaRPr lang="es-AR" sz="4800" dirty="0"/>
          </a:p>
        </p:txBody>
      </p:sp>
      <p:cxnSp>
        <p:nvCxnSpPr>
          <p:cNvPr id="17" name="16 Conector recto de flecha"/>
          <p:cNvCxnSpPr>
            <a:stCxn id="10" idx="3"/>
          </p:cNvCxnSpPr>
          <p:nvPr/>
        </p:nvCxnSpPr>
        <p:spPr>
          <a:xfrm>
            <a:off x="2071670" y="3201557"/>
            <a:ext cx="2428892" cy="441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3"/>
          </p:cNvCxnSpPr>
          <p:nvPr/>
        </p:nvCxnSpPr>
        <p:spPr>
          <a:xfrm flipV="1">
            <a:off x="2071670" y="3929071"/>
            <a:ext cx="2428892" cy="58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Comparativa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1434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LUA vs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7167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LUA vs GO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714348" y="257174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LUA vs Perl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348" y="314324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LUA vs </a:t>
            </a:r>
            <a:r>
              <a:rPr lang="es-AR" dirty="0" err="1" smtClean="0"/>
              <a:t>Scheme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estudio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142976" y="185736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HAY QUE BUSCARLO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Estadísticas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857224" y="142873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Evolución del lenguaje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214311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Frameworks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Conclusion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1538" y="1643050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*Para que sirve y para que no</a:t>
            </a:r>
            <a:endParaRPr lang="es-A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Evolución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42873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1993:   </a:t>
            </a:r>
            <a:r>
              <a:rPr lang="es-AR" sz="2800" dirty="0" smtClean="0"/>
              <a:t>Nace LUA v1.0</a:t>
            </a:r>
            <a:endParaRPr lang="es-AR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22145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1995:   </a:t>
            </a:r>
            <a:r>
              <a:rPr lang="es-AR" sz="2800" dirty="0" err="1" smtClean="0"/>
              <a:t>Lua</a:t>
            </a:r>
            <a:r>
              <a:rPr lang="es-AR" sz="2800" dirty="0" smtClean="0"/>
              <a:t> 2.1 - </a:t>
            </a:r>
            <a:r>
              <a:rPr lang="es-AR" sz="2400" dirty="0" smtClean="0"/>
              <a:t>Semántica extensible con retrocesos y POO.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4282" y="29289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1997:   </a:t>
            </a:r>
            <a:r>
              <a:rPr lang="es-AR" sz="2800" dirty="0" err="1" smtClean="0"/>
              <a:t>Lua</a:t>
            </a:r>
            <a:r>
              <a:rPr lang="es-AR" sz="2800" dirty="0" smtClean="0"/>
              <a:t> 3.0 </a:t>
            </a:r>
            <a:r>
              <a:rPr lang="es-AR" sz="2400" dirty="0"/>
              <a:t>-</a:t>
            </a:r>
            <a:r>
              <a:rPr lang="es-AR" sz="2400" dirty="0" smtClean="0"/>
              <a:t> Métodos de etiquetas (TAG METODS). 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14282" y="3643314"/>
            <a:ext cx="935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2000:   </a:t>
            </a:r>
            <a:r>
              <a:rPr lang="es-AR" sz="2800" dirty="0" err="1" smtClean="0"/>
              <a:t>Lua</a:t>
            </a:r>
            <a:r>
              <a:rPr lang="es-AR" sz="2800" dirty="0" smtClean="0"/>
              <a:t> 4.0 - </a:t>
            </a:r>
            <a:r>
              <a:rPr lang="es-AR" sz="2400" dirty="0" smtClean="0"/>
              <a:t>Declaraciones múltiples, interfaz para crear un 			          </a:t>
            </a:r>
            <a:r>
              <a:rPr lang="es-AR" sz="2400" dirty="0" err="1" smtClean="0"/>
              <a:t>debugger</a:t>
            </a:r>
            <a:r>
              <a:rPr lang="es-AR" sz="2400" dirty="0" smtClean="0"/>
              <a:t>. </a:t>
            </a:r>
            <a:endParaRPr lang="es-AR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4282" y="450057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2003:   </a:t>
            </a:r>
            <a:r>
              <a:rPr lang="es-AR" sz="2800" dirty="0" err="1" smtClean="0"/>
              <a:t>Lua</a:t>
            </a:r>
            <a:r>
              <a:rPr lang="es-AR" sz="2800" dirty="0" smtClean="0"/>
              <a:t> 5.0 – </a:t>
            </a:r>
            <a:r>
              <a:rPr lang="es-AR" sz="2400" dirty="0" smtClean="0"/>
              <a:t>Soporte </a:t>
            </a:r>
            <a:r>
              <a:rPr lang="es-AR" sz="2400" dirty="0" err="1" smtClean="0"/>
              <a:t>Multithreading</a:t>
            </a:r>
            <a:r>
              <a:rPr lang="es-AR" sz="2400" dirty="0" smtClean="0"/>
              <a:t> , </a:t>
            </a:r>
            <a:r>
              <a:rPr lang="es-AR" sz="2400" dirty="0" err="1" smtClean="0"/>
              <a:t>scoping</a:t>
            </a:r>
            <a:r>
              <a:rPr lang="es-AR" sz="2400" dirty="0" smtClean="0"/>
              <a:t> y 	 	      		           </a:t>
            </a:r>
            <a:r>
              <a:rPr lang="es-AR" sz="2400" dirty="0" err="1" smtClean="0"/>
              <a:t>metatables</a:t>
            </a:r>
            <a:r>
              <a:rPr lang="es-AR" sz="2400" dirty="0" smtClean="0"/>
              <a:t> en vez </a:t>
            </a:r>
            <a:r>
              <a:rPr lang="es-AR" sz="2400" dirty="0" err="1" smtClean="0"/>
              <a:t>tag</a:t>
            </a:r>
            <a:r>
              <a:rPr lang="es-AR" sz="2400" dirty="0" smtClean="0"/>
              <a:t> </a:t>
            </a:r>
            <a:r>
              <a:rPr lang="es-AR" sz="2400" dirty="0" err="1" smtClean="0"/>
              <a:t>methords</a:t>
            </a:r>
            <a:r>
              <a:rPr lang="es-AR" sz="2400" dirty="0" smtClean="0"/>
              <a:t>.</a:t>
            </a:r>
          </a:p>
          <a:p>
            <a:r>
              <a:rPr lang="es-AR" sz="2400" dirty="0" smtClean="0"/>
              <a:t>                                      Introducción de </a:t>
            </a:r>
            <a:r>
              <a:rPr lang="es-AR" sz="2400" dirty="0" err="1" smtClean="0"/>
              <a:t>booleans</a:t>
            </a:r>
            <a:r>
              <a:rPr lang="es-AR" sz="2800" dirty="0" smtClean="0"/>
              <a:t>, </a:t>
            </a:r>
            <a:r>
              <a:rPr lang="es-AR" sz="2800" dirty="0" err="1" smtClean="0"/>
              <a:t>proper</a:t>
            </a:r>
            <a:r>
              <a:rPr lang="es-AR" sz="2800" dirty="0" smtClean="0"/>
              <a:t> </a:t>
            </a:r>
            <a:r>
              <a:rPr lang="es-AR" sz="2800" dirty="0" err="1" smtClean="0"/>
              <a:t>tail</a:t>
            </a:r>
            <a:r>
              <a:rPr lang="es-AR" sz="2800" dirty="0" smtClean="0"/>
              <a:t> </a:t>
            </a:r>
            <a:r>
              <a:rPr lang="es-AR" sz="2800" dirty="0" err="1" smtClean="0"/>
              <a:t>calls</a:t>
            </a:r>
            <a:r>
              <a:rPr lang="es-AR" sz="2800" dirty="0" smtClean="0"/>
              <a:t>.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	              </a:t>
            </a:r>
            <a:endParaRPr lang="es-AR" sz="3200" dirty="0"/>
          </a:p>
        </p:txBody>
      </p:sp>
      <p:pic>
        <p:nvPicPr>
          <p:cNvPr id="12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r="35250"/>
          <a:stretch>
            <a:fillRect/>
          </a:stretch>
        </p:blipFill>
        <p:spPr bwMode="auto">
          <a:xfrm>
            <a:off x="71438" y="5929330"/>
            <a:ext cx="9001156" cy="614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Evolución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42844" y="135729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2015:   </a:t>
            </a:r>
            <a:r>
              <a:rPr lang="es-AR" sz="2800" dirty="0" err="1" smtClean="0"/>
              <a:t>Lua</a:t>
            </a:r>
            <a:r>
              <a:rPr lang="es-AR" sz="2800" dirty="0" smtClean="0"/>
              <a:t> 5.3 – </a:t>
            </a:r>
            <a:r>
              <a:rPr lang="es-AR" sz="2400" dirty="0" smtClean="0"/>
              <a:t>Introducción de Enteros, Operaciones de 		                         Bits, Librería UTF-8 y soporte 32 y 64 bits.  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2844" y="335756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/>
              <a:t>Work</a:t>
            </a:r>
            <a:r>
              <a:rPr lang="es-AR" sz="3200" dirty="0" smtClean="0"/>
              <a:t> in </a:t>
            </a:r>
            <a:r>
              <a:rPr lang="es-AR" sz="3200" dirty="0" err="1" smtClean="0"/>
              <a:t>Progress</a:t>
            </a:r>
            <a:r>
              <a:rPr lang="es-AR" sz="3200" dirty="0" smtClean="0"/>
              <a:t>:</a:t>
            </a:r>
            <a:r>
              <a:rPr lang="es-AR" sz="2800" dirty="0" smtClean="0"/>
              <a:t> </a:t>
            </a:r>
            <a:r>
              <a:rPr lang="es-AR" sz="2800" dirty="0" err="1" smtClean="0"/>
              <a:t>Lua</a:t>
            </a:r>
            <a:r>
              <a:rPr lang="es-AR" sz="2800" dirty="0" smtClean="0"/>
              <a:t> 5.4</a:t>
            </a:r>
            <a:endParaRPr lang="es-AR" sz="2800" dirty="0"/>
          </a:p>
        </p:txBody>
      </p:sp>
      <p:pic>
        <p:nvPicPr>
          <p:cNvPr id="7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l="43167"/>
          <a:stretch>
            <a:fillRect/>
          </a:stretch>
        </p:blipFill>
        <p:spPr bwMode="auto">
          <a:xfrm>
            <a:off x="571472" y="5643578"/>
            <a:ext cx="7900704" cy="614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s-AR" dirty="0" smtClean="0"/>
              <a:t>Lenguaje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428596" y="10001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smtClean="0"/>
              <a:t>Características básicas </a:t>
            </a:r>
            <a:endParaRPr lang="es-AR" sz="2400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348" y="1714488"/>
            <a:ext cx="24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Lenguaje Interpretado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TIPADO</a:t>
            </a:r>
          </a:p>
        </p:txBody>
      </p:sp>
      <p:cxnSp>
        <p:nvCxnSpPr>
          <p:cNvPr id="8" name="7 Conector recto de flecha"/>
          <p:cNvCxnSpPr>
            <a:endCxn id="20" idx="1"/>
          </p:cNvCxnSpPr>
          <p:nvPr/>
        </p:nvCxnSpPr>
        <p:spPr>
          <a:xfrm flipV="1">
            <a:off x="3912183" y="3530086"/>
            <a:ext cx="2571768" cy="13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22" idx="1"/>
          </p:cNvCxnSpPr>
          <p:nvPr/>
        </p:nvCxnSpPr>
        <p:spPr>
          <a:xfrm flipV="1">
            <a:off x="3929058" y="4113732"/>
            <a:ext cx="2571768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33" idx="1"/>
          </p:cNvCxnSpPr>
          <p:nvPr/>
        </p:nvCxnSpPr>
        <p:spPr>
          <a:xfrm flipV="1">
            <a:off x="3929058" y="4756674"/>
            <a:ext cx="2643206" cy="24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483951" y="33454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500826" y="3929066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Concurrente</a:t>
            </a:r>
            <a:endParaRPr lang="es-AR" dirty="0"/>
          </a:p>
        </p:txBody>
      </p:sp>
      <p:cxnSp>
        <p:nvCxnSpPr>
          <p:cNvPr id="28" name="27 Conector recto de flecha"/>
          <p:cNvCxnSpPr>
            <a:endCxn id="34" idx="1"/>
          </p:cNvCxnSpPr>
          <p:nvPr/>
        </p:nvCxnSpPr>
        <p:spPr>
          <a:xfrm>
            <a:off x="3929058" y="5072074"/>
            <a:ext cx="264320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572264" y="4572008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GOAL</a:t>
            </a:r>
            <a:endParaRPr lang="es-AR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572264" y="5072074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Concurrente</a:t>
            </a:r>
            <a:endParaRPr lang="es-AR" dirty="0"/>
          </a:p>
        </p:txBody>
      </p:sp>
      <p:cxnSp>
        <p:nvCxnSpPr>
          <p:cNvPr id="45" name="44 Conector recto de flecha"/>
          <p:cNvCxnSpPr>
            <a:endCxn id="49" idx="1"/>
          </p:cNvCxnSpPr>
          <p:nvPr/>
        </p:nvCxnSpPr>
        <p:spPr>
          <a:xfrm>
            <a:off x="3929058" y="5143512"/>
            <a:ext cx="257176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6500826" y="5572140"/>
            <a:ext cx="21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Descripción de Datos</a:t>
            </a:r>
            <a:endParaRPr lang="es-AR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85786" y="3714752"/>
            <a:ext cx="2995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PARADIGMAS:</a:t>
            </a:r>
            <a:br>
              <a:rPr lang="es-AR" dirty="0" smtClean="0"/>
            </a:br>
            <a:endParaRPr lang="es-AR" dirty="0" smtClean="0"/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 Lenguaje </a:t>
            </a:r>
            <a:r>
              <a:rPr lang="es-AR" dirty="0" err="1" smtClean="0"/>
              <a:t>Procedural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 MULTIPARADIGMATICO</a:t>
            </a:r>
            <a:endParaRPr lang="es-AR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000100" y="2357430"/>
            <a:ext cx="2171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dirty="0" err="1" smtClean="0"/>
              <a:t>Duck</a:t>
            </a:r>
            <a:r>
              <a:rPr lang="es-AR" dirty="0" smtClean="0"/>
              <a:t> </a:t>
            </a:r>
            <a:r>
              <a:rPr lang="es-AR" dirty="0" err="1" smtClean="0"/>
              <a:t>Typing</a:t>
            </a:r>
            <a:endParaRPr lang="es-AR" dirty="0" smtClean="0"/>
          </a:p>
          <a:p>
            <a:pPr>
              <a:buFont typeface="Wingdings" pitchFamily="2" charset="2"/>
              <a:buChar char="§"/>
            </a:pPr>
            <a:r>
              <a:rPr lang="es-AR" dirty="0" smtClean="0"/>
              <a:t>Fuertemente </a:t>
            </a:r>
            <a:r>
              <a:rPr lang="es-AR" dirty="0" err="1" smtClean="0"/>
              <a:t>tipado</a:t>
            </a:r>
            <a:endParaRPr lang="es-AR" dirty="0" smtClean="0"/>
          </a:p>
          <a:p>
            <a:pPr>
              <a:buFont typeface="Wingdings" pitchFamily="2" charset="2"/>
              <a:buChar char="§"/>
            </a:pPr>
            <a:r>
              <a:rPr lang="es-AR" dirty="0" err="1" smtClean="0"/>
              <a:t>Tipado</a:t>
            </a:r>
            <a:r>
              <a:rPr lang="es-AR" dirty="0" smtClean="0"/>
              <a:t> Dinámico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s-AR" dirty="0" smtClean="0"/>
              <a:t>Conceptos Básicos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42910" y="12858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92867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TABLAS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42910" y="1500174"/>
            <a:ext cx="8142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tablas en </a:t>
            </a:r>
            <a:r>
              <a:rPr lang="es-AR" dirty="0" err="1" smtClean="0"/>
              <a:t>Lua</a:t>
            </a:r>
            <a:r>
              <a:rPr lang="es-AR" dirty="0" smtClean="0"/>
              <a:t> no son ni valores ni variables, son Objetos. Parecidos a los </a:t>
            </a:r>
            <a:r>
              <a:rPr lang="es-AR" dirty="0" err="1" smtClean="0"/>
              <a:t>arrays</a:t>
            </a:r>
            <a:r>
              <a:rPr lang="es-AR" dirty="0" smtClean="0"/>
              <a:t> en</a:t>
            </a:r>
          </a:p>
          <a:p>
            <a:r>
              <a:rPr lang="es-AR" dirty="0" smtClean="0"/>
              <a:t>Java o </a:t>
            </a:r>
            <a:r>
              <a:rPr lang="es-AR" dirty="0" err="1" smtClean="0"/>
              <a:t>Scheme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Se puede ver a la Tabla como un Objeto Dinámico manejado por punteros. </a:t>
            </a:r>
          </a:p>
          <a:p>
            <a:r>
              <a:rPr lang="es-AR" dirty="0" smtClean="0"/>
              <a:t>La tabla acepta no solo números, también cualquier otro valor excepto el </a:t>
            </a:r>
            <a:r>
              <a:rPr lang="es-AR" dirty="0" err="1" smtClean="0"/>
              <a:t>Nil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475944"/>
            <a:ext cx="9144001" cy="26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57356" y="2500306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BUSCAR + EJEMPLOS DE TABLAS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1472" y="92867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FUNCIONES</a:t>
            </a:r>
            <a:endParaRPr lang="es-AR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500174"/>
            <a:ext cx="8194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Funciones sirven para llamar a un </a:t>
            </a:r>
            <a:r>
              <a:rPr lang="es-AR" dirty="0" err="1" smtClean="0"/>
              <a:t>statment</a:t>
            </a:r>
            <a:r>
              <a:rPr lang="es-AR" dirty="0" smtClean="0"/>
              <a:t> (</a:t>
            </a:r>
            <a:r>
              <a:rPr lang="es-AR" dirty="0" err="1" smtClean="0"/>
              <a:t>procedure</a:t>
            </a:r>
            <a:r>
              <a:rPr lang="es-AR" dirty="0" smtClean="0"/>
              <a:t> o </a:t>
            </a:r>
            <a:r>
              <a:rPr lang="es-AR" dirty="0" err="1" smtClean="0"/>
              <a:t>subroutine</a:t>
            </a:r>
            <a:r>
              <a:rPr lang="es-AR" dirty="0" smtClean="0"/>
              <a:t>) o usarla</a:t>
            </a:r>
          </a:p>
          <a:p>
            <a:r>
              <a:rPr lang="es-AR" dirty="0" smtClean="0"/>
              <a:t>como una expresión.</a:t>
            </a:r>
          </a:p>
          <a:p>
            <a:endParaRPr lang="es-AR" dirty="0"/>
          </a:p>
          <a:p>
            <a:r>
              <a:rPr lang="es-AR" dirty="0" smtClean="0"/>
              <a:t>Para llamarla se requiere de utilizar un paréntesis aun cuando no tiene argumentos,</a:t>
            </a:r>
          </a:p>
          <a:p>
            <a:r>
              <a:rPr lang="es-AR" dirty="0" smtClean="0"/>
              <a:t>excepto que tenga un solo argumente y este sea un </a:t>
            </a:r>
            <a:r>
              <a:rPr lang="es-AR" dirty="0" err="1" smtClean="0"/>
              <a:t>String</a:t>
            </a:r>
            <a:r>
              <a:rPr lang="es-AR" dirty="0"/>
              <a:t> </a:t>
            </a:r>
            <a:r>
              <a:rPr lang="es-AR" dirty="0" smtClean="0"/>
              <a:t>literal o un constructor de</a:t>
            </a:r>
          </a:p>
          <a:p>
            <a:r>
              <a:rPr lang="es-AR" dirty="0" smtClean="0"/>
              <a:t>tabla</a:t>
            </a:r>
            <a:endParaRPr lang="es-A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78734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Multiple</a:t>
            </a:r>
            <a:r>
              <a:rPr lang="es-AR" sz="2400" dirty="0" smtClean="0"/>
              <a:t> Retorno</a:t>
            </a:r>
            <a:endParaRPr lang="es-AR" sz="2400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14356"/>
            <a:ext cx="822086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28596" y="4286256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Funciones con cantidad variable de argumentos</a:t>
            </a:r>
            <a:endParaRPr lang="es-AR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857760"/>
            <a:ext cx="713628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14348" y="64291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Características avanzadas </a:t>
            </a:r>
            <a:endParaRPr lang="es-AR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2071678"/>
            <a:ext cx="2414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endParaRPr lang="es-AR" dirty="0" smtClean="0"/>
          </a:p>
          <a:p>
            <a:endParaRPr lang="es-AR" dirty="0"/>
          </a:p>
          <a:p>
            <a:r>
              <a:rPr lang="es-AR" dirty="0" err="1" smtClean="0"/>
              <a:t>Closures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Funciones de 1era clase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3429000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Control de Flujos</a:t>
            </a:r>
          </a:p>
          <a:p>
            <a:endParaRPr lang="es-AR" dirty="0"/>
          </a:p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Pasaje de </a:t>
            </a:r>
            <a:r>
              <a:rPr lang="es-AR" dirty="0" err="1" smtClean="0"/>
              <a:t>Parametros</a:t>
            </a:r>
            <a:r>
              <a:rPr lang="es-AR" dirty="0" smtClean="0"/>
              <a:t>:</a:t>
            </a:r>
          </a:p>
          <a:p>
            <a:endParaRPr lang="es-AR" dirty="0"/>
          </a:p>
          <a:p>
            <a:r>
              <a:rPr lang="es-AR" dirty="0" err="1" smtClean="0"/>
              <a:t>Parametros</a:t>
            </a:r>
            <a:r>
              <a:rPr lang="es-AR" dirty="0" smtClean="0"/>
              <a:t> como variables locales que se inicializan con lo que vos le pasas</a:t>
            </a:r>
            <a:br>
              <a:rPr lang="es-AR" dirty="0" smtClean="0"/>
            </a:b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488</Words>
  <Application>Microsoft Office PowerPoint</Application>
  <PresentationFormat>Presentación en pantalla (4:3)</PresentationFormat>
  <Paragraphs>106</Paragraphs>
  <Slides>13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Introducción </vt:lpstr>
      <vt:lpstr>Evolución</vt:lpstr>
      <vt:lpstr>Evolución</vt:lpstr>
      <vt:lpstr>Lenguaje</vt:lpstr>
      <vt:lpstr>Conceptos Básicos</vt:lpstr>
      <vt:lpstr>Diapositiva 6</vt:lpstr>
      <vt:lpstr>Diapositiva 7</vt:lpstr>
      <vt:lpstr>Diapositiva 8</vt:lpstr>
      <vt:lpstr>Diapositiva 9</vt:lpstr>
      <vt:lpstr>Comparativa</vt:lpstr>
      <vt:lpstr>Caso de estudio</vt:lpstr>
      <vt:lpstr>Estadísticas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Usuario de Windows</dc:creator>
  <cp:lastModifiedBy>Usuario de Windows</cp:lastModifiedBy>
  <cp:revision>36</cp:revision>
  <dcterms:created xsi:type="dcterms:W3CDTF">2018-05-25T14:32:48Z</dcterms:created>
  <dcterms:modified xsi:type="dcterms:W3CDTF">2018-05-25T19:53:00Z</dcterms:modified>
</cp:coreProperties>
</file>