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26" r:id="rId44"/>
  </p:sldIdLst>
  <p:sldSz cx="9144000" cy="5143500" type="screen16x9"/>
  <p:notesSz cx="6858000" cy="9144000"/>
  <p:embeddedFontLst>
    <p:embeddedFont>
      <p:font typeface="Roboto Slab" panose="020B0604020202020204" charset="0"/>
      <p:regular r:id="rId46"/>
      <p:bold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ic03DIhv1NrDNDqyShEAOSIdYC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8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87"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font" Target="fonts/font6.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3"/>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73"/>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7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7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4" name="Google Shape;14;p73"/>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8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6" name="Google Shape;56;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sp>
        <p:nvSpPr>
          <p:cNvPr id="17" name="Google Shape;17;p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9" name="Google Shape;19;p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20" name="Google Shape;20;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cxnSp>
        <p:nvCxnSpPr>
          <p:cNvPr id="22" name="Google Shape;22;p7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7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 name="Google Shape;24;p75"/>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5"/>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7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p7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7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1" name="Google Shape;3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cxnSp>
        <p:nvCxnSpPr>
          <p:cNvPr id="33" name="Google Shape;33;p7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77"/>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5" name="Google Shape;35;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1" name="Google Shape;41;p7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2" name="Google Shape;42;p7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 name="Google Shape;43;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6" name="Google Shape;4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8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8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0" name="Google Shape;50;p8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1" name="Google Shape;51;p8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8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3" name="Google Shape;5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7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s"/>
              <a:t>MANEJO DE VERSIONES</a:t>
            </a:r>
            <a:endParaRPr/>
          </a:p>
        </p:txBody>
      </p:sp>
      <p:sp>
        <p:nvSpPr>
          <p:cNvPr id="64" name="Google Shape;64;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s"/>
              <a:t>UNIDAD 2 - IPC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CONFLICTO (CONFLICT)</a:t>
            </a:r>
            <a:endParaRPr/>
          </a:p>
        </p:txBody>
      </p:sp>
      <p:sp>
        <p:nvSpPr>
          <p:cNvPr id="122" name="Google Shape;122;p10"/>
          <p:cNvSpPr txBox="1">
            <a:spLocks noGrp="1"/>
          </p:cNvSpPr>
          <p:nvPr>
            <p:ph type="body" idx="1"/>
          </p:nvPr>
        </p:nvSpPr>
        <p:spPr>
          <a:xfrm>
            <a:off x="387900" y="1489825"/>
            <a:ext cx="7859700" cy="2196900"/>
          </a:xfrm>
          <a:prstGeom prst="rect">
            <a:avLst/>
          </a:prstGeom>
          <a:noFill/>
          <a:ln>
            <a:noFill/>
          </a:ln>
        </p:spPr>
        <p:txBody>
          <a:bodyPr spcFirstLastPara="1" wrap="square" lIns="91425" tIns="91425" rIns="91425" bIns="91425" anchor="t" anchorCtr="0">
            <a:normAutofit/>
          </a:bodyPr>
          <a:lstStyle/>
          <a:p>
            <a:pPr marL="457200" lvl="0" indent="0" algn="just" rtl="0">
              <a:lnSpc>
                <a:spcPct val="95000"/>
              </a:lnSpc>
              <a:spcBef>
                <a:spcPts val="0"/>
              </a:spcBef>
              <a:spcAft>
                <a:spcPts val="1200"/>
              </a:spcAft>
              <a:buSzPts val="1400"/>
              <a:buNone/>
            </a:pPr>
            <a:r>
              <a:rPr lang="es" sz="1720"/>
              <a:t>Los conflictos de fusión ocurren cuando se hacen cambios contrapuestos en la misma línea de un archivo o cuando una persona edita un archivo y otra persona borra el mismo archivo. </a:t>
            </a:r>
            <a:endParaRPr sz="172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CAMBIO (CHANGE)</a:t>
            </a:r>
            <a:endParaRPr/>
          </a:p>
        </p:txBody>
      </p:sp>
      <p:sp>
        <p:nvSpPr>
          <p:cNvPr id="128" name="Google Shape;128;p11"/>
          <p:cNvSpPr txBox="1">
            <a:spLocks noGrp="1"/>
          </p:cNvSpPr>
          <p:nvPr>
            <p:ph type="body" idx="1"/>
          </p:nvPr>
        </p:nvSpPr>
        <p:spPr>
          <a:xfrm>
            <a:off x="387900" y="1489825"/>
            <a:ext cx="7859700" cy="2196900"/>
          </a:xfrm>
          <a:prstGeom prst="rect">
            <a:avLst/>
          </a:prstGeom>
          <a:noFill/>
          <a:ln>
            <a:noFill/>
          </a:ln>
        </p:spPr>
        <p:txBody>
          <a:bodyPr spcFirstLastPara="1" wrap="square" lIns="91425" tIns="91425" rIns="91425" bIns="91425" anchor="t" anchorCtr="0">
            <a:normAutofit/>
          </a:bodyPr>
          <a:lstStyle/>
          <a:p>
            <a:pPr marL="457200" lvl="0" indent="0" algn="just" rtl="0">
              <a:lnSpc>
                <a:spcPct val="95000"/>
              </a:lnSpc>
              <a:spcBef>
                <a:spcPts val="0"/>
              </a:spcBef>
              <a:spcAft>
                <a:spcPts val="1200"/>
              </a:spcAft>
              <a:buSzPts val="1400"/>
              <a:buNone/>
            </a:pPr>
            <a:r>
              <a:rPr lang="es" sz="1720"/>
              <a:t>Un cambio (o diff, o delta) representa una modificación específica de un documento bajo el control de versiones. La granularidad de la modificación que es considerada como un cambio varía entre los sistemas de control de versiones.</a:t>
            </a:r>
            <a:endParaRPr sz="172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DESPLEGAR (CHECKOUT)</a:t>
            </a:r>
            <a:endParaRPr/>
          </a:p>
        </p:txBody>
      </p:sp>
      <p:sp>
        <p:nvSpPr>
          <p:cNvPr id="134" name="Google Shape;134;p12"/>
          <p:cNvSpPr txBox="1">
            <a:spLocks noGrp="1"/>
          </p:cNvSpPr>
          <p:nvPr>
            <p:ph type="body" idx="1"/>
          </p:nvPr>
        </p:nvSpPr>
        <p:spPr>
          <a:xfrm>
            <a:off x="387900" y="1489825"/>
            <a:ext cx="7859700" cy="2196900"/>
          </a:xfrm>
          <a:prstGeom prst="rect">
            <a:avLst/>
          </a:prstGeom>
          <a:noFill/>
          <a:ln>
            <a:noFill/>
          </a:ln>
        </p:spPr>
        <p:txBody>
          <a:bodyPr spcFirstLastPara="1" wrap="square" lIns="91425" tIns="91425" rIns="91425" bIns="91425" anchor="t" anchorCtr="0">
            <a:normAutofit/>
          </a:bodyPr>
          <a:lstStyle/>
          <a:p>
            <a:pPr marL="457200" lvl="0" indent="0" algn="just" rtl="0">
              <a:lnSpc>
                <a:spcPct val="95000"/>
              </a:lnSpc>
              <a:spcBef>
                <a:spcPts val="0"/>
              </a:spcBef>
              <a:spcAft>
                <a:spcPts val="1200"/>
              </a:spcAft>
              <a:buSzPts val="1400"/>
              <a:buNone/>
            </a:pPr>
            <a:r>
              <a:rPr lang="es" sz="1720"/>
              <a:t>Es crear una copia de trabajo local desde el repositorio. Un usuario puede especificar una revisión en concreto u obtener la última. El término 'checkout' también se puede utilizar como un sustantivo para describir la copia de trabajo.</a:t>
            </a:r>
            <a:endParaRPr sz="172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CONFIRMAR (COMMIT)</a:t>
            </a:r>
            <a:endParaRPr/>
          </a:p>
        </p:txBody>
      </p:sp>
      <p:sp>
        <p:nvSpPr>
          <p:cNvPr id="140" name="Google Shape;140;p13"/>
          <p:cNvSpPr txBox="1">
            <a:spLocks noGrp="1"/>
          </p:cNvSpPr>
          <p:nvPr>
            <p:ph type="body" idx="1"/>
          </p:nvPr>
        </p:nvSpPr>
        <p:spPr>
          <a:xfrm>
            <a:off x="387900" y="1489825"/>
            <a:ext cx="7859700" cy="2196900"/>
          </a:xfrm>
          <a:prstGeom prst="rect">
            <a:avLst/>
          </a:prstGeom>
          <a:noFill/>
          <a:ln>
            <a:noFill/>
          </a:ln>
        </p:spPr>
        <p:txBody>
          <a:bodyPr spcFirstLastPara="1" wrap="square" lIns="91425" tIns="91425" rIns="91425" bIns="91425" anchor="t" anchorCtr="0">
            <a:normAutofit/>
          </a:bodyPr>
          <a:lstStyle/>
          <a:p>
            <a:pPr marL="457200" lvl="0" indent="0" algn="just" rtl="0">
              <a:lnSpc>
                <a:spcPct val="95000"/>
              </a:lnSpc>
              <a:spcBef>
                <a:spcPts val="0"/>
              </a:spcBef>
              <a:spcAft>
                <a:spcPts val="1200"/>
              </a:spcAft>
              <a:buSzPts val="1400"/>
              <a:buNone/>
            </a:pPr>
            <a:r>
              <a:rPr lang="es" sz="1720"/>
              <a:t>Confirmar es escribir o mezclar los cambios realizados en la copia de trabajo del repositorio. Los términos 'commit' y 'checkin' también se pueden utilizar como sustantivos para describir la nueva revisión que se crea como resultado de confirmar.</a:t>
            </a:r>
            <a:endParaRPr sz="17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FUSIONAR, MEZCLAR (MERGE) </a:t>
            </a:r>
            <a:endParaRPr/>
          </a:p>
        </p:txBody>
      </p:sp>
      <p:sp>
        <p:nvSpPr>
          <p:cNvPr id="146" name="Google Shape;146;p14"/>
          <p:cNvSpPr txBox="1">
            <a:spLocks noGrp="1"/>
          </p:cNvSpPr>
          <p:nvPr>
            <p:ph type="body" idx="1"/>
          </p:nvPr>
        </p:nvSpPr>
        <p:spPr>
          <a:xfrm>
            <a:off x="387900" y="1489825"/>
            <a:ext cx="8482500" cy="3040800"/>
          </a:xfrm>
          <a:prstGeom prst="rect">
            <a:avLst/>
          </a:prstGeom>
          <a:noFill/>
          <a:ln>
            <a:noFill/>
          </a:ln>
        </p:spPr>
        <p:txBody>
          <a:bodyPr spcFirstLastPara="1" wrap="square" lIns="91425" tIns="91425" rIns="91425" bIns="91425" anchor="t" anchorCtr="0">
            <a:normAutofit fontScale="85000" lnSpcReduction="20000"/>
          </a:bodyPr>
          <a:lstStyle/>
          <a:p>
            <a:pPr marL="457200" lvl="0" indent="0" algn="just" rtl="0">
              <a:lnSpc>
                <a:spcPct val="95000"/>
              </a:lnSpc>
              <a:spcBef>
                <a:spcPts val="0"/>
              </a:spcBef>
              <a:spcAft>
                <a:spcPts val="0"/>
              </a:spcAft>
              <a:buSzPct val="78596"/>
              <a:buNone/>
            </a:pPr>
            <a:r>
              <a:rPr lang="es" sz="2850"/>
              <a:t>Una fusión o integración es una operación en la que se aplican dos tipos de cambios en un archivo o conjunto de archivos. </a:t>
            </a:r>
            <a:endParaRPr sz="2850"/>
          </a:p>
          <a:p>
            <a:pPr marL="457200" lvl="0" indent="0" algn="just" rtl="0">
              <a:lnSpc>
                <a:spcPct val="95000"/>
              </a:lnSpc>
              <a:spcBef>
                <a:spcPts val="1200"/>
              </a:spcBef>
              <a:spcAft>
                <a:spcPts val="0"/>
              </a:spcAft>
              <a:buSzPct val="78596"/>
              <a:buNone/>
            </a:pPr>
            <a:r>
              <a:rPr lang="es" sz="2850"/>
              <a:t>Un conjunto de archivos se bifurca, un problema que existía antes de la ramificación se trabaja en una nueva rama, y la solución se combina luego en la otra rama.</a:t>
            </a:r>
            <a:endParaRPr sz="2850"/>
          </a:p>
          <a:p>
            <a:pPr marL="457200" lvl="0" indent="0" algn="just" rtl="0">
              <a:lnSpc>
                <a:spcPct val="95000"/>
              </a:lnSpc>
              <a:spcBef>
                <a:spcPts val="1200"/>
              </a:spcBef>
              <a:spcAft>
                <a:spcPts val="0"/>
              </a:spcAft>
              <a:buSzPct val="78596"/>
              <a:buNone/>
            </a:pPr>
            <a:r>
              <a:rPr lang="es" sz="2850"/>
              <a:t>Se crea una rama, el código de los archivos es independiente editado, y la rama actualizada se incorpora más tarde en un único tronco unificado.</a:t>
            </a:r>
            <a:endParaRPr sz="2850"/>
          </a:p>
          <a:p>
            <a:pPr marL="457200" lvl="0" indent="0" algn="just" rtl="0">
              <a:lnSpc>
                <a:spcPct val="95000"/>
              </a:lnSpc>
              <a:spcBef>
                <a:spcPts val="1200"/>
              </a:spcBef>
              <a:spcAft>
                <a:spcPts val="0"/>
              </a:spcAft>
              <a:buSzPct val="130232"/>
              <a:buNone/>
            </a:pPr>
            <a:endParaRPr sz="1720"/>
          </a:p>
          <a:p>
            <a:pPr marL="457200" lvl="0" indent="0" algn="just" rtl="0">
              <a:lnSpc>
                <a:spcPct val="95000"/>
              </a:lnSpc>
              <a:spcBef>
                <a:spcPts val="1200"/>
              </a:spcBef>
              <a:spcAft>
                <a:spcPts val="0"/>
              </a:spcAft>
              <a:buSzPct val="130232"/>
              <a:buNone/>
            </a:pPr>
            <a:endParaRPr sz="1720"/>
          </a:p>
          <a:p>
            <a:pPr marL="457200" lvl="0" indent="0" algn="just" rtl="0">
              <a:lnSpc>
                <a:spcPct val="95000"/>
              </a:lnSpc>
              <a:spcBef>
                <a:spcPts val="1200"/>
              </a:spcBef>
              <a:spcAft>
                <a:spcPts val="1200"/>
              </a:spcAft>
              <a:buSzPct val="130232"/>
              <a:buNone/>
            </a:pPr>
            <a:endParaRPr sz="172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605025" y="270425"/>
            <a:ext cx="6366900" cy="186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Ventajas de los sistemas de control de versiones</a:t>
            </a:r>
            <a:endParaRPr sz="3000"/>
          </a:p>
        </p:txBody>
      </p:sp>
      <p:sp>
        <p:nvSpPr>
          <p:cNvPr id="152" name="Google Shape;152;p15"/>
          <p:cNvSpPr txBox="1">
            <a:spLocks noGrp="1"/>
          </p:cNvSpPr>
          <p:nvPr>
            <p:ph type="body" idx="1"/>
          </p:nvPr>
        </p:nvSpPr>
        <p:spPr>
          <a:xfrm>
            <a:off x="311425" y="1948825"/>
            <a:ext cx="8225400" cy="28632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s" sz="1820"/>
              <a:t>Desarrollar software sin utilizar el control de versiones es arriesgado, equiparable a no tener copias de seguridad. El control de versiones también puede permitir que los desarrolladores se muevan más rápido y posibilita que los equipos de software mantengan la eficacia y la agilidad a medida que el equipo se escala para incluir más desarrolladores.</a:t>
            </a:r>
            <a:endParaRPr sz="1820"/>
          </a:p>
          <a:p>
            <a:pPr marL="0" lvl="0" indent="0" algn="just" rtl="0">
              <a:lnSpc>
                <a:spcPct val="95000"/>
              </a:lnSpc>
              <a:spcBef>
                <a:spcPts val="1200"/>
              </a:spcBef>
              <a:spcAft>
                <a:spcPts val="1200"/>
              </a:spcAft>
              <a:buSzPts val="935"/>
              <a:buNone/>
            </a:pPr>
            <a:r>
              <a:rPr lang="es" sz="1820"/>
              <a:t>Las principales ventajas que deberías esperar del control de versiones son las siguientes.</a:t>
            </a:r>
            <a:endParaRPr sz="182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504550" y="271250"/>
            <a:ext cx="7843500" cy="1400400"/>
          </a:xfrm>
          <a:prstGeom prst="rect">
            <a:avLst/>
          </a:prstGeom>
          <a:noFill/>
          <a:ln>
            <a:noFill/>
          </a:ln>
        </p:spPr>
        <p:txBody>
          <a:bodyPr spcFirstLastPara="1" wrap="square" lIns="91425" tIns="91425" rIns="91425" bIns="91425" anchor="ctr" anchorCtr="0">
            <a:noAutofit/>
          </a:bodyPr>
          <a:lstStyle/>
          <a:p>
            <a:pPr marL="457200" lvl="0" indent="0" algn="ctr" rtl="0">
              <a:lnSpc>
                <a:spcPct val="100000"/>
              </a:lnSpc>
              <a:spcBef>
                <a:spcPts val="0"/>
              </a:spcBef>
              <a:spcAft>
                <a:spcPts val="0"/>
              </a:spcAft>
              <a:buSzPts val="13000"/>
              <a:buNone/>
            </a:pPr>
            <a:r>
              <a:rPr lang="es" sz="3000"/>
              <a:t>Un completo historial de cambios a largo plazo de todos los archivos.</a:t>
            </a:r>
            <a:endParaRPr sz="3000"/>
          </a:p>
        </p:txBody>
      </p:sp>
      <p:sp>
        <p:nvSpPr>
          <p:cNvPr id="158" name="Google Shape;158;p16"/>
          <p:cNvSpPr txBox="1">
            <a:spLocks noGrp="1"/>
          </p:cNvSpPr>
          <p:nvPr>
            <p:ph type="body" idx="1"/>
          </p:nvPr>
        </p:nvSpPr>
        <p:spPr>
          <a:xfrm>
            <a:off x="203125" y="1572150"/>
            <a:ext cx="8084700" cy="19992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s" sz="1820"/>
              <a:t>Tener el historial completo permite volver a las versiones anteriores para ayudar a analizar la causa raíz de los errores y es crucial cuando se tiene que solucionar problemas en las versiones anteriores del software. </a:t>
            </a:r>
            <a:endParaRPr sz="1820"/>
          </a:p>
          <a:p>
            <a:pPr marL="0" lvl="0" indent="0" algn="just" rtl="0">
              <a:lnSpc>
                <a:spcPct val="95000"/>
              </a:lnSpc>
              <a:spcBef>
                <a:spcPts val="1200"/>
              </a:spcBef>
              <a:spcAft>
                <a:spcPts val="0"/>
              </a:spcAft>
              <a:buSzPts val="935"/>
              <a:buNone/>
            </a:pPr>
            <a:endParaRPr sz="1220"/>
          </a:p>
          <a:p>
            <a:pPr marL="0" lvl="0" indent="0" algn="just" rtl="0">
              <a:lnSpc>
                <a:spcPct val="95000"/>
              </a:lnSpc>
              <a:spcBef>
                <a:spcPts val="1200"/>
              </a:spcBef>
              <a:spcAft>
                <a:spcPts val="1200"/>
              </a:spcAft>
              <a:buSzPts val="935"/>
              <a:buNone/>
            </a:pPr>
            <a:endParaRPr sz="1220"/>
          </a:p>
        </p:txBody>
      </p:sp>
      <p:pic>
        <p:nvPicPr>
          <p:cNvPr id="159" name="Google Shape;159;p16"/>
          <p:cNvPicPr preferRelativeResize="0"/>
          <p:nvPr/>
        </p:nvPicPr>
        <p:blipFill rotWithShape="1">
          <a:blip r:embed="rId3">
            <a:alphaModFix/>
          </a:blip>
          <a:srcRect t="9936" b="8007"/>
          <a:stretch/>
        </p:blipFill>
        <p:spPr>
          <a:xfrm>
            <a:off x="3737050" y="2652125"/>
            <a:ext cx="4688900" cy="2240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594975" y="240300"/>
            <a:ext cx="7843500" cy="186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s" sz="3000"/>
              <a:t>Creación de ramas y fusiones</a:t>
            </a:r>
            <a:endParaRPr sz="3000"/>
          </a:p>
        </p:txBody>
      </p:sp>
      <p:sp>
        <p:nvSpPr>
          <p:cNvPr id="165" name="Google Shape;165;p17"/>
          <p:cNvSpPr txBox="1">
            <a:spLocks noGrp="1"/>
          </p:cNvSpPr>
          <p:nvPr>
            <p:ph type="body" idx="1"/>
          </p:nvPr>
        </p:nvSpPr>
        <p:spPr>
          <a:xfrm>
            <a:off x="373975" y="1476700"/>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sz="1820"/>
              <a:t>La creación de una "rama" en las herramientas de VCS mantiene múltiples flujos de trabajo independientes los unos de los otros al tiempo que ofrece la facilidad de volver a fusionar ese trabajo, lo que permite que los desarrolladores verifiquen que los cambios de cada rama no entran en conflicto.</a:t>
            </a:r>
            <a:endParaRPr sz="1820"/>
          </a:p>
        </p:txBody>
      </p:sp>
      <p:pic>
        <p:nvPicPr>
          <p:cNvPr id="166" name="Google Shape;166;p17"/>
          <p:cNvPicPr preferRelativeResize="0"/>
          <p:nvPr/>
        </p:nvPicPr>
        <p:blipFill rotWithShape="1">
          <a:blip r:embed="rId3">
            <a:alphaModFix/>
          </a:blip>
          <a:srcRect l="8983" t="20572" r="7368" b="4453"/>
          <a:stretch/>
        </p:blipFill>
        <p:spPr>
          <a:xfrm>
            <a:off x="4641225" y="3011550"/>
            <a:ext cx="3988226" cy="201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1825575" y="271225"/>
            <a:ext cx="5733900" cy="73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s" sz="3000"/>
              <a:t>Trazabilidad.</a:t>
            </a:r>
            <a:endParaRPr sz="3000"/>
          </a:p>
        </p:txBody>
      </p:sp>
      <p:sp>
        <p:nvSpPr>
          <p:cNvPr id="172" name="Google Shape;172;p18"/>
          <p:cNvSpPr txBox="1">
            <a:spLocks noGrp="1"/>
          </p:cNvSpPr>
          <p:nvPr>
            <p:ph type="body" idx="1"/>
          </p:nvPr>
        </p:nvSpPr>
        <p:spPr>
          <a:xfrm>
            <a:off x="484500" y="1285825"/>
            <a:ext cx="8175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s" sz="1820"/>
              <a:t>Tener el historial anotado del código al alcance puede ser especialmente importante para trabajar de manera eficaz con código heredado y es esencial para que los desarrolladores puedan calcular el trabajo futuro con precisión.</a:t>
            </a:r>
            <a:endParaRPr sz="1820"/>
          </a:p>
          <a:p>
            <a:pPr marL="0" lvl="0" indent="0" algn="just" rtl="0">
              <a:lnSpc>
                <a:spcPct val="95000"/>
              </a:lnSpc>
              <a:spcBef>
                <a:spcPts val="1200"/>
              </a:spcBef>
              <a:spcAft>
                <a:spcPts val="0"/>
              </a:spcAft>
              <a:buSzPts val="935"/>
              <a:buNone/>
            </a:pPr>
            <a:endParaRPr sz="1220"/>
          </a:p>
          <a:p>
            <a:pPr marL="0" lvl="0" indent="0" algn="just" rtl="0">
              <a:lnSpc>
                <a:spcPct val="95000"/>
              </a:lnSpc>
              <a:spcBef>
                <a:spcPts val="1200"/>
              </a:spcBef>
              <a:spcAft>
                <a:spcPts val="1200"/>
              </a:spcAft>
              <a:buSzPts val="935"/>
              <a:buNone/>
            </a:pPr>
            <a:endParaRPr sz="1220"/>
          </a:p>
        </p:txBody>
      </p:sp>
      <p:pic>
        <p:nvPicPr>
          <p:cNvPr id="173" name="Google Shape;173;p18"/>
          <p:cNvPicPr preferRelativeResize="0"/>
          <p:nvPr/>
        </p:nvPicPr>
        <p:blipFill rotWithShape="1">
          <a:blip r:embed="rId3">
            <a:alphaModFix/>
          </a:blip>
          <a:srcRect/>
          <a:stretch/>
        </p:blipFill>
        <p:spPr>
          <a:xfrm>
            <a:off x="-99975" y="483026"/>
            <a:ext cx="9584999" cy="4091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387900" y="1885800"/>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6300"/>
              <a:t>¿Qué es Git?</a:t>
            </a:r>
            <a:endParaRPr sz="6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203175" y="110250"/>
            <a:ext cx="6045300" cy="13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¿Qué es control de versiones?</a:t>
            </a:r>
            <a:endParaRPr sz="3000"/>
          </a:p>
        </p:txBody>
      </p:sp>
      <p:sp>
        <p:nvSpPr>
          <p:cNvPr id="70" name="Google Shape;70;p2"/>
          <p:cNvSpPr txBox="1">
            <a:spLocks noGrp="1"/>
          </p:cNvSpPr>
          <p:nvPr>
            <p:ph type="body" idx="1"/>
          </p:nvPr>
        </p:nvSpPr>
        <p:spPr>
          <a:xfrm>
            <a:off x="384025" y="1460550"/>
            <a:ext cx="6366900" cy="1111200"/>
          </a:xfrm>
          <a:prstGeom prst="rect">
            <a:avLst/>
          </a:prstGeom>
          <a:noFill/>
          <a:ln>
            <a:noFill/>
          </a:ln>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688"/>
              <a:buNone/>
            </a:pPr>
            <a:r>
              <a:rPr lang="es" sz="1825"/>
              <a:t>Se llama control de versiones a la gestión de cambios efectuados en un documento, programa, imagen, website y otros archivos que contengan información.</a:t>
            </a:r>
            <a:endParaRPr sz="1825"/>
          </a:p>
          <a:p>
            <a:pPr marL="0" lvl="0" indent="0" algn="just" rtl="0">
              <a:lnSpc>
                <a:spcPct val="105000"/>
              </a:lnSpc>
              <a:spcBef>
                <a:spcPts val="1200"/>
              </a:spcBef>
              <a:spcAft>
                <a:spcPts val="1200"/>
              </a:spcAft>
              <a:buSzPts val="688"/>
              <a:buNone/>
            </a:pPr>
            <a:r>
              <a:rPr lang="es" sz="1825"/>
              <a:t> Los cambios se registran de forma automática y pueden ser identificados mediante números o combinaciones alfanuméricas. </a:t>
            </a:r>
            <a:endParaRPr sz="1825"/>
          </a:p>
        </p:txBody>
      </p:sp>
      <p:pic>
        <p:nvPicPr>
          <p:cNvPr id="71" name="Google Shape;71;p2"/>
          <p:cNvPicPr preferRelativeResize="0"/>
          <p:nvPr/>
        </p:nvPicPr>
        <p:blipFill rotWithShape="1">
          <a:blip r:embed="rId3">
            <a:alphaModFix/>
          </a:blip>
          <a:srcRect/>
          <a:stretch/>
        </p:blipFill>
        <p:spPr>
          <a:xfrm>
            <a:off x="4942575" y="3322425"/>
            <a:ext cx="4069699" cy="1747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body" idx="1"/>
          </p:nvPr>
        </p:nvSpPr>
        <p:spPr>
          <a:xfrm>
            <a:off x="1147500" y="763350"/>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Git es un proyecto de código abierto maduro y con un mantenimiento activo que desarrolló originalmente Linus Torvalds, el famoso creador del kernel del sistema operativo Linux, en 2005. Un asombroso número de proyectos de software dependen de Git para el control de versiones, incluidos proyectos comerciales y de código abierto.</a:t>
            </a:r>
            <a:endParaRPr/>
          </a:p>
        </p:txBody>
      </p:sp>
      <p:pic>
        <p:nvPicPr>
          <p:cNvPr id="184" name="Google Shape;184;p20"/>
          <p:cNvPicPr preferRelativeResize="0"/>
          <p:nvPr/>
        </p:nvPicPr>
        <p:blipFill rotWithShape="1">
          <a:blip r:embed="rId3">
            <a:alphaModFix/>
          </a:blip>
          <a:srcRect l="20561" t="20230" r="24826" b="21835"/>
          <a:stretch/>
        </p:blipFill>
        <p:spPr>
          <a:xfrm>
            <a:off x="2883175" y="3274975"/>
            <a:ext cx="3495972" cy="11150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190" name="Google Shape;190;p21"/>
          <p:cNvSpPr txBox="1">
            <a:spLocks noGrp="1"/>
          </p:cNvSpPr>
          <p:nvPr>
            <p:ph type="body" idx="1"/>
          </p:nvPr>
        </p:nvSpPr>
        <p:spPr>
          <a:xfrm>
            <a:off x="665300" y="1667550"/>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Desde la página de Git, </a:t>
            </a:r>
            <a:r>
              <a:rPr lang="es" u="sng">
                <a:solidFill>
                  <a:schemeClr val="hlink"/>
                </a:solidFill>
                <a:hlinkClick r:id="rId3"/>
              </a:rPr>
              <a:t>https://gitforwindows.org/</a:t>
            </a:r>
            <a:r>
              <a:rPr lang="es"/>
              <a:t> , se descarga el instalador más reciente.</a:t>
            </a:r>
            <a:endParaRPr/>
          </a:p>
        </p:txBody>
      </p:sp>
      <p:pic>
        <p:nvPicPr>
          <p:cNvPr id="191" name="Google Shape;191;p21"/>
          <p:cNvPicPr preferRelativeResize="0"/>
          <p:nvPr/>
        </p:nvPicPr>
        <p:blipFill rotWithShape="1">
          <a:blip r:embed="rId4">
            <a:alphaModFix/>
          </a:blip>
          <a:srcRect/>
          <a:stretch/>
        </p:blipFill>
        <p:spPr>
          <a:xfrm>
            <a:off x="837975" y="2642075"/>
            <a:ext cx="4229101" cy="2085200"/>
          </a:xfrm>
          <a:prstGeom prst="rect">
            <a:avLst/>
          </a:prstGeom>
          <a:noFill/>
          <a:ln>
            <a:noFill/>
          </a:ln>
        </p:spPr>
      </p:pic>
      <p:pic>
        <p:nvPicPr>
          <p:cNvPr id="192" name="Google Shape;192;p21"/>
          <p:cNvPicPr preferRelativeResize="0"/>
          <p:nvPr/>
        </p:nvPicPr>
        <p:blipFill rotWithShape="1">
          <a:blip r:embed="rId5">
            <a:alphaModFix/>
          </a:blip>
          <a:srcRect/>
          <a:stretch/>
        </p:blipFill>
        <p:spPr>
          <a:xfrm>
            <a:off x="5396500" y="3608200"/>
            <a:ext cx="3200400" cy="885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198" name="Google Shape;198;p22"/>
          <p:cNvSpPr txBox="1">
            <a:spLocks noGrp="1"/>
          </p:cNvSpPr>
          <p:nvPr>
            <p:ph type="body" idx="1"/>
          </p:nvPr>
        </p:nvSpPr>
        <p:spPr>
          <a:xfrm>
            <a:off x="665300" y="1667550"/>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Tras la descarga, se le dan permisos a la aplicación y muestra la pantalla de configuración</a:t>
            </a:r>
            <a:endParaRPr/>
          </a:p>
        </p:txBody>
      </p:sp>
      <p:pic>
        <p:nvPicPr>
          <p:cNvPr id="199" name="Google Shape;199;p22"/>
          <p:cNvPicPr preferRelativeResize="0"/>
          <p:nvPr/>
        </p:nvPicPr>
        <p:blipFill rotWithShape="1">
          <a:blip r:embed="rId3">
            <a:alphaModFix/>
          </a:blip>
          <a:srcRect/>
          <a:stretch/>
        </p:blipFill>
        <p:spPr>
          <a:xfrm>
            <a:off x="4156300" y="2250275"/>
            <a:ext cx="3268375" cy="2659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205" name="Google Shape;205;p23"/>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La configuración será decidida por GitHub y se presiona siguiente. </a:t>
            </a:r>
            <a:endParaRPr/>
          </a:p>
        </p:txBody>
      </p:sp>
      <p:pic>
        <p:nvPicPr>
          <p:cNvPr id="206" name="Google Shape;206;p23"/>
          <p:cNvPicPr preferRelativeResize="0"/>
          <p:nvPr/>
        </p:nvPicPr>
        <p:blipFill rotWithShape="1">
          <a:blip r:embed="rId3">
            <a:alphaModFix/>
          </a:blip>
          <a:srcRect/>
          <a:stretch/>
        </p:blipFill>
        <p:spPr>
          <a:xfrm>
            <a:off x="4404775" y="2139776"/>
            <a:ext cx="3432975" cy="2825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212" name="Google Shape;212;p24"/>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Como configuración se dejará la predeterminada</a:t>
            </a:r>
            <a:endParaRPr/>
          </a:p>
        </p:txBody>
      </p:sp>
      <p:pic>
        <p:nvPicPr>
          <p:cNvPr id="213" name="Google Shape;213;p24"/>
          <p:cNvPicPr preferRelativeResize="0"/>
          <p:nvPr/>
        </p:nvPicPr>
        <p:blipFill rotWithShape="1">
          <a:blip r:embed="rId3">
            <a:alphaModFix/>
          </a:blip>
          <a:srcRect/>
          <a:stretch/>
        </p:blipFill>
        <p:spPr>
          <a:xfrm>
            <a:off x="436650" y="2119676"/>
            <a:ext cx="3432975" cy="2825425"/>
          </a:xfrm>
          <a:prstGeom prst="rect">
            <a:avLst/>
          </a:prstGeom>
          <a:noFill/>
          <a:ln>
            <a:noFill/>
          </a:ln>
        </p:spPr>
      </p:pic>
      <p:pic>
        <p:nvPicPr>
          <p:cNvPr id="214" name="Google Shape;214;p24"/>
          <p:cNvPicPr preferRelativeResize="0"/>
          <p:nvPr/>
        </p:nvPicPr>
        <p:blipFill rotWithShape="1">
          <a:blip r:embed="rId4">
            <a:alphaModFix/>
          </a:blip>
          <a:srcRect/>
          <a:stretch/>
        </p:blipFill>
        <p:spPr>
          <a:xfrm>
            <a:off x="4403775" y="2118988"/>
            <a:ext cx="3432975" cy="28268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220" name="Google Shape;220;p25"/>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Para la parte de credenciales, puede seleccionarse cualquiera de las tres opciones</a:t>
            </a:r>
            <a:endParaRPr/>
          </a:p>
        </p:txBody>
      </p:sp>
      <p:pic>
        <p:nvPicPr>
          <p:cNvPr id="221" name="Google Shape;221;p25"/>
          <p:cNvPicPr preferRelativeResize="0"/>
          <p:nvPr/>
        </p:nvPicPr>
        <p:blipFill rotWithShape="1">
          <a:blip r:embed="rId3">
            <a:alphaModFix/>
          </a:blip>
          <a:srcRect/>
          <a:stretch/>
        </p:blipFill>
        <p:spPr>
          <a:xfrm>
            <a:off x="3024600" y="1758025"/>
            <a:ext cx="3858300" cy="3162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227" name="Google Shape;227;p26"/>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puede activar soporte para pseudo consolas, en esta ocasión no se selecciona y se procede a instalar</a:t>
            </a:r>
            <a:endParaRPr/>
          </a:p>
        </p:txBody>
      </p:sp>
      <p:pic>
        <p:nvPicPr>
          <p:cNvPr id="228" name="Google Shape;228;p26"/>
          <p:cNvPicPr preferRelativeResize="0"/>
          <p:nvPr/>
        </p:nvPicPr>
        <p:blipFill rotWithShape="1">
          <a:blip r:embed="rId3">
            <a:alphaModFix/>
          </a:blip>
          <a:srcRect/>
          <a:stretch/>
        </p:blipFill>
        <p:spPr>
          <a:xfrm>
            <a:off x="544150" y="1910525"/>
            <a:ext cx="3815749" cy="3191700"/>
          </a:xfrm>
          <a:prstGeom prst="rect">
            <a:avLst/>
          </a:prstGeom>
          <a:noFill/>
          <a:ln>
            <a:noFill/>
          </a:ln>
        </p:spPr>
      </p:pic>
      <p:pic>
        <p:nvPicPr>
          <p:cNvPr id="229" name="Google Shape;229;p26"/>
          <p:cNvPicPr preferRelativeResize="0"/>
          <p:nvPr/>
        </p:nvPicPr>
        <p:blipFill rotWithShape="1">
          <a:blip r:embed="rId4">
            <a:alphaModFix/>
          </a:blip>
          <a:srcRect/>
          <a:stretch/>
        </p:blipFill>
        <p:spPr>
          <a:xfrm>
            <a:off x="4572000" y="1910525"/>
            <a:ext cx="3735375" cy="3088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235" name="Google Shape;235;p27"/>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finaliza la instalación y se puede escoger lanzar Git Bash automáticamente</a:t>
            </a:r>
            <a:endParaRPr/>
          </a:p>
        </p:txBody>
      </p:sp>
      <p:pic>
        <p:nvPicPr>
          <p:cNvPr id="236" name="Google Shape;236;p27"/>
          <p:cNvPicPr preferRelativeResize="0"/>
          <p:nvPr/>
        </p:nvPicPr>
        <p:blipFill rotWithShape="1">
          <a:blip r:embed="rId3">
            <a:alphaModFix/>
          </a:blip>
          <a:srcRect/>
          <a:stretch/>
        </p:blipFill>
        <p:spPr>
          <a:xfrm>
            <a:off x="4180825" y="1920550"/>
            <a:ext cx="3386625" cy="2770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605025" y="270425"/>
            <a:ext cx="43176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INSTALACIÓN</a:t>
            </a:r>
            <a:endParaRPr sz="3000"/>
          </a:p>
        </p:txBody>
      </p:sp>
      <p:sp>
        <p:nvSpPr>
          <p:cNvPr id="242" name="Google Shape;242;p28"/>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El instalador provee también la herramienta de Git Bash, se puede verificar la versión de git instalada a través del comando </a:t>
            </a:r>
            <a:r>
              <a:rPr lang="es" b="1"/>
              <a:t>git version</a:t>
            </a:r>
            <a:endParaRPr b="1"/>
          </a:p>
        </p:txBody>
      </p:sp>
      <p:pic>
        <p:nvPicPr>
          <p:cNvPr id="243" name="Google Shape;243;p28"/>
          <p:cNvPicPr preferRelativeResize="0"/>
          <p:nvPr/>
        </p:nvPicPr>
        <p:blipFill rotWithShape="1">
          <a:blip r:embed="rId3">
            <a:alphaModFix/>
          </a:blip>
          <a:srcRect/>
          <a:stretch/>
        </p:blipFill>
        <p:spPr>
          <a:xfrm>
            <a:off x="2483050" y="1950675"/>
            <a:ext cx="4840399" cy="2933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 REPOSITORIO</a:t>
            </a:r>
            <a:endParaRPr sz="3000"/>
          </a:p>
        </p:txBody>
      </p:sp>
      <p:sp>
        <p:nvSpPr>
          <p:cNvPr id="249" name="Google Shape;249;p29"/>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Desde la línea de comandos de Git Bash, se abre la carpeta la cual se versionara y en él, se crea el archivo </a:t>
            </a:r>
            <a:r>
              <a:rPr lang="es" b="1"/>
              <a:t>README.md</a:t>
            </a:r>
            <a:endParaRPr b="1"/>
          </a:p>
        </p:txBody>
      </p:sp>
      <p:pic>
        <p:nvPicPr>
          <p:cNvPr id="250" name="Google Shape;250;p29"/>
          <p:cNvPicPr preferRelativeResize="0"/>
          <p:nvPr/>
        </p:nvPicPr>
        <p:blipFill rotWithShape="1">
          <a:blip r:embed="rId3">
            <a:alphaModFix/>
          </a:blip>
          <a:srcRect/>
          <a:stretch/>
        </p:blipFill>
        <p:spPr>
          <a:xfrm>
            <a:off x="2804775" y="2051175"/>
            <a:ext cx="4518675" cy="275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body" idx="1"/>
          </p:nvPr>
        </p:nvSpPr>
        <p:spPr>
          <a:xfrm>
            <a:off x="514650" y="391700"/>
            <a:ext cx="8114700" cy="25317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852"/>
              <a:buNone/>
            </a:pPr>
            <a:r>
              <a:rPr lang="es" sz="1807"/>
              <a:t>Los sistemas de control de versiones son una categoría de herramientas de software que ayudan a un equipo de software a gestionar los cambios en el código fuente a lo largo del tiempo. </a:t>
            </a:r>
            <a:endParaRPr sz="1807"/>
          </a:p>
          <a:p>
            <a:pPr marL="0" lvl="0" indent="0" algn="just" rtl="0">
              <a:lnSpc>
                <a:spcPct val="95000"/>
              </a:lnSpc>
              <a:spcBef>
                <a:spcPts val="1200"/>
              </a:spcBef>
              <a:spcAft>
                <a:spcPts val="0"/>
              </a:spcAft>
              <a:buSzPts val="852"/>
              <a:buNone/>
            </a:pPr>
            <a:r>
              <a:rPr lang="es" sz="1807"/>
              <a:t>El software de control de versiones realiza un seguimiento de todas las modificaciones en el código por lo que, si se comete un error, los desarrolladores pueden ir atrás en el tiempo y comparar las versiones anteriores del código para ayudar a resolver el error al tiempo que se minimizan las interrupciones para todos los miembros del equipo.</a:t>
            </a:r>
            <a:endParaRPr sz="1807"/>
          </a:p>
          <a:p>
            <a:pPr marL="0" lvl="0" indent="0" algn="just" rtl="0">
              <a:lnSpc>
                <a:spcPct val="95000"/>
              </a:lnSpc>
              <a:spcBef>
                <a:spcPts val="1200"/>
              </a:spcBef>
              <a:spcAft>
                <a:spcPts val="0"/>
              </a:spcAft>
              <a:buSzPts val="852"/>
              <a:buNone/>
            </a:pPr>
            <a:endParaRPr sz="1207"/>
          </a:p>
          <a:p>
            <a:pPr marL="0" lvl="0" indent="0" algn="just" rtl="0">
              <a:lnSpc>
                <a:spcPct val="95000"/>
              </a:lnSpc>
              <a:spcBef>
                <a:spcPts val="1200"/>
              </a:spcBef>
              <a:spcAft>
                <a:spcPts val="1200"/>
              </a:spcAft>
              <a:buSzPts val="852"/>
              <a:buNone/>
            </a:pPr>
            <a:endParaRPr sz="1207"/>
          </a:p>
        </p:txBody>
      </p:sp>
      <p:pic>
        <p:nvPicPr>
          <p:cNvPr id="77" name="Google Shape;77;p3"/>
          <p:cNvPicPr preferRelativeResize="0"/>
          <p:nvPr/>
        </p:nvPicPr>
        <p:blipFill rotWithShape="1">
          <a:blip r:embed="rId3">
            <a:alphaModFix/>
          </a:blip>
          <a:srcRect l="20181" r="19862"/>
          <a:stretch/>
        </p:blipFill>
        <p:spPr>
          <a:xfrm>
            <a:off x="1275850" y="3448500"/>
            <a:ext cx="1547076" cy="1424800"/>
          </a:xfrm>
          <a:prstGeom prst="rect">
            <a:avLst/>
          </a:prstGeom>
          <a:noFill/>
          <a:ln>
            <a:noFill/>
          </a:ln>
        </p:spPr>
      </p:pic>
      <p:pic>
        <p:nvPicPr>
          <p:cNvPr id="78" name="Google Shape;78;p3"/>
          <p:cNvPicPr preferRelativeResize="0"/>
          <p:nvPr/>
        </p:nvPicPr>
        <p:blipFill rotWithShape="1">
          <a:blip r:embed="rId4">
            <a:alphaModFix/>
          </a:blip>
          <a:srcRect/>
          <a:stretch/>
        </p:blipFill>
        <p:spPr>
          <a:xfrm>
            <a:off x="2931412" y="3003700"/>
            <a:ext cx="1428750" cy="1371600"/>
          </a:xfrm>
          <a:prstGeom prst="rect">
            <a:avLst/>
          </a:prstGeom>
          <a:noFill/>
          <a:ln>
            <a:noFill/>
          </a:ln>
        </p:spPr>
      </p:pic>
      <p:pic>
        <p:nvPicPr>
          <p:cNvPr id="79" name="Google Shape;79;p3"/>
          <p:cNvPicPr preferRelativeResize="0"/>
          <p:nvPr/>
        </p:nvPicPr>
        <p:blipFill rotWithShape="1">
          <a:blip r:embed="rId5">
            <a:alphaModFix/>
          </a:blip>
          <a:srcRect/>
          <a:stretch/>
        </p:blipFill>
        <p:spPr>
          <a:xfrm>
            <a:off x="4659513" y="2923400"/>
            <a:ext cx="1627250" cy="1952700"/>
          </a:xfrm>
          <a:prstGeom prst="rect">
            <a:avLst/>
          </a:prstGeom>
          <a:noFill/>
          <a:ln>
            <a:noFill/>
          </a:ln>
        </p:spPr>
      </p:pic>
      <p:pic>
        <p:nvPicPr>
          <p:cNvPr id="80" name="Google Shape;80;p3"/>
          <p:cNvPicPr preferRelativeResize="0"/>
          <p:nvPr/>
        </p:nvPicPr>
        <p:blipFill rotWithShape="1">
          <a:blip r:embed="rId6">
            <a:alphaModFix/>
          </a:blip>
          <a:srcRect/>
          <a:stretch/>
        </p:blipFill>
        <p:spPr>
          <a:xfrm>
            <a:off x="6464654" y="3564025"/>
            <a:ext cx="1380700" cy="119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 REPOSITORIO</a:t>
            </a:r>
            <a:endParaRPr sz="3000"/>
          </a:p>
        </p:txBody>
      </p:sp>
      <p:sp>
        <p:nvSpPr>
          <p:cNvPr id="256" name="Google Shape;256;p30"/>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procede a inicializar el repositorio a través del comando </a:t>
            </a:r>
            <a:r>
              <a:rPr lang="es" b="1"/>
              <a:t>git init</a:t>
            </a:r>
            <a:endParaRPr b="1"/>
          </a:p>
        </p:txBody>
      </p:sp>
      <p:pic>
        <p:nvPicPr>
          <p:cNvPr id="257" name="Google Shape;257;p30"/>
          <p:cNvPicPr preferRelativeResize="0"/>
          <p:nvPr/>
        </p:nvPicPr>
        <p:blipFill rotWithShape="1">
          <a:blip r:embed="rId3">
            <a:alphaModFix/>
          </a:blip>
          <a:srcRect/>
          <a:stretch/>
        </p:blipFill>
        <p:spPr>
          <a:xfrm>
            <a:off x="2563425" y="1940650"/>
            <a:ext cx="4820401" cy="29012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 REPOSITORIO</a:t>
            </a:r>
            <a:endParaRPr sz="3000"/>
          </a:p>
        </p:txBody>
      </p:sp>
      <p:sp>
        <p:nvSpPr>
          <p:cNvPr id="263" name="Google Shape;263;p31"/>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agrega al área de trabajo el archivo README.ME a través de </a:t>
            </a:r>
            <a:r>
              <a:rPr lang="es" b="1"/>
              <a:t>git add</a:t>
            </a:r>
            <a:endParaRPr b="1"/>
          </a:p>
        </p:txBody>
      </p:sp>
      <p:pic>
        <p:nvPicPr>
          <p:cNvPr id="264" name="Google Shape;264;p31"/>
          <p:cNvPicPr preferRelativeResize="0"/>
          <p:nvPr/>
        </p:nvPicPr>
        <p:blipFill rotWithShape="1">
          <a:blip r:embed="rId3">
            <a:alphaModFix/>
          </a:blip>
          <a:srcRect/>
          <a:stretch/>
        </p:blipFill>
        <p:spPr>
          <a:xfrm>
            <a:off x="2272075" y="1820050"/>
            <a:ext cx="4950925" cy="3041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 REPOSITORIO</a:t>
            </a:r>
            <a:endParaRPr sz="3000"/>
          </a:p>
        </p:txBody>
      </p:sp>
      <p:sp>
        <p:nvSpPr>
          <p:cNvPr id="270" name="Google Shape;270;p32"/>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agrega un remoto nuevo</a:t>
            </a:r>
            <a:endParaRPr b="1"/>
          </a:p>
        </p:txBody>
      </p:sp>
      <p:pic>
        <p:nvPicPr>
          <p:cNvPr id="271" name="Google Shape;271;p32"/>
          <p:cNvPicPr preferRelativeResize="0"/>
          <p:nvPr/>
        </p:nvPicPr>
        <p:blipFill rotWithShape="1">
          <a:blip r:embed="rId3">
            <a:alphaModFix/>
          </a:blip>
          <a:srcRect/>
          <a:stretch/>
        </p:blipFill>
        <p:spPr>
          <a:xfrm>
            <a:off x="2020950" y="1729700"/>
            <a:ext cx="5059899" cy="3122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 REPOSITORIO</a:t>
            </a:r>
            <a:endParaRPr sz="3000"/>
          </a:p>
        </p:txBody>
      </p:sp>
      <p:sp>
        <p:nvSpPr>
          <p:cNvPr id="277" name="Google Shape;277;p33"/>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hace push a la rama master del repositorio</a:t>
            </a:r>
            <a:endParaRPr b="1"/>
          </a:p>
        </p:txBody>
      </p:sp>
      <p:pic>
        <p:nvPicPr>
          <p:cNvPr id="278" name="Google Shape;278;p33"/>
          <p:cNvPicPr preferRelativeResize="0"/>
          <p:nvPr/>
        </p:nvPicPr>
        <p:blipFill rotWithShape="1">
          <a:blip r:embed="rId3">
            <a:alphaModFix/>
          </a:blip>
          <a:srcRect/>
          <a:stretch/>
        </p:blipFill>
        <p:spPr>
          <a:xfrm>
            <a:off x="2081200" y="1679450"/>
            <a:ext cx="4930924" cy="304096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 REPOSITORIO</a:t>
            </a:r>
            <a:endParaRPr sz="3000"/>
          </a:p>
        </p:txBody>
      </p:sp>
      <p:sp>
        <p:nvSpPr>
          <p:cNvPr id="284" name="Google Shape;284;p34"/>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agrega un remoto nuevo</a:t>
            </a:r>
            <a:endParaRPr b="1"/>
          </a:p>
        </p:txBody>
      </p:sp>
      <p:pic>
        <p:nvPicPr>
          <p:cNvPr id="285" name="Google Shape;285;p34"/>
          <p:cNvPicPr preferRelativeResize="0"/>
          <p:nvPr/>
        </p:nvPicPr>
        <p:blipFill rotWithShape="1">
          <a:blip r:embed="rId3">
            <a:alphaModFix/>
          </a:blip>
          <a:srcRect/>
          <a:stretch/>
        </p:blipFill>
        <p:spPr>
          <a:xfrm>
            <a:off x="2020950" y="1729700"/>
            <a:ext cx="5059899" cy="3122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 REPOSITORIO</a:t>
            </a:r>
            <a:endParaRPr sz="3000"/>
          </a:p>
        </p:txBody>
      </p:sp>
      <p:sp>
        <p:nvSpPr>
          <p:cNvPr id="291" name="Google Shape;291;p35"/>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El archivo README.md fue exitosamente agregado</a:t>
            </a:r>
            <a:endParaRPr b="1"/>
          </a:p>
        </p:txBody>
      </p:sp>
      <p:pic>
        <p:nvPicPr>
          <p:cNvPr id="292" name="Google Shape;292;p35"/>
          <p:cNvPicPr preferRelativeResize="0"/>
          <p:nvPr/>
        </p:nvPicPr>
        <p:blipFill rotWithShape="1">
          <a:blip r:embed="rId3">
            <a:alphaModFix/>
          </a:blip>
          <a:srcRect/>
          <a:stretch/>
        </p:blipFill>
        <p:spPr>
          <a:xfrm>
            <a:off x="1167025" y="2161650"/>
            <a:ext cx="6697288" cy="1784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6"/>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CLONANDO UN REPOSITORIO</a:t>
            </a:r>
            <a:endParaRPr sz="3000"/>
          </a:p>
        </p:txBody>
      </p:sp>
      <p:sp>
        <p:nvSpPr>
          <p:cNvPr id="298" name="Google Shape;298;p36"/>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Para clonar un repositorio, se usa el comando </a:t>
            </a:r>
            <a:r>
              <a:rPr lang="es" b="1"/>
              <a:t>git clone </a:t>
            </a:r>
            <a:endParaRPr b="1"/>
          </a:p>
        </p:txBody>
      </p:sp>
      <p:pic>
        <p:nvPicPr>
          <p:cNvPr id="299" name="Google Shape;299;p36"/>
          <p:cNvPicPr preferRelativeResize="0"/>
          <p:nvPr/>
        </p:nvPicPr>
        <p:blipFill rotWithShape="1">
          <a:blip r:embed="rId3">
            <a:alphaModFix/>
          </a:blip>
          <a:srcRect/>
          <a:stretch/>
        </p:blipFill>
        <p:spPr>
          <a:xfrm>
            <a:off x="1970700" y="1679433"/>
            <a:ext cx="4960974" cy="2996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UNA RAMA </a:t>
            </a:r>
            <a:endParaRPr sz="3000"/>
          </a:p>
        </p:txBody>
      </p:sp>
      <p:sp>
        <p:nvSpPr>
          <p:cNvPr id="305" name="Google Shape;305;p37"/>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Para crear una rama, primero hay que posicionarse en la rama master, dado sea el caso que ya se esté ahí, se observa un mensaje</a:t>
            </a:r>
            <a:endParaRPr b="1"/>
          </a:p>
        </p:txBody>
      </p:sp>
      <p:pic>
        <p:nvPicPr>
          <p:cNvPr id="306" name="Google Shape;306;p37"/>
          <p:cNvPicPr preferRelativeResize="0"/>
          <p:nvPr/>
        </p:nvPicPr>
        <p:blipFill rotWithShape="1">
          <a:blip r:embed="rId3">
            <a:alphaModFix/>
          </a:blip>
          <a:srcRect/>
          <a:stretch/>
        </p:blipFill>
        <p:spPr>
          <a:xfrm>
            <a:off x="3025525" y="2121450"/>
            <a:ext cx="4589275" cy="28099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8"/>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UNA RAMA </a:t>
            </a:r>
            <a:endParaRPr sz="3000"/>
          </a:p>
        </p:txBody>
      </p:sp>
      <p:sp>
        <p:nvSpPr>
          <p:cNvPr id="312" name="Google Shape;312;p38"/>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Actualizamos la rama al 100% </a:t>
            </a:r>
            <a:endParaRPr b="1"/>
          </a:p>
        </p:txBody>
      </p:sp>
      <p:pic>
        <p:nvPicPr>
          <p:cNvPr id="313" name="Google Shape;313;p38"/>
          <p:cNvPicPr preferRelativeResize="0"/>
          <p:nvPr/>
        </p:nvPicPr>
        <p:blipFill rotWithShape="1">
          <a:blip r:embed="rId3">
            <a:alphaModFix/>
          </a:blip>
          <a:srcRect/>
          <a:stretch/>
        </p:blipFill>
        <p:spPr>
          <a:xfrm>
            <a:off x="2442850" y="1870300"/>
            <a:ext cx="4890649" cy="30066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UNA RAMA </a:t>
            </a:r>
            <a:endParaRPr sz="3000"/>
          </a:p>
        </p:txBody>
      </p:sp>
      <p:sp>
        <p:nvSpPr>
          <p:cNvPr id="319" name="Google Shape;319;p39"/>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procede a actualizar la rama master.</a:t>
            </a:r>
            <a:endParaRPr b="1"/>
          </a:p>
        </p:txBody>
      </p:sp>
      <p:pic>
        <p:nvPicPr>
          <p:cNvPr id="320" name="Google Shape;320;p39"/>
          <p:cNvPicPr preferRelativeResize="0"/>
          <p:nvPr/>
        </p:nvPicPr>
        <p:blipFill rotWithShape="1">
          <a:blip r:embed="rId3">
            <a:alphaModFix/>
          </a:blip>
          <a:srcRect/>
          <a:stretch/>
        </p:blipFill>
        <p:spPr>
          <a:xfrm>
            <a:off x="2442850" y="1870300"/>
            <a:ext cx="4890649" cy="3006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87900" y="1885800"/>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6300"/>
              <a:t>CONCEPTOS BÁSICOS</a:t>
            </a:r>
            <a:endParaRPr sz="63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UNA RAMA </a:t>
            </a:r>
            <a:endParaRPr sz="3000"/>
          </a:p>
        </p:txBody>
      </p:sp>
      <p:sp>
        <p:nvSpPr>
          <p:cNvPr id="326" name="Google Shape;326;p40"/>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crea una nueva rama a través del comando checkout</a:t>
            </a:r>
            <a:endParaRPr b="1"/>
          </a:p>
        </p:txBody>
      </p:sp>
      <p:pic>
        <p:nvPicPr>
          <p:cNvPr id="327" name="Google Shape;327;p40"/>
          <p:cNvPicPr preferRelativeResize="0"/>
          <p:nvPr/>
        </p:nvPicPr>
        <p:blipFill rotWithShape="1">
          <a:blip r:embed="rId3">
            <a:alphaModFix/>
          </a:blip>
          <a:srcRect/>
          <a:stretch/>
        </p:blipFill>
        <p:spPr>
          <a:xfrm>
            <a:off x="2201775" y="1719635"/>
            <a:ext cx="5322700" cy="32278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title"/>
          </p:nvPr>
        </p:nvSpPr>
        <p:spPr>
          <a:xfrm>
            <a:off x="605025" y="270425"/>
            <a:ext cx="6407100" cy="1306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UNA RAMA </a:t>
            </a:r>
            <a:endParaRPr sz="3000"/>
          </a:p>
        </p:txBody>
      </p:sp>
      <p:sp>
        <p:nvSpPr>
          <p:cNvPr id="333" name="Google Shape;333;p41"/>
          <p:cNvSpPr txBox="1">
            <a:spLocks noGrp="1"/>
          </p:cNvSpPr>
          <p:nvPr>
            <p:ph type="body" idx="1"/>
          </p:nvPr>
        </p:nvSpPr>
        <p:spPr>
          <a:xfrm>
            <a:off x="605025" y="1245625"/>
            <a:ext cx="6849000" cy="18084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s"/>
              <a:t>Se envía la rama al repositorio remoto</a:t>
            </a:r>
            <a:endParaRPr b="1"/>
          </a:p>
        </p:txBody>
      </p:sp>
      <p:pic>
        <p:nvPicPr>
          <p:cNvPr id="334" name="Google Shape;334;p41"/>
          <p:cNvPicPr preferRelativeResize="0"/>
          <p:nvPr/>
        </p:nvPicPr>
        <p:blipFill rotWithShape="1">
          <a:blip r:embed="rId3">
            <a:alphaModFix/>
          </a:blip>
          <a:srcRect/>
          <a:stretch/>
        </p:blipFill>
        <p:spPr>
          <a:xfrm>
            <a:off x="2181675" y="1679434"/>
            <a:ext cx="4991100" cy="3037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2"/>
          <p:cNvSpPr txBox="1">
            <a:spLocks noGrp="1"/>
          </p:cNvSpPr>
          <p:nvPr>
            <p:ph type="title"/>
          </p:nvPr>
        </p:nvSpPr>
        <p:spPr>
          <a:xfrm>
            <a:off x="0" y="80375"/>
            <a:ext cx="6035400" cy="72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s" sz="3000"/>
              <a:t>CREANDO UNA RAMA </a:t>
            </a:r>
            <a:endParaRPr sz="3000"/>
          </a:p>
        </p:txBody>
      </p:sp>
      <p:sp>
        <p:nvSpPr>
          <p:cNvPr id="340" name="Google Shape;340;p42"/>
          <p:cNvSpPr txBox="1">
            <a:spLocks noGrp="1"/>
          </p:cNvSpPr>
          <p:nvPr>
            <p:ph type="body" idx="1"/>
          </p:nvPr>
        </p:nvSpPr>
        <p:spPr>
          <a:xfrm>
            <a:off x="554775" y="733300"/>
            <a:ext cx="6849000" cy="32649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s"/>
              <a:t>Se observa que al inicio, el repositorio contaba únicamente con una branch </a:t>
            </a:r>
            <a:endParaRPr/>
          </a:p>
          <a:p>
            <a:pPr marL="0" lvl="0" indent="0" algn="just" rtl="0">
              <a:lnSpc>
                <a:spcPct val="95000"/>
              </a:lnSpc>
              <a:spcBef>
                <a:spcPts val="1200"/>
              </a:spcBef>
              <a:spcAft>
                <a:spcPts val="0"/>
              </a:spcAft>
              <a:buSzPts val="935"/>
              <a:buNone/>
            </a:pPr>
            <a:endParaRPr/>
          </a:p>
          <a:p>
            <a:pPr marL="0" lvl="0" indent="0" algn="just" rtl="0">
              <a:lnSpc>
                <a:spcPct val="95000"/>
              </a:lnSpc>
              <a:spcBef>
                <a:spcPts val="1200"/>
              </a:spcBef>
              <a:spcAft>
                <a:spcPts val="0"/>
              </a:spcAft>
              <a:buSzPts val="935"/>
              <a:buNone/>
            </a:pPr>
            <a:endParaRPr/>
          </a:p>
          <a:p>
            <a:pPr marL="0" lvl="0" indent="0" algn="just" rtl="0">
              <a:lnSpc>
                <a:spcPct val="95000"/>
              </a:lnSpc>
              <a:spcBef>
                <a:spcPts val="1200"/>
              </a:spcBef>
              <a:spcAft>
                <a:spcPts val="1200"/>
              </a:spcAft>
              <a:buSzPts val="935"/>
              <a:buNone/>
            </a:pPr>
            <a:r>
              <a:rPr lang="es"/>
              <a:t>Mientras que, tras realizar el pull de la branch, el repositorio ya cuenta con dos y se observa el nombre que se le indico en la creación</a:t>
            </a:r>
            <a:endParaRPr/>
          </a:p>
        </p:txBody>
      </p:sp>
      <p:pic>
        <p:nvPicPr>
          <p:cNvPr id="341" name="Google Shape;341;p42"/>
          <p:cNvPicPr preferRelativeResize="0"/>
          <p:nvPr/>
        </p:nvPicPr>
        <p:blipFill rotWithShape="1">
          <a:blip r:embed="rId3">
            <a:alphaModFix/>
          </a:blip>
          <a:srcRect b="51690"/>
          <a:stretch/>
        </p:blipFill>
        <p:spPr>
          <a:xfrm>
            <a:off x="885775" y="1358000"/>
            <a:ext cx="6697302" cy="862150"/>
          </a:xfrm>
          <a:prstGeom prst="rect">
            <a:avLst/>
          </a:prstGeom>
          <a:noFill/>
          <a:ln>
            <a:noFill/>
          </a:ln>
        </p:spPr>
      </p:pic>
      <p:pic>
        <p:nvPicPr>
          <p:cNvPr id="342" name="Google Shape;342;p42"/>
          <p:cNvPicPr preferRelativeResize="0"/>
          <p:nvPr/>
        </p:nvPicPr>
        <p:blipFill rotWithShape="1">
          <a:blip r:embed="rId4">
            <a:alphaModFix/>
          </a:blip>
          <a:srcRect/>
          <a:stretch/>
        </p:blipFill>
        <p:spPr>
          <a:xfrm>
            <a:off x="2210575" y="2933000"/>
            <a:ext cx="4942124" cy="20142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1"/>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s"/>
              <a:t>¿Dudas?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REPOSITORIO</a:t>
            </a:r>
            <a:endParaRPr/>
          </a:p>
        </p:txBody>
      </p:sp>
      <p:sp>
        <p:nvSpPr>
          <p:cNvPr id="91" name="Google Shape;91;p5"/>
          <p:cNvSpPr txBox="1">
            <a:spLocks noGrp="1"/>
          </p:cNvSpPr>
          <p:nvPr>
            <p:ph type="body" idx="1"/>
          </p:nvPr>
        </p:nvSpPr>
        <p:spPr>
          <a:xfrm>
            <a:off x="387900" y="1489825"/>
            <a:ext cx="7859700" cy="2196900"/>
          </a:xfrm>
          <a:prstGeom prst="rect">
            <a:avLst/>
          </a:prstGeom>
          <a:noFill/>
          <a:ln>
            <a:noFill/>
          </a:ln>
        </p:spPr>
        <p:txBody>
          <a:bodyPr spcFirstLastPara="1" wrap="square" lIns="91425" tIns="91425" rIns="91425" bIns="91425" anchor="t" anchorCtr="0">
            <a:normAutofit/>
          </a:bodyPr>
          <a:lstStyle/>
          <a:p>
            <a:pPr marL="457200" lvl="0" indent="0" algn="just" rtl="0">
              <a:lnSpc>
                <a:spcPct val="95000"/>
              </a:lnSpc>
              <a:spcBef>
                <a:spcPts val="0"/>
              </a:spcBef>
              <a:spcAft>
                <a:spcPts val="0"/>
              </a:spcAft>
              <a:buSzPts val="1400"/>
              <a:buNone/>
            </a:pPr>
            <a:r>
              <a:rPr lang="es" sz="1720"/>
              <a:t>Un repositorio es como una carpeta para un proyecto.  El repositorio del proyecto contiene todos los archivos de tu repositorio y almacena el historial de revisión de cada archivo. </a:t>
            </a:r>
            <a:endParaRPr sz="1720"/>
          </a:p>
          <a:p>
            <a:pPr marL="457200" lvl="0" indent="0" algn="just" rtl="0">
              <a:lnSpc>
                <a:spcPct val="95000"/>
              </a:lnSpc>
              <a:spcBef>
                <a:spcPts val="1200"/>
              </a:spcBef>
              <a:spcAft>
                <a:spcPts val="1200"/>
              </a:spcAft>
              <a:buSzPts val="1400"/>
              <a:buNone/>
            </a:pPr>
            <a:r>
              <a:rPr lang="es" sz="1720"/>
              <a:t>Se puede ser propietario de repositorios individualmente o compartir la propiedad de los repositorios con otras personas en una organización.</a:t>
            </a:r>
            <a:endParaRPr sz="172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ETIQUETA (TAG)</a:t>
            </a:r>
            <a:endParaRPr/>
          </a:p>
        </p:txBody>
      </p:sp>
      <p:sp>
        <p:nvSpPr>
          <p:cNvPr id="97" name="Google Shape;97;p6"/>
          <p:cNvSpPr txBox="1">
            <a:spLocks noGrp="1"/>
          </p:cNvSpPr>
          <p:nvPr>
            <p:ph type="body" idx="1"/>
          </p:nvPr>
        </p:nvSpPr>
        <p:spPr>
          <a:xfrm>
            <a:off x="387900" y="1489825"/>
            <a:ext cx="8368200" cy="2146800"/>
          </a:xfrm>
          <a:prstGeom prst="rect">
            <a:avLst/>
          </a:prstGeom>
          <a:noFill/>
          <a:ln>
            <a:noFill/>
          </a:ln>
        </p:spPr>
        <p:txBody>
          <a:bodyPr spcFirstLastPara="1" wrap="square" lIns="91425" tIns="91425" rIns="91425" bIns="91425" anchor="t" anchorCtr="0">
            <a:noAutofit/>
          </a:bodyPr>
          <a:lstStyle/>
          <a:p>
            <a:pPr marL="457200" lvl="0" indent="0" algn="just" rtl="0">
              <a:lnSpc>
                <a:spcPct val="85000"/>
              </a:lnSpc>
              <a:spcBef>
                <a:spcPts val="0"/>
              </a:spcBef>
              <a:spcAft>
                <a:spcPts val="0"/>
              </a:spcAft>
              <a:buSzPts val="1018"/>
              <a:buNone/>
            </a:pPr>
            <a:r>
              <a:rPr lang="es" sz="1891"/>
              <a:t>Es una palabra clave asignada a un dato almacenado en un repositorio. Las etiquetas son en consecuencia un tipo de metadato, pues proporcionan información que describe el dato (una imagen digital, un clip de vídeo o cualquier otro tipo de archivo informático) y que facilita su recuperación.</a:t>
            </a:r>
            <a:endParaRPr sz="1891"/>
          </a:p>
          <a:p>
            <a:pPr marL="457200" lvl="0" indent="0" algn="just" rtl="0">
              <a:lnSpc>
                <a:spcPct val="85000"/>
              </a:lnSpc>
              <a:spcBef>
                <a:spcPts val="1200"/>
              </a:spcBef>
              <a:spcAft>
                <a:spcPts val="1200"/>
              </a:spcAft>
              <a:buSzPts val="1018"/>
              <a:buNone/>
            </a:pPr>
            <a:r>
              <a:rPr lang="es" sz="1891"/>
              <a:t>La diferencia entre las etiquetas y las palabras clave tradicionales es que las etiquetas son elegidas de manera informal y personal por los usuarios del repositorio.</a:t>
            </a:r>
            <a:endParaRPr sz="189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RAMA (BRANCH)</a:t>
            </a:r>
            <a:endParaRPr/>
          </a:p>
        </p:txBody>
      </p:sp>
      <p:sp>
        <p:nvSpPr>
          <p:cNvPr id="103" name="Google Shape;103;p7"/>
          <p:cNvSpPr txBox="1">
            <a:spLocks noGrp="1"/>
          </p:cNvSpPr>
          <p:nvPr>
            <p:ph type="body" idx="1"/>
          </p:nvPr>
        </p:nvSpPr>
        <p:spPr>
          <a:xfrm>
            <a:off x="387900" y="1489825"/>
            <a:ext cx="7859700" cy="2196900"/>
          </a:xfrm>
          <a:prstGeom prst="rect">
            <a:avLst/>
          </a:prstGeom>
          <a:noFill/>
          <a:ln>
            <a:noFill/>
          </a:ln>
        </p:spPr>
        <p:txBody>
          <a:bodyPr spcFirstLastPara="1" wrap="square" lIns="91425" tIns="91425" rIns="91425" bIns="91425" anchor="t" anchorCtr="0">
            <a:normAutofit/>
          </a:bodyPr>
          <a:lstStyle/>
          <a:p>
            <a:pPr marL="457200" lvl="0" indent="0" algn="just" rtl="0">
              <a:lnSpc>
                <a:spcPct val="95000"/>
              </a:lnSpc>
              <a:spcBef>
                <a:spcPts val="0"/>
              </a:spcBef>
              <a:spcAft>
                <a:spcPts val="1200"/>
              </a:spcAft>
              <a:buSzPts val="1400"/>
              <a:buNone/>
            </a:pPr>
            <a:r>
              <a:rPr lang="es" sz="1720"/>
              <a:t>Son espacios o entornos independientes para que un Desarrollador sea Back-end, Front-end, Tester, etc. pueda usar y así trabajar sobre un mismo Proyecto sin chancar o borrar el conjunto de archivos originales del proyecto, dándonos flexibilidad para desarrollar nuestro proyecto de manera más organizada.</a:t>
            </a:r>
            <a:endParaRPr sz="1720"/>
          </a:p>
        </p:txBody>
      </p:sp>
      <p:pic>
        <p:nvPicPr>
          <p:cNvPr id="104" name="Google Shape;104;p7"/>
          <p:cNvPicPr preferRelativeResize="0"/>
          <p:nvPr/>
        </p:nvPicPr>
        <p:blipFill rotWithShape="1">
          <a:blip r:embed="rId3">
            <a:alphaModFix/>
          </a:blip>
          <a:srcRect/>
          <a:stretch/>
        </p:blipFill>
        <p:spPr>
          <a:xfrm>
            <a:off x="3074050" y="2985225"/>
            <a:ext cx="5591626" cy="202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RAMA (BRANCH)</a:t>
            </a:r>
            <a:endParaRPr/>
          </a:p>
        </p:txBody>
      </p:sp>
      <p:sp>
        <p:nvSpPr>
          <p:cNvPr id="110" name="Google Shape;110;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fontScale="92500" lnSpcReduction="10000"/>
          </a:bodyPr>
          <a:lstStyle/>
          <a:p>
            <a:pPr marL="457200" lvl="0" indent="0" algn="just" rtl="0">
              <a:lnSpc>
                <a:spcPct val="95000"/>
              </a:lnSpc>
              <a:spcBef>
                <a:spcPts val="0"/>
              </a:spcBef>
              <a:spcAft>
                <a:spcPts val="0"/>
              </a:spcAft>
              <a:buSzPct val="123119"/>
              <a:buNone/>
            </a:pPr>
            <a:r>
              <a:rPr lang="es" sz="1720"/>
              <a:t>Es recomendable contar con ciertas ramas creadas por defecto las cuales pueden ser: </a:t>
            </a:r>
            <a:endParaRPr sz="1720"/>
          </a:p>
          <a:p>
            <a:pPr marL="457200" lvl="0" indent="0" algn="just" rtl="0">
              <a:lnSpc>
                <a:spcPct val="95000"/>
              </a:lnSpc>
              <a:spcBef>
                <a:spcPts val="1200"/>
              </a:spcBef>
              <a:spcAft>
                <a:spcPts val="0"/>
              </a:spcAft>
              <a:buSzPct val="123119"/>
              <a:buNone/>
            </a:pPr>
            <a:r>
              <a:rPr lang="es" sz="1720"/>
              <a:t>Develop </a:t>
            </a:r>
            <a:endParaRPr sz="1720"/>
          </a:p>
          <a:p>
            <a:pPr marL="914400" lvl="0" indent="0" algn="just" rtl="0">
              <a:lnSpc>
                <a:spcPct val="95000"/>
              </a:lnSpc>
              <a:spcBef>
                <a:spcPts val="1200"/>
              </a:spcBef>
              <a:spcAft>
                <a:spcPts val="0"/>
              </a:spcAft>
              <a:buSzPct val="123119"/>
              <a:buNone/>
            </a:pPr>
            <a:r>
              <a:rPr lang="es" sz="1720"/>
              <a:t>Esta rama es utilizada por el equipo de desarrollo principalmente para probar todos los nuevos desarrollos o refactors grandes.</a:t>
            </a:r>
            <a:endParaRPr sz="1720"/>
          </a:p>
          <a:p>
            <a:pPr marL="0" lvl="0" indent="457200" algn="just" rtl="0">
              <a:lnSpc>
                <a:spcPct val="95000"/>
              </a:lnSpc>
              <a:spcBef>
                <a:spcPts val="1200"/>
              </a:spcBef>
              <a:spcAft>
                <a:spcPts val="0"/>
              </a:spcAft>
              <a:buSzPct val="123119"/>
              <a:buNone/>
            </a:pPr>
            <a:r>
              <a:rPr lang="es" sz="1720"/>
              <a:t>Staging </a:t>
            </a:r>
            <a:endParaRPr sz="1720"/>
          </a:p>
          <a:p>
            <a:pPr marL="914400" lvl="0" indent="0" algn="just" rtl="0">
              <a:lnSpc>
                <a:spcPct val="95000"/>
              </a:lnSpc>
              <a:spcBef>
                <a:spcPts val="1200"/>
              </a:spcBef>
              <a:spcAft>
                <a:spcPts val="0"/>
              </a:spcAft>
              <a:buSzPct val="123119"/>
              <a:buNone/>
            </a:pPr>
            <a:r>
              <a:rPr lang="es" sz="1720"/>
              <a:t>Esta rama es utilizada para que el equipo encargado de realizar el QA se encargue de generar todas las pruebas pertinentes que correspondan a nuevos desarrollos y correcciones, en ocasiones los cambios que pasan a esta rama pueden provenir de la rama develop y esto puede pasar cuando el equipo de desarrollo terminó de realizar pruebas en el branch.</a:t>
            </a:r>
            <a:endParaRPr sz="1720"/>
          </a:p>
          <a:p>
            <a:pPr marL="457200" lvl="0" indent="0" algn="just" rtl="0">
              <a:lnSpc>
                <a:spcPct val="95000"/>
              </a:lnSpc>
              <a:spcBef>
                <a:spcPts val="1200"/>
              </a:spcBef>
              <a:spcAft>
                <a:spcPts val="1200"/>
              </a:spcAft>
              <a:buSzPct val="123119"/>
              <a:buNone/>
            </a:pPr>
            <a:endParaRPr sz="172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s"/>
              <a:t>RAMA (BRANCH)</a:t>
            </a:r>
            <a:endParaRPr/>
          </a:p>
        </p:txBody>
      </p:sp>
      <p:sp>
        <p:nvSpPr>
          <p:cNvPr id="116" name="Google Shape;116;p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0" algn="just" rtl="0">
              <a:lnSpc>
                <a:spcPct val="95000"/>
              </a:lnSpc>
              <a:spcBef>
                <a:spcPts val="0"/>
              </a:spcBef>
              <a:spcAft>
                <a:spcPts val="0"/>
              </a:spcAft>
              <a:buSzPct val="113136"/>
              <a:buNone/>
            </a:pPr>
            <a:r>
              <a:rPr lang="es" sz="1720"/>
              <a:t>UAT </a:t>
            </a:r>
            <a:endParaRPr sz="1720"/>
          </a:p>
          <a:p>
            <a:pPr marL="914400" lvl="0" indent="0" algn="just" rtl="0">
              <a:lnSpc>
                <a:spcPct val="95000"/>
              </a:lnSpc>
              <a:spcBef>
                <a:spcPts val="1200"/>
              </a:spcBef>
              <a:spcAft>
                <a:spcPts val="0"/>
              </a:spcAft>
              <a:buSzPct val="113136"/>
              <a:buNone/>
            </a:pPr>
            <a:r>
              <a:rPr lang="es" sz="1720"/>
              <a:t>También conocido como User Acceptance Tests, en este punto el QA realizado en Staging a finalizado satisfactoriamente y los cambios están listo para que los usuarios finales puedan dar su Vo Bo y dependiendo de su Re-Test validar si los cambios pasan a la rama master(producción), o se tiene que realizar alguna corrección.</a:t>
            </a:r>
            <a:endParaRPr sz="1720"/>
          </a:p>
          <a:p>
            <a:pPr marL="457200" lvl="0" indent="0" algn="just" rtl="0">
              <a:lnSpc>
                <a:spcPct val="95000"/>
              </a:lnSpc>
              <a:spcBef>
                <a:spcPts val="1200"/>
              </a:spcBef>
              <a:spcAft>
                <a:spcPts val="0"/>
              </a:spcAft>
              <a:buSzPct val="113136"/>
              <a:buNone/>
            </a:pPr>
            <a:r>
              <a:rPr lang="es" sz="1720"/>
              <a:t>Master </a:t>
            </a:r>
            <a:endParaRPr sz="1720"/>
          </a:p>
          <a:p>
            <a:pPr marL="914400" lvl="0" indent="0" algn="just" rtl="0">
              <a:lnSpc>
                <a:spcPct val="95000"/>
              </a:lnSpc>
              <a:spcBef>
                <a:spcPts val="1200"/>
              </a:spcBef>
              <a:spcAft>
                <a:spcPts val="0"/>
              </a:spcAft>
              <a:buSzPct val="113136"/>
              <a:buNone/>
            </a:pPr>
            <a:r>
              <a:rPr lang="es" sz="1720"/>
              <a:t>Hasta este punto todos los cambios y correcciones se encuentran listos para ser mandados a un ambiente de producción.</a:t>
            </a:r>
            <a:endParaRPr sz="1720"/>
          </a:p>
          <a:p>
            <a:pPr marL="457200" lvl="0" indent="0" algn="just" rtl="0">
              <a:lnSpc>
                <a:spcPct val="95000"/>
              </a:lnSpc>
              <a:spcBef>
                <a:spcPts val="1200"/>
              </a:spcBef>
              <a:spcAft>
                <a:spcPts val="0"/>
              </a:spcAft>
              <a:buSzPct val="113136"/>
              <a:buNone/>
            </a:pPr>
            <a:endParaRPr sz="1720"/>
          </a:p>
          <a:p>
            <a:pPr marL="457200" lvl="0" indent="0" algn="just" rtl="0">
              <a:lnSpc>
                <a:spcPct val="95000"/>
              </a:lnSpc>
              <a:spcBef>
                <a:spcPts val="1200"/>
              </a:spcBef>
              <a:spcAft>
                <a:spcPts val="1200"/>
              </a:spcAft>
              <a:buSzPct val="113136"/>
              <a:buNone/>
            </a:pPr>
            <a:endParaRPr sz="172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1444</Words>
  <Application>Microsoft Office PowerPoint</Application>
  <PresentationFormat>Presentación en pantalla (16:9)</PresentationFormat>
  <Paragraphs>99</Paragraphs>
  <Slides>43</Slides>
  <Notes>43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Roboto Slab</vt:lpstr>
      <vt:lpstr>Roboto</vt:lpstr>
      <vt:lpstr>Marina</vt:lpstr>
      <vt:lpstr>MANEJO DE VERSIONES</vt:lpstr>
      <vt:lpstr>¿Qué es control de versiones?</vt:lpstr>
      <vt:lpstr>Presentación de PowerPoint</vt:lpstr>
      <vt:lpstr>CONCEPTOS BÁSICOS</vt:lpstr>
      <vt:lpstr>REPOSITORIO</vt:lpstr>
      <vt:lpstr>ETIQUETA (TAG)</vt:lpstr>
      <vt:lpstr>RAMA (BRANCH)</vt:lpstr>
      <vt:lpstr>RAMA (BRANCH)</vt:lpstr>
      <vt:lpstr>RAMA (BRANCH)</vt:lpstr>
      <vt:lpstr>CONFLICTO (CONFLICT)</vt:lpstr>
      <vt:lpstr>CAMBIO (CHANGE)</vt:lpstr>
      <vt:lpstr>DESPLEGAR (CHECKOUT)</vt:lpstr>
      <vt:lpstr>CONFIRMAR (COMMIT)</vt:lpstr>
      <vt:lpstr>FUSIONAR, MEZCLAR (MERGE) </vt:lpstr>
      <vt:lpstr>Ventajas de los sistemas de control de versiones</vt:lpstr>
      <vt:lpstr>Un completo historial de cambios a largo plazo de todos los archivos.</vt:lpstr>
      <vt:lpstr>Creación de ramas y fusiones</vt:lpstr>
      <vt:lpstr>Trazabilidad.</vt:lpstr>
      <vt:lpstr>¿Qué es Git?</vt:lpstr>
      <vt:lpstr>Presentación de PowerPoint</vt:lpstr>
      <vt:lpstr>INSTALACIÓN</vt:lpstr>
      <vt:lpstr>INSTALACIÓN</vt:lpstr>
      <vt:lpstr>INSTALACIÓN</vt:lpstr>
      <vt:lpstr>INSTALACIÓN</vt:lpstr>
      <vt:lpstr>INSTALACIÓN</vt:lpstr>
      <vt:lpstr>INSTALACIÓN</vt:lpstr>
      <vt:lpstr>INSTALACIÓN</vt:lpstr>
      <vt:lpstr>INSTALACIÓN</vt:lpstr>
      <vt:lpstr>CREANDO UN REPOSITORIO</vt:lpstr>
      <vt:lpstr>CREANDO UN REPOSITORIO</vt:lpstr>
      <vt:lpstr>CREANDO UN REPOSITORIO</vt:lpstr>
      <vt:lpstr>CREANDO UN REPOSITORIO</vt:lpstr>
      <vt:lpstr>CREANDO UN REPOSITORIO</vt:lpstr>
      <vt:lpstr>CREANDO UN REPOSITORIO</vt:lpstr>
      <vt:lpstr>CREANDO UN REPOSITORIO</vt:lpstr>
      <vt:lpstr>CLONANDO UN REPOSITORIO</vt:lpstr>
      <vt:lpstr>CREANDO UNA RAMA </vt:lpstr>
      <vt:lpstr>CREANDO UNA RAMA </vt:lpstr>
      <vt:lpstr>CREANDO UNA RAMA </vt:lpstr>
      <vt:lpstr>CREANDO UNA RAMA </vt:lpstr>
      <vt:lpstr>CREANDO UNA RAMA </vt:lpstr>
      <vt:lpstr>CREANDO UNA RAMA </vt:lpstr>
      <vt:lpstr>¿Dudas?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VERSIONES</dc:title>
  <cp:lastModifiedBy>jose carlos estrada garcia</cp:lastModifiedBy>
  <cp:revision>1</cp:revision>
  <dcterms:modified xsi:type="dcterms:W3CDTF">2022-01-29T05:33:27Z</dcterms:modified>
</cp:coreProperties>
</file>