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3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61" r:id="rId56"/>
    <p:sldId id="356" r:id="rId57"/>
    <p:sldId id="357" r:id="rId58"/>
    <p:sldId id="358" r:id="rId59"/>
    <p:sldId id="359" r:id="rId60"/>
    <p:sldId id="360" r:id="rId61"/>
    <p:sldId id="326" r:id="rId6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Trebuchet MS" panose="020B0603020202020204" pitchFamily="34" charset="0"/>
      <p:regular r:id="rId68"/>
      <p:bold r:id="rId69"/>
      <p:italic r:id="rId70"/>
      <p:boldItalic r:id="rId71"/>
    </p:embeddedFont>
    <p:embeddedFont>
      <p:font typeface="Roboto Slab" panose="020B0604020202020204" charset="0"/>
      <p:regular r:id="rId72"/>
      <p:bold r:id="rId73"/>
    </p:embeddedFont>
    <p:embeddedFont>
      <p:font typeface="Verdana" panose="020B0604030504040204" pitchFamily="34" charset="0"/>
      <p:regular r:id="rId74"/>
      <p:bold r:id="rId75"/>
      <p:italic r:id="rId76"/>
      <p:boldItalic r:id="rId77"/>
    </p:embeddedFont>
    <p:embeddedFont>
      <p:font typeface="Tahoma" panose="020B0604030504040204" pitchFamily="34" charset="0"/>
      <p:regular r:id="rId78"/>
      <p:bold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ic03DIhv1NrDNDqyShEAOSIdYC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94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8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8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8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573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¿Qué es XML?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Aumenta la disponibilidad de datos: El acceso a los archivos XML pueden darse de diferentes lugares, no únicamente desde HTML.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Con XML se tiene la opción de que los datos estén disponibles para todos los tipos de máquinas de lectura.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407" name="Google Shape;407;p5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Entendible: La estructura del archivo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Estandarizado: Está regulado internacionalmente, con lo que ya se tiene un formato definido para trabajar.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Presentación: Los datos pueden ser mostrados por medio de 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Estructura del HTML,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PDF está guardado en XML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Microsoft Office guarda los datos como XML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SOAP (Simple Object Access Protocol)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Web Services de instituciones financieras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Correos electrónicos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Lectura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Árbol</a:t>
            </a:r>
            <a:endParaRPr/>
          </a:p>
        </p:txBody>
      </p:sp>
      <p:sp>
        <p:nvSpPr>
          <p:cNvPr id="424" name="Google Shape;424;p5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Un árbol es una estructura jerárquica o secuencial formada por nodos, los cuales pueden ser de dos tipos: los nodos hijos y los nodos padre.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padre puede tener muchos hijos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hijo puede tener sus propios hijos, además de tener hermanos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Ejemplo:</a:t>
            </a:r>
            <a:endParaRPr/>
          </a:p>
        </p:txBody>
      </p:sp>
      <p:pic>
        <p:nvPicPr>
          <p:cNvPr id="430" name="Google Shape;43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0075" y="1489825"/>
            <a:ext cx="3583430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Lectura de XML</a:t>
            </a:r>
            <a:endParaRPr/>
          </a:p>
        </p:txBody>
      </p:sp>
      <p:pic>
        <p:nvPicPr>
          <p:cNvPr id="437" name="Google Shape;43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6938"/>
            <a:ext cx="4565374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4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4886" y="1094241"/>
            <a:ext cx="4311659" cy="351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Procesamiento con el modelo XPATH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</a:t>
            </a:r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Es un lenguaje que se utiliza para acceder a elementos o atributos de un documento XML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</a:t>
            </a:r>
            <a:endParaRPr/>
          </a:p>
        </p:txBody>
      </p:sp>
      <p:pic>
        <p:nvPicPr>
          <p:cNvPr id="469" name="Google Shape;46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471925"/>
            <a:ext cx="39624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XML</a:t>
            </a:r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rPr lang="es" sz="3750">
                <a:latin typeface="Arial"/>
                <a:ea typeface="Arial"/>
                <a:cs typeface="Arial"/>
                <a:sym typeface="Arial"/>
              </a:rPr>
              <a:t>Es un metalenguaje que fue diseñado para estructurar, almacenar e intercambiar datos entre aplicaciones. Es un estándar ya que es extensible y puede ser utilizado independientemente de la plataforma.</a:t>
            </a:r>
            <a:endParaRPr sz="37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endParaRPr sz="37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lang="es" sz="3750">
                <a:latin typeface="Arial"/>
                <a:ea typeface="Arial"/>
                <a:cs typeface="Arial"/>
                <a:sym typeface="Arial"/>
              </a:rPr>
              <a:t>Es el acrónimo de Extensible Markup Language. Es un lenguaje de marcado que define un conjunto de reglas para la codificación de documentos.</a:t>
            </a:r>
            <a:endParaRPr sz="37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endParaRPr sz="37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0000"/>
              <a:buNone/>
            </a:pPr>
            <a:r>
              <a:rPr lang="es" sz="3750">
                <a:latin typeface="Arial"/>
                <a:ea typeface="Arial"/>
                <a:cs typeface="Arial"/>
                <a:sym typeface="Arial"/>
              </a:rPr>
              <a:t>Es un metalenguaje que permite definir lenguajes de marcas desarrollado por el World Wide Web Consortium (W3C) utilizado para almacenar datos en forma legible.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/>
              <a:t>XPATH - NodeName</a:t>
            </a:r>
            <a:endParaRPr dirty="0"/>
          </a:p>
        </p:txBody>
      </p:sp>
      <p:sp>
        <p:nvSpPr>
          <p:cNvPr id="475" name="Google Shape;475;p6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52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El comando NodeName se utiliza para seleccionar todos los nodos que tengan en el nombre de la etiqueta el que se indique.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Ej: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dirty="0"/>
              <a:t>bookstore</a:t>
            </a:r>
            <a:endParaRPr dirty="0"/>
          </a:p>
        </p:txBody>
      </p:sp>
      <p:pic>
        <p:nvPicPr>
          <p:cNvPr id="476" name="Google Shape;476;p64"/>
          <p:cNvPicPr preferRelativeResize="0"/>
          <p:nvPr/>
        </p:nvPicPr>
        <p:blipFill rotWithShape="1">
          <a:blip r:embed="rId3">
            <a:alphaModFix/>
          </a:blip>
          <a:srcRect t="5731"/>
          <a:stretch/>
        </p:blipFill>
        <p:spPr>
          <a:xfrm>
            <a:off x="4793700" y="1650349"/>
            <a:ext cx="3962400" cy="29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 - Root ( / )</a:t>
            </a:r>
            <a:endParaRPr/>
          </a:p>
        </p:txBody>
      </p:sp>
      <p:sp>
        <p:nvSpPr>
          <p:cNvPr id="482" name="Google Shape;482;p6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52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El comando root se utiliza para seleccionar el elemento raíz con el  nombre especificado.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Ej: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/bookstore</a:t>
            </a:r>
            <a:endParaRPr/>
          </a:p>
        </p:txBody>
      </p:sp>
      <p:pic>
        <p:nvPicPr>
          <p:cNvPr id="483" name="Google Shape;483;p65"/>
          <p:cNvPicPr preferRelativeResize="0"/>
          <p:nvPr/>
        </p:nvPicPr>
        <p:blipFill rotWithShape="1">
          <a:blip r:embed="rId3">
            <a:alphaModFix/>
          </a:blip>
          <a:srcRect t="5731"/>
          <a:stretch/>
        </p:blipFill>
        <p:spPr>
          <a:xfrm>
            <a:off x="4793700" y="1650349"/>
            <a:ext cx="3962400" cy="29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 - Node ( // )</a:t>
            </a:r>
            <a:endParaRPr/>
          </a:p>
        </p:txBody>
      </p:sp>
      <p:sp>
        <p:nvSpPr>
          <p:cNvPr id="489" name="Google Shape;489;p6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52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El comando node se utiliza para seleccionar todos los nodos con el  nombre indicado.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Ej: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//book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 t="24742" b="13479"/>
          <a:stretch/>
        </p:blipFill>
        <p:spPr>
          <a:xfrm>
            <a:off x="4793700" y="2067187"/>
            <a:ext cx="3962400" cy="1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 - Atributo ( @ )</a:t>
            </a:r>
            <a:endParaRPr/>
          </a:p>
        </p:txBody>
      </p:sp>
      <p:sp>
        <p:nvSpPr>
          <p:cNvPr id="496" name="Google Shape;496;p6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52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El comando atributo se utiliza para seleccionar todos los atributos con el  nombre indicado.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Ej: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u="sng" dirty="0" smtClean="0"/>
              <a:t>//@</a:t>
            </a:r>
            <a:r>
              <a:rPr lang="es" dirty="0"/>
              <a:t>lang</a:t>
            </a:r>
            <a:endParaRPr dirty="0"/>
          </a:p>
        </p:txBody>
      </p:sp>
      <p:pic>
        <p:nvPicPr>
          <p:cNvPr id="497" name="Google Shape;497;p67"/>
          <p:cNvPicPr preferRelativeResize="0"/>
          <p:nvPr/>
        </p:nvPicPr>
        <p:blipFill rotWithShape="1">
          <a:blip r:embed="rId3">
            <a:alphaModFix/>
          </a:blip>
          <a:srcRect l="17417" t="31081" r="62223" b="59056"/>
          <a:stretch/>
        </p:blipFill>
        <p:spPr>
          <a:xfrm>
            <a:off x="6260975" y="2418188"/>
            <a:ext cx="806675" cy="3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 - Combinación NodeName + Root</a:t>
            </a:r>
            <a:endParaRPr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52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dirty="0"/>
              <a:t>bookstore/book</a:t>
            </a:r>
            <a:endParaRPr dirty="0"/>
          </a:p>
        </p:txBody>
      </p:sp>
      <p:pic>
        <p:nvPicPr>
          <p:cNvPr id="504" name="Google Shape;504;p68"/>
          <p:cNvPicPr preferRelativeResize="0"/>
          <p:nvPr/>
        </p:nvPicPr>
        <p:blipFill rotWithShape="1">
          <a:blip r:embed="rId3">
            <a:alphaModFix/>
          </a:blip>
          <a:srcRect t="23792" b="9205"/>
          <a:stretch/>
        </p:blipFill>
        <p:spPr>
          <a:xfrm>
            <a:off x="4793700" y="1985775"/>
            <a:ext cx="3962400" cy="2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 - Combinación NodeName + Node</a:t>
            </a:r>
            <a:endParaRPr/>
          </a:p>
        </p:txBody>
      </p:sp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52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bookstore//book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Aclaración, en caso de que la etiqueta book tenga otro hijo book, devolvería 3 nodos.</a:t>
            </a:r>
            <a:endParaRPr/>
          </a:p>
        </p:txBody>
      </p:sp>
      <p:pic>
        <p:nvPicPr>
          <p:cNvPr id="511" name="Google Shape;511;p69"/>
          <p:cNvPicPr preferRelativeResize="0"/>
          <p:nvPr/>
        </p:nvPicPr>
        <p:blipFill rotWithShape="1">
          <a:blip r:embed="rId3">
            <a:alphaModFix/>
          </a:blip>
          <a:srcRect t="23792" b="9205"/>
          <a:stretch/>
        </p:blipFill>
        <p:spPr>
          <a:xfrm>
            <a:off x="4793700" y="1985775"/>
            <a:ext cx="3962400" cy="2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XPATH - Combinación Node + Atributo</a:t>
            </a:r>
            <a:endParaRPr/>
          </a:p>
        </p:txBody>
      </p:sp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1416575" y="2418200"/>
            <a:ext cx="27351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//@lang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518" name="Google Shape;518;p70"/>
          <p:cNvPicPr preferRelativeResize="0"/>
          <p:nvPr/>
        </p:nvPicPr>
        <p:blipFill rotWithShape="1">
          <a:blip r:embed="rId3">
            <a:alphaModFix/>
          </a:blip>
          <a:srcRect l="17417" t="31081" r="62223" b="59056"/>
          <a:stretch/>
        </p:blipFill>
        <p:spPr>
          <a:xfrm>
            <a:off x="6260975" y="2418188"/>
            <a:ext cx="806675" cy="3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 l="17417" t="31081" r="62223" b="59056"/>
          <a:stretch/>
        </p:blipFill>
        <p:spPr>
          <a:xfrm>
            <a:off x="6260975" y="2725288"/>
            <a:ext cx="806675" cy="3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1633137"/>
            <a:ext cx="46031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25" dirty="0"/>
              <a:t>Modelo</a:t>
            </a:r>
            <a:r>
              <a:rPr sz="3600" spc="-325" dirty="0"/>
              <a:t> </a:t>
            </a:r>
            <a:r>
              <a:rPr sz="3600" spc="260" dirty="0"/>
              <a:t>DOM</a:t>
            </a:r>
            <a:r>
              <a:rPr sz="3600" spc="-325" dirty="0"/>
              <a:t> </a:t>
            </a:r>
            <a:r>
              <a:rPr sz="3600" spc="-225" dirty="0"/>
              <a:t>-  </a:t>
            </a:r>
            <a:r>
              <a:rPr sz="3600" spc="325" dirty="0"/>
              <a:t>P</a:t>
            </a:r>
            <a:r>
              <a:rPr sz="3600" spc="-140" dirty="0"/>
              <a:t>r</a:t>
            </a:r>
            <a:r>
              <a:rPr sz="3600" spc="120" dirty="0"/>
              <a:t>o</a:t>
            </a:r>
            <a:r>
              <a:rPr sz="3600" spc="65" dirty="0"/>
              <a:t>c</a:t>
            </a:r>
            <a:r>
              <a:rPr sz="3600" spc="50" dirty="0"/>
              <a:t>esamien</a:t>
            </a:r>
            <a:r>
              <a:rPr sz="3600" spc="-35" dirty="0"/>
              <a:t>t</a:t>
            </a:r>
            <a:r>
              <a:rPr sz="3600" spc="70" dirty="0"/>
              <a:t>o</a:t>
            </a:r>
            <a:r>
              <a:rPr sz="3600" spc="-325" dirty="0"/>
              <a:t> </a:t>
            </a:r>
            <a:r>
              <a:rPr sz="3600" spc="-190" dirty="0"/>
              <a:t>X</a:t>
            </a:r>
            <a:r>
              <a:rPr sz="3600" spc="260" dirty="0"/>
              <a:t>ML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5156975" y="3991345"/>
            <a:ext cx="12719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Labo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atorio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IPC2</a:t>
            </a:r>
            <a:endParaRPr sz="13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0789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13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Qué</a:t>
            </a:r>
            <a:r>
              <a:rPr spc="-215" dirty="0"/>
              <a:t> </a:t>
            </a:r>
            <a:r>
              <a:rPr spc="-30" dirty="0"/>
              <a:t>es</a:t>
            </a:r>
            <a:r>
              <a:rPr spc="-215" dirty="0"/>
              <a:t> </a:t>
            </a:r>
            <a:r>
              <a:rPr spc="140" dirty="0"/>
              <a:t>DOM?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595870"/>
            <a:ext cx="6424295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14999"/>
              </a:lnSpc>
              <a:spcBef>
                <a:spcPts val="100"/>
              </a:spcBef>
            </a:pP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lenguaje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acceder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modiﬁcar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documentos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XML.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Objetos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Documento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cualquier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desarrollador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puede 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construir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documentos,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navegar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por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su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estructura,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añadir,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modiﬁcar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eliminar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elementos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contenido.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mejor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ejemplo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ahoma"/>
                <a:cs typeface="Tahoma"/>
              </a:rPr>
              <a:t>HTM</a:t>
            </a:r>
            <a:r>
              <a:rPr sz="1600" spc="114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64508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474" y="545065"/>
            <a:ext cx="4733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35" dirty="0">
                <a:latin typeface="Tahoma"/>
                <a:cs typeface="Tahoma"/>
              </a:rPr>
              <a:t>Ejempl</a:t>
            </a:r>
            <a:r>
              <a:rPr sz="2000" b="1" spc="-140" dirty="0">
                <a:latin typeface="Tahoma"/>
                <a:cs typeface="Tahoma"/>
              </a:rPr>
              <a:t>o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del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modelo</a:t>
            </a:r>
            <a:r>
              <a:rPr sz="2000" b="1" spc="-200" dirty="0">
                <a:latin typeface="Tahoma"/>
                <a:cs typeface="Tahoma"/>
              </a:rPr>
              <a:t> </a:t>
            </a:r>
            <a:r>
              <a:rPr sz="2000" b="1" spc="30" dirty="0">
                <a:latin typeface="Tahoma"/>
                <a:cs typeface="Tahoma"/>
              </a:rPr>
              <a:t>DO</a:t>
            </a:r>
            <a:r>
              <a:rPr sz="2000" b="1" spc="40" dirty="0">
                <a:latin typeface="Tahoma"/>
                <a:cs typeface="Tahoma"/>
              </a:rPr>
              <a:t>M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e</a:t>
            </a:r>
            <a:r>
              <a:rPr sz="2000" b="1" spc="-140" dirty="0">
                <a:latin typeface="Tahoma"/>
                <a:cs typeface="Tahoma"/>
              </a:rPr>
              <a:t>n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archi</a:t>
            </a:r>
            <a:r>
              <a:rPr sz="2000" b="1" spc="-150" dirty="0">
                <a:latin typeface="Tahoma"/>
                <a:cs typeface="Tahoma"/>
              </a:rPr>
              <a:t>v</a:t>
            </a:r>
            <a:r>
              <a:rPr sz="2000" b="1" spc="-100" dirty="0">
                <a:latin typeface="Tahoma"/>
                <a:cs typeface="Tahoma"/>
              </a:rPr>
              <a:t>o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XML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725" y="1599375"/>
            <a:ext cx="4067749" cy="23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6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¿Para qué sirve?</a:t>
            </a:r>
            <a:endParaRPr/>
          </a:p>
        </p:txBody>
      </p:sp>
      <p:sp>
        <p:nvSpPr>
          <p:cNvPr id="359" name="Google Shape;359;p4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Brindar una estructura a la información que se encuentra en la web, para que la información pueda ser: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Almacenada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Procesada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Visualizada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Manipulada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Por aplicaciones, páginas o lo que lo requiera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852096"/>
            <a:ext cx="6874509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14999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DOM,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documentos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tienen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estructura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lógica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muy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parecida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árbol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sin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embargo,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 especiﬁca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 debe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ser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implementado como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árbol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obligatoriamente.</a:t>
            </a:r>
            <a:endParaRPr sz="1600">
              <a:latin typeface="Tahoma"/>
              <a:cs typeface="Tahoma"/>
            </a:endParaRPr>
          </a:p>
          <a:p>
            <a:pPr marL="12700" marR="199390">
              <a:lnSpc>
                <a:spcPct val="114999"/>
              </a:lnSpc>
              <a:spcBef>
                <a:spcPts val="1200"/>
              </a:spcBef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lógico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implementarse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cualquier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manera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sea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conveniente.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propiedad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importante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modelos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estructura del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algo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llamado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1600" i="1" spc="-80" dirty="0">
                <a:solidFill>
                  <a:srgbClr val="FFFFFF"/>
                </a:solidFill>
                <a:latin typeface="Trebuchet MS"/>
                <a:cs typeface="Trebuchet MS"/>
              </a:rPr>
              <a:t>isomorﬁsmo</a:t>
            </a:r>
            <a:r>
              <a:rPr sz="16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FFFFFF"/>
                </a:solidFill>
                <a:latin typeface="Trebuchet MS"/>
                <a:cs typeface="Trebuchet MS"/>
              </a:rPr>
              <a:t>estructural”</a:t>
            </a:r>
            <a:r>
              <a:rPr sz="16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cual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signiﬁca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dos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implementaciones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cualesquiera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Modelo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Objetos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Documento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se usan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crear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representación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mismo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documento,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ambas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crearán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mismo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estructura,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exactamente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mismos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objetos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relaciones.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33144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125" y="486740"/>
            <a:ext cx="5909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latin typeface="Verdana"/>
                <a:cs typeface="Verdana"/>
              </a:rPr>
              <a:t>Rep</a:t>
            </a:r>
            <a:r>
              <a:rPr sz="2000" b="1" spc="-80" dirty="0">
                <a:latin typeface="Verdana"/>
                <a:cs typeface="Verdana"/>
              </a:rPr>
              <a:t>r</a:t>
            </a:r>
            <a:r>
              <a:rPr sz="2000" b="1" spc="-75" dirty="0">
                <a:latin typeface="Verdana"/>
                <a:cs typeface="Verdana"/>
              </a:rPr>
              <a:t>esent</a:t>
            </a:r>
            <a:r>
              <a:rPr sz="2000" b="1" spc="-70" dirty="0">
                <a:latin typeface="Verdana"/>
                <a:cs typeface="Verdana"/>
              </a:rPr>
              <a:t>a</a:t>
            </a:r>
            <a:r>
              <a:rPr sz="2000" b="1" spc="-50" dirty="0">
                <a:latin typeface="Verdana"/>
                <a:cs typeface="Verdana"/>
              </a:rPr>
              <a:t>ción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spc="-80" dirty="0">
                <a:latin typeface="Verdana"/>
                <a:cs typeface="Verdana"/>
              </a:rPr>
              <a:t>g</a:t>
            </a:r>
            <a:r>
              <a:rPr sz="2000" b="1" spc="-70" dirty="0">
                <a:latin typeface="Verdana"/>
                <a:cs typeface="Verdana"/>
              </a:rPr>
              <a:t>r</a:t>
            </a:r>
            <a:r>
              <a:rPr sz="2000" b="1" spc="-30" dirty="0">
                <a:latin typeface="Verdana"/>
                <a:cs typeface="Verdana"/>
              </a:rPr>
              <a:t>áﬁca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spc="-55" dirty="0">
                <a:latin typeface="Verdana"/>
                <a:cs typeface="Verdana"/>
              </a:rPr>
              <a:t>del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spc="-75" dirty="0">
                <a:latin typeface="Verdana"/>
                <a:cs typeface="Verdana"/>
              </a:rPr>
              <a:t>ejemplo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spc="-70" dirty="0">
                <a:latin typeface="Verdana"/>
                <a:cs typeface="Verdana"/>
              </a:rPr>
              <a:t>an</a:t>
            </a:r>
            <a:r>
              <a:rPr sz="2000" b="1" spc="-85" dirty="0">
                <a:latin typeface="Verdana"/>
                <a:cs typeface="Verdana"/>
              </a:rPr>
              <a:t>t</a:t>
            </a:r>
            <a:r>
              <a:rPr sz="2000" b="1" spc="-114" dirty="0">
                <a:latin typeface="Verdana"/>
                <a:cs typeface="Verdana"/>
              </a:rPr>
              <a:t>e</a:t>
            </a:r>
            <a:r>
              <a:rPr sz="2000" b="1" spc="-95" dirty="0">
                <a:latin typeface="Verdana"/>
                <a:cs typeface="Verdana"/>
              </a:rPr>
              <a:t>rior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12" y="1520525"/>
            <a:ext cx="6124574" cy="2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0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86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10" dirty="0">
                <a:latin typeface="Verdana"/>
                <a:cs typeface="Verdana"/>
              </a:rPr>
              <a:t>O</a:t>
            </a:r>
            <a:r>
              <a:rPr b="1" spc="-75" dirty="0">
                <a:latin typeface="Verdana"/>
                <a:cs typeface="Verdana"/>
              </a:rPr>
              <a:t>r</a:t>
            </a:r>
            <a:r>
              <a:rPr b="1" spc="-60" dirty="0">
                <a:latin typeface="Verdana"/>
                <a:cs typeface="Verdana"/>
              </a:rPr>
              <a:t>ígen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del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Modelo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595870"/>
            <a:ext cx="688149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279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originó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especiﬁcación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permitir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programas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scripts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fueran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portables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navegadores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web.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primera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especiﬁcación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surgió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1997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llamada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Level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cual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realizó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actualización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año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2000.</a:t>
            </a:r>
            <a:endParaRPr sz="1600">
              <a:latin typeface="Tahoma"/>
              <a:cs typeface="Tahoma"/>
            </a:endParaRPr>
          </a:p>
          <a:p>
            <a:pPr marL="12700" marR="542290">
              <a:lnSpc>
                <a:spcPct val="114999"/>
              </a:lnSpc>
              <a:spcBef>
                <a:spcPts val="12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Se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han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realizado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nuevas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especiﬁcaciones al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agregando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más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funcionalidades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procesamiento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archivos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propiedades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necesitan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otras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funciones.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5045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025" y="1425071"/>
            <a:ext cx="6891020" cy="214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elementos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 componen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al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archivo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XML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son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tratados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por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como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objetos.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atributos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que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contienen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 estos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objetos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tratados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cadenas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caracteres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strings,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tenemos </a:t>
            </a:r>
            <a:r>
              <a:rPr sz="1600" spc="-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tomarlo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cuenta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realizar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operaciones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recién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obtenidos </a:t>
            </a:r>
            <a:r>
              <a:rPr sz="1600" spc="-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entrada.</a:t>
            </a:r>
            <a:endParaRPr sz="1600">
              <a:latin typeface="Tahoma"/>
              <a:cs typeface="Tahoma"/>
            </a:endParaRPr>
          </a:p>
          <a:p>
            <a:pPr marL="12700" marR="10795" algn="just">
              <a:lnSpc>
                <a:spcPct val="114999"/>
              </a:lnSpc>
              <a:spcBef>
                <a:spcPts val="1200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atributos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también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pueden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tratados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nodos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sz="1600" spc="-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ez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strings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aunque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bastante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inusual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hacerlo.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6701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315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85" dirty="0">
                <a:latin typeface="Verdana"/>
                <a:cs typeface="Verdana"/>
              </a:rPr>
              <a:t>Obje</a:t>
            </a:r>
            <a:r>
              <a:rPr b="1" spc="-105" dirty="0">
                <a:latin typeface="Verdana"/>
                <a:cs typeface="Verdana"/>
              </a:rPr>
              <a:t>t</a:t>
            </a:r>
            <a:r>
              <a:rPr b="1" spc="-114" dirty="0">
                <a:latin typeface="Verdana"/>
                <a:cs typeface="Verdana"/>
              </a:rPr>
              <a:t>os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b="1" spc="-70" dirty="0">
                <a:latin typeface="Verdana"/>
                <a:cs typeface="Verdana"/>
              </a:rPr>
              <a:t>en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b="1" spc="-90" dirty="0">
                <a:latin typeface="Verdana"/>
                <a:cs typeface="Verdana"/>
              </a:rPr>
              <a:t>el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b="1" spc="-15" dirty="0">
                <a:latin typeface="Verdana"/>
                <a:cs typeface="Verdana"/>
              </a:rPr>
              <a:t>m</a:t>
            </a:r>
            <a:r>
              <a:rPr b="1" spc="-70" dirty="0">
                <a:latin typeface="Verdana"/>
                <a:cs typeface="Verdana"/>
              </a:rPr>
              <a:t>odelo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DOM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75" y="1607324"/>
            <a:ext cx="8180899" cy="28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750" y="1235648"/>
            <a:ext cx="7765974" cy="31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6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48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MiniDOM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595870"/>
            <a:ext cx="66294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7550">
              <a:lnSpc>
                <a:spcPct val="114999"/>
              </a:lnSpc>
              <a:spcBef>
                <a:spcPts val="100"/>
              </a:spcBef>
            </a:pPr>
            <a:r>
              <a:rPr sz="1600" spc="114" dirty="0">
                <a:solidFill>
                  <a:srgbClr val="FFFFFF"/>
                </a:solidFill>
                <a:latin typeface="Tahoma"/>
                <a:cs typeface="Tahoma"/>
              </a:rPr>
              <a:t>MiniDOM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Minimal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implementación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simpliﬁcada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utilizarse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Python.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utilizarlo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necesario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importarlo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desde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módulo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xml.dom.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usa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“parse”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crear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objeto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Tahoma"/>
                <a:cs typeface="Tahoma"/>
              </a:rPr>
              <a:t>DOM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directamente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XML.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sintaxis: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925" y="3847575"/>
            <a:ext cx="4846155" cy="3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3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691345"/>
            <a:ext cx="6870065" cy="300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propiedad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“ﬁle_or_ﬁlename”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debe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contener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ruta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hacia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hacia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objeto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tipo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archivo.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Esta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retorna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documento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cual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ya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podremos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procesar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XML.</a:t>
            </a:r>
            <a:endParaRPr sz="1600">
              <a:latin typeface="Tahoma"/>
              <a:cs typeface="Tahoma"/>
            </a:endParaRPr>
          </a:p>
          <a:p>
            <a:pPr marL="12700" marR="728345">
              <a:lnSpc>
                <a:spcPct val="114999"/>
              </a:lnSpc>
              <a:spcBef>
                <a:spcPts val="1200"/>
              </a:spcBef>
            </a:pP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empezar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buscar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elementos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nombre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especíﬁco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tag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utilizamos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comando: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ahoma"/>
                <a:cs typeface="Tahoma"/>
              </a:rPr>
              <a:t>getElementByTagName().</a:t>
            </a:r>
            <a:endParaRPr sz="1600">
              <a:latin typeface="Tahoma"/>
              <a:cs typeface="Tahoma"/>
            </a:endParaRPr>
          </a:p>
          <a:p>
            <a:pPr marL="12700" marR="553720">
              <a:lnSpc>
                <a:spcPct val="114999"/>
              </a:lnSpc>
              <a:spcBef>
                <a:spcPts val="1200"/>
              </a:spcBef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Debido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nodo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trata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objeto,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acceder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tags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usando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propiedades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objeto.</a:t>
            </a:r>
            <a:endParaRPr sz="1600">
              <a:latin typeface="Tahoma"/>
              <a:cs typeface="Tahoma"/>
            </a:endParaRPr>
          </a:p>
          <a:p>
            <a:pPr marL="12700" marR="352425">
              <a:lnSpc>
                <a:spcPct val="114999"/>
              </a:lnSpc>
              <a:spcBef>
                <a:spcPts val="1200"/>
              </a:spcBef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ejemplo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observar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procesamiento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archi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XML.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8872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600" y="1799925"/>
            <a:ext cx="4219574" cy="13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6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175" y="1589878"/>
            <a:ext cx="6274435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Primero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debemos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importar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librería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mediante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comando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“parse”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creamos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objeto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documento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ruta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XML.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625" y="353325"/>
            <a:ext cx="3076574" cy="971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2700" y="2985250"/>
            <a:ext cx="3667124" cy="333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8075" y="3823596"/>
            <a:ext cx="64173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tag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“item”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utilizamos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comando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“getElementsByTagName”.</a:t>
            </a:r>
            <a:endParaRPr sz="13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7491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Partes de un XML</a:t>
            </a:r>
            <a:endParaRPr/>
          </a:p>
        </p:txBody>
      </p:sp>
      <p:pic>
        <p:nvPicPr>
          <p:cNvPr id="365" name="Google Shape;365;p46"/>
          <p:cNvPicPr preferRelativeResize="0"/>
          <p:nvPr/>
        </p:nvPicPr>
        <p:blipFill rotWithShape="1">
          <a:blip r:embed="rId3">
            <a:alphaModFix/>
          </a:blip>
          <a:srcRect l="11932" t="20578" r="11772" b="5608"/>
          <a:stretch/>
        </p:blipFill>
        <p:spPr>
          <a:xfrm>
            <a:off x="1902000" y="1221125"/>
            <a:ext cx="5232300" cy="379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475" y="410496"/>
            <a:ext cx="5434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atributos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tag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manera: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3850" y="946150"/>
            <a:ext cx="3533774" cy="514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5650" y="1804371"/>
            <a:ext cx="26035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tendremos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resultado: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6800" y="2324100"/>
            <a:ext cx="1724024" cy="495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8575" y="3230870"/>
            <a:ext cx="60432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imprimir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posibles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atributos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instrucciones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cíclicas.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8587" y="3921950"/>
            <a:ext cx="3600449" cy="7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3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475" y="500921"/>
            <a:ext cx="27813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cual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dará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resultado: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475" y="1863377"/>
            <a:ext cx="6826250" cy="4121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15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dentro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tag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opciones.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Utilizar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comando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“ﬁrstChild”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utilizar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childNodes[x]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donde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índice.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Usualmente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índice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será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0.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0475" y="3414047"/>
            <a:ext cx="3371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cualquier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forma,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resultado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á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mismo: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8425" y="964425"/>
            <a:ext cx="1495424" cy="714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6000" y="2451287"/>
            <a:ext cx="3076574" cy="685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4812" y="3909574"/>
            <a:ext cx="982649" cy="6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1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719828"/>
            <a:ext cx="657098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Ahora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bien,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desea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posibles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dentro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tag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especiﬁcado,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también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instrucciones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cíclicas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manera: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2878573"/>
            <a:ext cx="21139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resultado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á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siguiente: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225" y="1629174"/>
            <a:ext cx="3815749" cy="811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5050" y="3427375"/>
            <a:ext cx="2338999" cy="11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0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15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0" dirty="0">
                <a:solidFill>
                  <a:schemeClr val="tx1"/>
                </a:solidFill>
                <a:latin typeface="Verdana"/>
                <a:cs typeface="Verdana"/>
              </a:rPr>
              <a:t>Ele</a:t>
            </a:r>
            <a:r>
              <a:rPr b="1" spc="-80" dirty="0">
                <a:solidFill>
                  <a:schemeClr val="tx1"/>
                </a:solidFill>
                <a:latin typeface="Verdana"/>
                <a:cs typeface="Verdana"/>
              </a:rPr>
              <a:t>m</a:t>
            </a:r>
            <a:r>
              <a:rPr b="1" spc="-60" dirty="0">
                <a:solidFill>
                  <a:schemeClr val="tx1"/>
                </a:solidFill>
                <a:latin typeface="Verdana"/>
                <a:cs typeface="Verdana"/>
              </a:rPr>
              <a:t>ent</a:t>
            </a:r>
            <a:r>
              <a:rPr b="1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b="1" spc="-185" dirty="0">
                <a:solidFill>
                  <a:schemeClr val="tx1"/>
                </a:solidFill>
                <a:latin typeface="Verdana"/>
                <a:cs typeface="Verdana"/>
              </a:rPr>
              <a:t>T</a:t>
            </a:r>
            <a:r>
              <a:rPr b="1" spc="-180" dirty="0">
                <a:solidFill>
                  <a:schemeClr val="tx1"/>
                </a:solidFill>
                <a:latin typeface="Verdana"/>
                <a:cs typeface="Verdana"/>
              </a:rPr>
              <a:t>r</a:t>
            </a:r>
            <a:r>
              <a:rPr b="1" spc="-80" dirty="0">
                <a:solidFill>
                  <a:schemeClr val="tx1"/>
                </a:solidFill>
                <a:latin typeface="Verdana"/>
                <a:cs typeface="Verdana"/>
              </a:rPr>
              <a:t>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01459"/>
            <a:ext cx="6743065" cy="204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645" algn="just">
              <a:lnSpc>
                <a:spcPct val="114999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otra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alternativa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procesar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archivos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utilizar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Python. </a:t>
            </a:r>
            <a:r>
              <a:rPr sz="1400" spc="-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Igual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MiniDOM,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debemos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primero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importar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librería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utilizar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módulo.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utilizar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Tree,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crea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estructura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forma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árbol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utilizando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comando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“parse”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obtiene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raíz.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vez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identiﬁcado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elemento,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ya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podremos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recorrer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árbol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debido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nodos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árbol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están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conectados.</a:t>
            </a:r>
            <a:endParaRPr sz="1400">
              <a:latin typeface="Tahoma"/>
              <a:cs typeface="Tahoma"/>
            </a:endParaRPr>
          </a:p>
          <a:p>
            <a:pPr marL="12700" marR="183515">
              <a:lnSpc>
                <a:spcPct val="114999"/>
              </a:lnSpc>
              <a:spcBef>
                <a:spcPts val="1200"/>
              </a:spcBef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Utilizaremos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mismo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ejemplo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MiniDOM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ejempliﬁcar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algunas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funciones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básicas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Tree.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23029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1604252"/>
            <a:ext cx="6804025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Primero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debemos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importar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librería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mediante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comando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“parse”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creamos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objeto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tipo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árbol.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“getroot()”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obtenemos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raíz.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2728571"/>
            <a:ext cx="6437630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caso,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utilizaremos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cadenas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buscar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tags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especíﬁcos,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sino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utilizaremos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notación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 especiﬁcamos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índices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subárboles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posiciones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dentro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nodos.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Utilizaremos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comando</a:t>
            </a:r>
            <a:r>
              <a:rPr sz="13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“root[X][Y].attribute”.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Donde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índice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nodo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padre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buscamos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será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índice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subnodo.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262" y="574325"/>
            <a:ext cx="3076574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00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749546"/>
            <a:ext cx="26631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buscar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especial: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830823"/>
            <a:ext cx="24879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resultado: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525" y="3262621"/>
            <a:ext cx="6879590" cy="64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cierto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atributo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también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utilizamos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instrucciones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cíclicas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característica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utilizamos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identiﬁcadores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root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raíz,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atributos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tags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subelement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valores.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800" y="1066550"/>
            <a:ext cx="2965674" cy="574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7600" y="2284375"/>
            <a:ext cx="2250081" cy="5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11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1633970"/>
            <a:ext cx="25838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obtenemos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resultado: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3154922"/>
            <a:ext cx="23698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valor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especíﬁco: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825" y="293050"/>
            <a:ext cx="2676524" cy="942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8250" y="2141500"/>
            <a:ext cx="1466849" cy="666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5525" y="3646649"/>
            <a:ext cx="2867399" cy="5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93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695071"/>
            <a:ext cx="12630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resultado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80" dirty="0">
                <a:solidFill>
                  <a:srgbClr val="FFFFFF"/>
                </a:solidFill>
                <a:latin typeface="Tahoma"/>
                <a:cs typeface="Tahoma"/>
              </a:rPr>
              <a:t>á: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2216023"/>
            <a:ext cx="29730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tags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525" y="3736974"/>
            <a:ext cx="13893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resultado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80" dirty="0">
                <a:solidFill>
                  <a:srgbClr val="FFFFFF"/>
                </a:solidFill>
                <a:latin typeface="Tahoma"/>
                <a:cs typeface="Tahoma"/>
              </a:rPr>
              <a:t>á: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8300" y="1207200"/>
            <a:ext cx="1645824" cy="628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0087" y="2622787"/>
            <a:ext cx="2562224" cy="885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2637" y="4120400"/>
            <a:ext cx="1362074" cy="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6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957" y="455802"/>
            <a:ext cx="6510020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6570" marR="5080" indent="-1754505">
              <a:lnSpc>
                <a:spcPct val="100499"/>
              </a:lnSpc>
              <a:spcBef>
                <a:spcPts val="95"/>
              </a:spcBef>
            </a:pPr>
            <a:r>
              <a:rPr sz="2150" spc="15" dirty="0">
                <a:solidFill>
                  <a:schemeClr val="tx1"/>
                </a:solidFill>
              </a:rPr>
              <a:t>C</a:t>
            </a:r>
            <a:r>
              <a:rPr sz="2150" spc="65" dirty="0">
                <a:solidFill>
                  <a:schemeClr val="tx1"/>
                </a:solidFill>
              </a:rPr>
              <a:t>ON</a:t>
            </a:r>
            <a:r>
              <a:rPr sz="2150" spc="-25" dirty="0">
                <a:solidFill>
                  <a:schemeClr val="tx1"/>
                </a:solidFill>
              </a:rPr>
              <a:t>T</a:t>
            </a:r>
            <a:r>
              <a:rPr sz="2150" spc="114" dirty="0">
                <a:solidFill>
                  <a:schemeClr val="tx1"/>
                </a:solidFill>
              </a:rPr>
              <a:t>ANDO</a:t>
            </a:r>
            <a:r>
              <a:rPr sz="2150" spc="-190" dirty="0">
                <a:solidFill>
                  <a:schemeClr val="tx1"/>
                </a:solidFill>
              </a:rPr>
              <a:t> </a:t>
            </a:r>
            <a:r>
              <a:rPr sz="2150" spc="90" dirty="0">
                <a:solidFill>
                  <a:schemeClr val="tx1"/>
                </a:solidFill>
              </a:rPr>
              <a:t>ELEMEN</a:t>
            </a:r>
            <a:r>
              <a:rPr sz="2150" spc="60" dirty="0">
                <a:solidFill>
                  <a:schemeClr val="tx1"/>
                </a:solidFill>
              </a:rPr>
              <a:t>T</a:t>
            </a:r>
            <a:r>
              <a:rPr sz="2150" spc="-15" dirty="0">
                <a:solidFill>
                  <a:schemeClr val="tx1"/>
                </a:solidFill>
              </a:rPr>
              <a:t>OS</a:t>
            </a:r>
            <a:r>
              <a:rPr sz="2150" spc="-190" dirty="0">
                <a:solidFill>
                  <a:schemeClr val="tx1"/>
                </a:solidFill>
              </a:rPr>
              <a:t> </a:t>
            </a:r>
            <a:r>
              <a:rPr sz="2150" spc="105" dirty="0">
                <a:solidFill>
                  <a:schemeClr val="tx1"/>
                </a:solidFill>
              </a:rPr>
              <a:t>DE</a:t>
            </a:r>
            <a:r>
              <a:rPr sz="2150" spc="-190" dirty="0">
                <a:solidFill>
                  <a:schemeClr val="tx1"/>
                </a:solidFill>
              </a:rPr>
              <a:t> </a:t>
            </a:r>
            <a:r>
              <a:rPr sz="2150" spc="140" dirty="0">
                <a:solidFill>
                  <a:schemeClr val="tx1"/>
                </a:solidFill>
              </a:rPr>
              <a:t>UN</a:t>
            </a:r>
            <a:r>
              <a:rPr sz="2150" spc="-190" dirty="0">
                <a:solidFill>
                  <a:schemeClr val="tx1"/>
                </a:solidFill>
              </a:rPr>
              <a:t> </a:t>
            </a:r>
            <a:r>
              <a:rPr sz="2150" spc="100" dirty="0">
                <a:solidFill>
                  <a:schemeClr val="tx1"/>
                </a:solidFill>
              </a:rPr>
              <a:t>DO</a:t>
            </a:r>
            <a:r>
              <a:rPr sz="2150" spc="85" dirty="0">
                <a:solidFill>
                  <a:schemeClr val="tx1"/>
                </a:solidFill>
              </a:rPr>
              <a:t>C</a:t>
            </a:r>
            <a:r>
              <a:rPr sz="2150" spc="110" dirty="0">
                <a:solidFill>
                  <a:schemeClr val="tx1"/>
                </a:solidFill>
              </a:rPr>
              <a:t>UMEN</a:t>
            </a:r>
            <a:r>
              <a:rPr sz="2150" spc="70" dirty="0">
                <a:solidFill>
                  <a:schemeClr val="tx1"/>
                </a:solidFill>
              </a:rPr>
              <a:t>T</a:t>
            </a:r>
            <a:r>
              <a:rPr sz="2150" spc="75" dirty="0">
                <a:solidFill>
                  <a:schemeClr val="tx1"/>
                </a:solidFill>
              </a:rPr>
              <a:t>O  </a:t>
            </a:r>
            <a:r>
              <a:rPr sz="2150" spc="-110" dirty="0">
                <a:solidFill>
                  <a:schemeClr val="tx1"/>
                </a:solidFill>
              </a:rPr>
              <a:t>X</a:t>
            </a:r>
            <a:r>
              <a:rPr sz="2150" spc="160" dirty="0">
                <a:solidFill>
                  <a:schemeClr val="tx1"/>
                </a:solidFill>
              </a:rPr>
              <a:t>ML</a:t>
            </a:r>
            <a:r>
              <a:rPr sz="2150" spc="375" dirty="0">
                <a:solidFill>
                  <a:schemeClr val="tx1"/>
                </a:solidFill>
              </a:rPr>
              <a:t> </a:t>
            </a:r>
            <a:r>
              <a:rPr sz="2150" spc="25" dirty="0">
                <a:solidFill>
                  <a:schemeClr val="tx1"/>
                </a:solidFill>
              </a:rPr>
              <a:t>(USANDO</a:t>
            </a:r>
            <a:r>
              <a:rPr sz="2150" spc="-190" dirty="0">
                <a:solidFill>
                  <a:schemeClr val="tx1"/>
                </a:solidFill>
              </a:rPr>
              <a:t> </a:t>
            </a:r>
            <a:r>
              <a:rPr sz="2150" spc="55" dirty="0">
                <a:solidFill>
                  <a:schemeClr val="tx1"/>
                </a:solidFill>
              </a:rPr>
              <a:t>DOM)</a:t>
            </a:r>
            <a:endParaRPr sz="21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500" y="1524485"/>
            <a:ext cx="2611120" cy="31032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274320">
              <a:lnSpc>
                <a:spcPts val="1370"/>
              </a:lnSpc>
              <a:spcBef>
                <a:spcPts val="204"/>
              </a:spcBef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minidom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debe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importar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desde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el 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modulo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dom.</a:t>
            </a:r>
            <a:endParaRPr sz="1200" dirty="0">
              <a:latin typeface="Tahoma"/>
              <a:cs typeface="Tahoma"/>
            </a:endParaRPr>
          </a:p>
          <a:p>
            <a:pPr marL="12700" marR="8255">
              <a:lnSpc>
                <a:spcPts val="1370"/>
              </a:lnSpc>
              <a:spcBef>
                <a:spcPts val="1200"/>
              </a:spcBef>
            </a:pP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modulo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encuent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funcion 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getElementsByTagName,</a:t>
            </a:r>
            <a:endParaRPr sz="1200" dirty="0">
              <a:latin typeface="Tahoma"/>
              <a:cs typeface="Tahoma"/>
            </a:endParaRPr>
          </a:p>
          <a:p>
            <a:pPr marL="12700" marR="497205">
              <a:lnSpc>
                <a:spcPts val="1370"/>
              </a:lnSpc>
              <a:spcBef>
                <a:spcPts val="120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usaremos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encont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el 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etiqueta.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ts val="1370"/>
              </a:lnSpc>
              <a:spcBef>
                <a:spcPts val="1200"/>
              </a:spcBef>
            </a:pP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enga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cuenta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esto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solo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conta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rá 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la cantidad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elementos secundarios </a:t>
            </a:r>
            <a:r>
              <a:rPr sz="1200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debajo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nota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ejecuta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len(),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caso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es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nodo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raíz. </a:t>
            </a:r>
            <a:r>
              <a:rPr sz="1200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desea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encontrar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todos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subelementos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 un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árbol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mucho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más </a:t>
            </a:r>
            <a:r>
              <a:rPr sz="1200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grande,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deberá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recorrer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elementos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y contar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cada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uno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sus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elementos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secundarios.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5100" y="1610748"/>
            <a:ext cx="4035524" cy="21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65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5802"/>
            <a:ext cx="687387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70" dirty="0">
                <a:solidFill>
                  <a:schemeClr val="tx1"/>
                </a:solidFill>
              </a:rPr>
              <a:t>CONTANDO</a:t>
            </a:r>
            <a:r>
              <a:rPr sz="2150" spc="-190" dirty="0">
                <a:solidFill>
                  <a:schemeClr val="tx1"/>
                </a:solidFill>
              </a:rPr>
              <a:t> </a:t>
            </a:r>
            <a:r>
              <a:rPr sz="2150" spc="65" dirty="0">
                <a:solidFill>
                  <a:schemeClr val="tx1"/>
                </a:solidFill>
              </a:rPr>
              <a:t>ELEMENTOS</a:t>
            </a:r>
            <a:r>
              <a:rPr sz="2150" spc="-185" dirty="0">
                <a:solidFill>
                  <a:schemeClr val="tx1"/>
                </a:solidFill>
              </a:rPr>
              <a:t> </a:t>
            </a:r>
            <a:r>
              <a:rPr sz="2150" spc="75" dirty="0">
                <a:solidFill>
                  <a:schemeClr val="tx1"/>
                </a:solidFill>
              </a:rPr>
              <a:t>USANDO</a:t>
            </a:r>
            <a:r>
              <a:rPr sz="2150" spc="-200" dirty="0">
                <a:solidFill>
                  <a:schemeClr val="tx1"/>
                </a:solidFill>
              </a:rPr>
              <a:t> </a:t>
            </a:r>
            <a:r>
              <a:rPr sz="2150" spc="-20" dirty="0">
                <a:solidFill>
                  <a:schemeClr val="tx1"/>
                </a:solidFill>
              </a:rPr>
              <a:t>(ElementTree)</a:t>
            </a:r>
            <a:endParaRPr sz="21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4252"/>
            <a:ext cx="6798309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mismo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modo,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ElementTree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módulo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permite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calcular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cantidad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nodos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conectados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nodo.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125" y="2571749"/>
            <a:ext cx="8401049" cy="1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4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Partes de un XML</a:t>
            </a:r>
            <a:endParaRPr/>
          </a:p>
        </p:txBody>
      </p:sp>
      <p:sp>
        <p:nvSpPr>
          <p:cNvPr id="371" name="Google Shape;371;p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Prólogo: En este se especifica que el documento en cuestión es XML, se define la versión y la codificación de caracteres que se utilizó en el archivo.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Elementos: Se tiene una etiqueta o tag inicial (&lt;ejemplo&gt;) y una final (&lt;/ejemplo&gt;).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Epílogo: Datos adicionales, como encriptación. Generalmente los tokens son agregados en este apartado.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00" y="749145"/>
            <a:ext cx="83682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chemeClr val="tx1"/>
                </a:solidFill>
              </a:rPr>
              <a:t>ESCRIBIR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75" dirty="0">
                <a:solidFill>
                  <a:schemeClr val="tx1"/>
                </a:solidFill>
              </a:rPr>
              <a:t>DOCUMENTOS</a:t>
            </a:r>
            <a:r>
              <a:rPr spc="-2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XML(ElementTree)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175" y="2282412"/>
            <a:ext cx="3453274" cy="1086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775" y="1604252"/>
            <a:ext cx="719772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ElementTree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también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ideal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escribir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archivos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XML.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código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muestra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cómo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crear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misma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estructura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usamos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ejemplos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anteriores.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ahoma"/>
              <a:cs typeface="Tahoma"/>
            </a:endParaRPr>
          </a:p>
          <a:p>
            <a:pPr marL="657225" marR="3313429" indent="-359410">
              <a:lnSpc>
                <a:spcPct val="114999"/>
              </a:lnSpc>
              <a:spcBef>
                <a:spcPts val="5"/>
              </a:spcBef>
              <a:tabLst>
                <a:tab pos="657225" algn="l"/>
              </a:tabLst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1.	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Cree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elemento,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actuará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nuestro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raiz.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caso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llamará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“data"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4153" y="3480542"/>
            <a:ext cx="355854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14999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2.	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vez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raíz,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podemos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crear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subelementos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usando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SubElement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sintaxis: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9175" y="3751912"/>
            <a:ext cx="3747849" cy="3390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52400"/>
            <a:ext cx="1316459" cy="88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500" y="4343300"/>
            <a:ext cx="5018015" cy="3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7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099" y="411703"/>
            <a:ext cx="6892925" cy="177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Aquí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está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nodo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principal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conectarse,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attrib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diccionario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contiene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atributos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extra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hay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argumentos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palabras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clave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adicionales.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nos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 devuelve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elemento,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usarse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adjuntar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otros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subelementos,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hacemos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líneas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pasar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SubElement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constructor.</a:t>
            </a:r>
            <a:endParaRPr sz="1300">
              <a:latin typeface="Tahoma"/>
              <a:cs typeface="Tahoma"/>
            </a:endParaRPr>
          </a:p>
          <a:p>
            <a:pPr marL="12700" marR="189230" algn="just">
              <a:lnSpc>
                <a:spcPct val="114999"/>
              </a:lnSpc>
              <a:spcBef>
                <a:spcPts val="1200"/>
              </a:spcBef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Aunque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agregar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nuestros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atributos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SubElement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función,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también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podemos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set()función,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hacemos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código.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texto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propiedad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objeto.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2571750"/>
            <a:ext cx="3886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24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3325" y="611802"/>
            <a:ext cx="7245984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4.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últimas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líneas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código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siguiente,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creamos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cadena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partir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árbol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escribimos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esos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abrimos.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3325" y="3121069"/>
            <a:ext cx="6877684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ejecución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código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dará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resultado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nuevo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archivo,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"items2.xml",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debería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equivalente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archivo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"items.xml"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original,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menos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términos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estructura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XML.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Probablemente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notará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cadena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resultante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solo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línea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contiene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sangría,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000" y="1466850"/>
            <a:ext cx="4514849" cy="11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08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5329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EN</a:t>
            </a:r>
            <a:r>
              <a:rPr spc="60" dirty="0"/>
              <a:t>C</a:t>
            </a:r>
            <a:r>
              <a:rPr spc="65" dirty="0"/>
              <a:t>ONTRAR</a:t>
            </a:r>
            <a:r>
              <a:rPr spc="-215" dirty="0"/>
              <a:t> </a:t>
            </a:r>
            <a:r>
              <a:rPr spc="95" dirty="0"/>
              <a:t>ELEMEN</a:t>
            </a:r>
            <a:r>
              <a:rPr spc="60" dirty="0"/>
              <a:t>T</a:t>
            </a:r>
            <a:r>
              <a:rPr spc="-20" dirty="0"/>
              <a:t>OS</a:t>
            </a:r>
            <a:r>
              <a:rPr spc="-215" dirty="0"/>
              <a:t> </a:t>
            </a:r>
            <a:r>
              <a:rPr spc="120" dirty="0"/>
              <a:t>EN</a:t>
            </a:r>
            <a:r>
              <a:rPr spc="-215" dirty="0"/>
              <a:t> </a:t>
            </a:r>
            <a:r>
              <a:rPr spc="-130" dirty="0"/>
              <a:t>X</a:t>
            </a:r>
            <a:r>
              <a:rPr spc="170" dirty="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26046"/>
            <a:ext cx="6626859" cy="11290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15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ElementTree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módulo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ofrece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ﬁndall()función,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ayuda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encontrar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especíﬁcos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árbol.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Devuelve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artículos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condición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especiﬁcada.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Además,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módulo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ﬁnd(),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devuelve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solo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primer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subelemento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coincide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criterios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especiﬁcados.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Sintaxis: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525" y="3893758"/>
            <a:ext cx="6823075" cy="4121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15"/>
              </a:spcBef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ambas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funciones,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match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parámetro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nombre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etiqueta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ruta.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ﬁndall()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devuelve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lista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ﬁnd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devuelve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solo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objeto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tipo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Element.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5874" y="2718925"/>
            <a:ext cx="2602138" cy="359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2712" y="3222175"/>
            <a:ext cx="2628471" cy="3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2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397095"/>
            <a:ext cx="662432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recorren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root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subElementos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‘ite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endParaRPr sz="1300">
              <a:latin typeface="Tahoma"/>
              <a:cs typeface="Tahoma"/>
            </a:endParaRPr>
          </a:p>
          <a:p>
            <a:pPr marL="469900" marR="5080" indent="-359410">
              <a:lnSpc>
                <a:spcPct val="114999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dict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nombre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atributo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caso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‘name’</a:t>
            </a:r>
            <a:endParaRPr sz="1300">
              <a:latin typeface="Tahoma"/>
              <a:cs typeface="Tahoma"/>
            </a:endParaRPr>
          </a:p>
          <a:p>
            <a:pPr marL="469900" marR="356870" indent="-359410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Obtenemos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únicamente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nombre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ya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conocemos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atributo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nombrado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‘name’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50" y="2278487"/>
            <a:ext cx="4324349" cy="2200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7212" y="2671325"/>
            <a:ext cx="2695574" cy="11810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02250" y="3063000"/>
            <a:ext cx="693420" cy="398145"/>
            <a:chOff x="5002250" y="3063000"/>
            <a:chExt cx="693420" cy="398145"/>
          </a:xfrm>
        </p:grpSpPr>
        <p:sp>
          <p:nvSpPr>
            <p:cNvPr id="6" name="object 6"/>
            <p:cNvSpPr/>
            <p:nvPr/>
          </p:nvSpPr>
          <p:spPr>
            <a:xfrm>
              <a:off x="5007012" y="3067762"/>
              <a:ext cx="683895" cy="388620"/>
            </a:xfrm>
            <a:custGeom>
              <a:avLst/>
              <a:gdLst/>
              <a:ahLst/>
              <a:cxnLst/>
              <a:rect l="l" t="t" r="r" b="b"/>
              <a:pathLst>
                <a:path w="683895" h="388620">
                  <a:moveTo>
                    <a:pt x="489299" y="388199"/>
                  </a:moveTo>
                  <a:lnTo>
                    <a:pt x="489299" y="291149"/>
                  </a:lnTo>
                  <a:lnTo>
                    <a:pt x="0" y="291149"/>
                  </a:lnTo>
                  <a:lnTo>
                    <a:pt x="0" y="97049"/>
                  </a:lnTo>
                  <a:lnTo>
                    <a:pt x="489299" y="97049"/>
                  </a:lnTo>
                  <a:lnTo>
                    <a:pt x="489299" y="0"/>
                  </a:lnTo>
                  <a:lnTo>
                    <a:pt x="683399" y="194099"/>
                  </a:lnTo>
                  <a:lnTo>
                    <a:pt x="489299" y="3881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7012" y="3067762"/>
              <a:ext cx="683895" cy="388620"/>
            </a:xfrm>
            <a:custGeom>
              <a:avLst/>
              <a:gdLst/>
              <a:ahLst/>
              <a:cxnLst/>
              <a:rect l="l" t="t" r="r" b="b"/>
              <a:pathLst>
                <a:path w="683895" h="388620">
                  <a:moveTo>
                    <a:pt x="0" y="97049"/>
                  </a:moveTo>
                  <a:lnTo>
                    <a:pt x="489299" y="97049"/>
                  </a:lnTo>
                  <a:lnTo>
                    <a:pt x="489299" y="0"/>
                  </a:lnTo>
                  <a:lnTo>
                    <a:pt x="683399" y="194099"/>
                  </a:lnTo>
                  <a:lnTo>
                    <a:pt x="489299" y="388199"/>
                  </a:lnTo>
                  <a:lnTo>
                    <a:pt x="489299" y="291149"/>
                  </a:lnTo>
                  <a:lnTo>
                    <a:pt x="0" y="291149"/>
                  </a:lnTo>
                  <a:lnTo>
                    <a:pt x="0" y="97049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4018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26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chemeClr val="tx1"/>
                </a:solidFill>
              </a:rPr>
              <a:t>MODIFI</a:t>
            </a:r>
            <a:r>
              <a:rPr spc="-25" dirty="0">
                <a:solidFill>
                  <a:schemeClr val="tx1"/>
                </a:solidFill>
              </a:rPr>
              <a:t>C</a:t>
            </a:r>
            <a:r>
              <a:rPr spc="70" dirty="0">
                <a:solidFill>
                  <a:schemeClr val="tx1"/>
                </a:solidFill>
              </a:rPr>
              <a:t>AR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150" dirty="0">
                <a:solidFill>
                  <a:schemeClr val="tx1"/>
                </a:solidFill>
              </a:rPr>
              <a:t>UN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ELEMEN</a:t>
            </a:r>
            <a:r>
              <a:rPr spc="60" dirty="0">
                <a:solidFill>
                  <a:schemeClr val="tx1"/>
                </a:solidFill>
              </a:rPr>
              <a:t>T</a:t>
            </a:r>
            <a:r>
              <a:rPr spc="12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15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115">
              <a:lnSpc>
                <a:spcPct val="114999"/>
              </a:lnSpc>
              <a:spcBef>
                <a:spcPts val="100"/>
              </a:spcBef>
            </a:pPr>
            <a:r>
              <a:rPr spc="30" dirty="0">
                <a:solidFill>
                  <a:schemeClr val="tx1"/>
                </a:solidFill>
              </a:rPr>
              <a:t>El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ElementTree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módulo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presenta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varias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herramientas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para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modiﬁcar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documentos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XML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existentes.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30" dirty="0">
                <a:solidFill>
                  <a:schemeClr val="tx1"/>
                </a:solidFill>
              </a:rPr>
              <a:t>El </a:t>
            </a:r>
            <a:r>
              <a:rPr spc="-3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siguiente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ejemplo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muestra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cómo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cambiar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el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nombre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de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nodo,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cambiar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el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nombre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atributo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y 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modiﬁcar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su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valor,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y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cómo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agregar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atributo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adicional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a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elemento.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pc="30" dirty="0">
                <a:solidFill>
                  <a:schemeClr val="tx1"/>
                </a:solidFill>
              </a:rPr>
              <a:t>El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texto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nodo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puede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cambiar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especiﬁcando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el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nuevo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valor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el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campo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texto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del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objeto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de 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nodo.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30" dirty="0">
                <a:solidFill>
                  <a:schemeClr val="tx1"/>
                </a:solidFill>
              </a:rPr>
              <a:t>El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nombre</a:t>
            </a:r>
            <a:r>
              <a:rPr spc="-14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del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atributo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se</a:t>
            </a:r>
            <a:r>
              <a:rPr spc="-1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puede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redeﬁnir</a:t>
            </a:r>
            <a:r>
              <a:rPr spc="-145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utilizando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la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set(name,</a:t>
            </a:r>
            <a:r>
              <a:rPr spc="-14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value)función.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La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set</a:t>
            </a:r>
            <a:r>
              <a:rPr spc="-14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función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no </a:t>
            </a:r>
            <a:r>
              <a:rPr spc="-390" dirty="0">
                <a:solidFill>
                  <a:schemeClr val="tx1"/>
                </a:solidFill>
              </a:rPr>
              <a:t> </a:t>
            </a:r>
            <a:r>
              <a:rPr spc="15" dirty="0">
                <a:solidFill>
                  <a:schemeClr val="tx1"/>
                </a:solidFill>
              </a:rPr>
              <a:t>tiene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que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trabajar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solo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atributo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existente,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también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puede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usar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para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deﬁnir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nuevo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atributo.</a:t>
            </a:r>
          </a:p>
        </p:txBody>
      </p:sp>
    </p:spTree>
    <p:extLst>
      <p:ext uri="{BB962C8B-B14F-4D97-AF65-F5344CB8AC3E}">
        <p14:creationId xmlns:p14="http://schemas.microsoft.com/office/powerpoint/2010/main" val="2758991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287" y="195262"/>
            <a:ext cx="3743324" cy="4752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4050" y="1394600"/>
            <a:ext cx="4969949" cy="1269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25387" y="2885087"/>
            <a:ext cx="1174750" cy="901065"/>
            <a:chOff x="4725387" y="2885087"/>
            <a:chExt cx="1174750" cy="901065"/>
          </a:xfrm>
        </p:grpSpPr>
        <p:sp>
          <p:nvSpPr>
            <p:cNvPr id="5" name="object 5"/>
            <p:cNvSpPr/>
            <p:nvPr/>
          </p:nvSpPr>
          <p:spPr>
            <a:xfrm>
              <a:off x="4730150" y="2889849"/>
              <a:ext cx="1165225" cy="891540"/>
            </a:xfrm>
            <a:custGeom>
              <a:avLst/>
              <a:gdLst/>
              <a:ahLst/>
              <a:cxnLst/>
              <a:rect l="l" t="t" r="r" b="b"/>
              <a:pathLst>
                <a:path w="1165225" h="891539">
                  <a:moveTo>
                    <a:pt x="1053187" y="891299"/>
                  </a:moveTo>
                  <a:lnTo>
                    <a:pt x="0" y="891299"/>
                  </a:lnTo>
                  <a:lnTo>
                    <a:pt x="0" y="668474"/>
                  </a:lnTo>
                  <a:lnTo>
                    <a:pt x="830362" y="668474"/>
                  </a:lnTo>
                  <a:lnTo>
                    <a:pt x="830362" y="222824"/>
                  </a:lnTo>
                  <a:lnTo>
                    <a:pt x="718949" y="222824"/>
                  </a:lnTo>
                  <a:lnTo>
                    <a:pt x="941774" y="0"/>
                  </a:lnTo>
                  <a:lnTo>
                    <a:pt x="1164599" y="222824"/>
                  </a:lnTo>
                  <a:lnTo>
                    <a:pt x="1053187" y="222824"/>
                  </a:lnTo>
                  <a:lnTo>
                    <a:pt x="1053187" y="8912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0150" y="2889849"/>
              <a:ext cx="1165225" cy="891540"/>
            </a:xfrm>
            <a:custGeom>
              <a:avLst/>
              <a:gdLst/>
              <a:ahLst/>
              <a:cxnLst/>
              <a:rect l="l" t="t" r="r" b="b"/>
              <a:pathLst>
                <a:path w="1165225" h="891539">
                  <a:moveTo>
                    <a:pt x="0" y="668474"/>
                  </a:moveTo>
                  <a:lnTo>
                    <a:pt x="830362" y="668474"/>
                  </a:lnTo>
                  <a:lnTo>
                    <a:pt x="830362" y="222824"/>
                  </a:lnTo>
                  <a:lnTo>
                    <a:pt x="718949" y="222824"/>
                  </a:lnTo>
                  <a:lnTo>
                    <a:pt x="941774" y="0"/>
                  </a:lnTo>
                  <a:lnTo>
                    <a:pt x="1164599" y="222824"/>
                  </a:lnTo>
                  <a:lnTo>
                    <a:pt x="1053187" y="222824"/>
                  </a:lnTo>
                  <a:lnTo>
                    <a:pt x="1053187" y="891299"/>
                  </a:lnTo>
                  <a:lnTo>
                    <a:pt x="0" y="891299"/>
                  </a:lnTo>
                  <a:lnTo>
                    <a:pt x="0" y="668474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231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720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chemeClr val="tx1"/>
                </a:solidFill>
              </a:rPr>
              <a:t>ELIMINAR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150" dirty="0">
                <a:solidFill>
                  <a:schemeClr val="tx1"/>
                </a:solidFill>
              </a:rPr>
              <a:t>UN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ELEMEN</a:t>
            </a:r>
            <a:r>
              <a:rPr spc="60" dirty="0">
                <a:solidFill>
                  <a:schemeClr val="tx1"/>
                </a:solidFill>
              </a:rPr>
              <a:t>T</a:t>
            </a:r>
            <a:r>
              <a:rPr spc="120" dirty="0">
                <a:solidFill>
                  <a:schemeClr val="tx1"/>
                </a:solidFill>
              </a:rPr>
              <a:t>O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-130" dirty="0">
                <a:solidFill>
                  <a:schemeClr val="tx1"/>
                </a:solidFill>
              </a:rPr>
              <a:t>X</a:t>
            </a:r>
            <a:r>
              <a:rPr spc="170" dirty="0">
                <a:solidFill>
                  <a:schemeClr val="tx1"/>
                </a:solidFill>
              </a:rPr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375" y="1589878"/>
            <a:ext cx="2831465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14999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probablemente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esperaría,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ElementTree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módulo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funcionalidad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necesaria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eliminar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atributos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subelementos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nodo.</a:t>
            </a:r>
            <a:endParaRPr sz="1300" dirty="0">
              <a:latin typeface="Tahoma"/>
              <a:cs typeface="Tahoma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código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muestra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cómo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eliminar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el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atributo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nodo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utilizando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pop()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función. La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función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aplica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attrib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parámetro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objeto.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Especiﬁca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nombre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atributo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lo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establece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None.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8437" y="1401162"/>
            <a:ext cx="4181474" cy="2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79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2014209"/>
            <a:ext cx="4977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observa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eliminó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atributo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primer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subElemento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149" y="333112"/>
            <a:ext cx="4724399" cy="1343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5100" y="2571750"/>
            <a:ext cx="4524374" cy="16573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0737" y="1102362"/>
            <a:ext cx="1030605" cy="1318260"/>
            <a:chOff x="7310737" y="1102362"/>
            <a:chExt cx="1030605" cy="1318260"/>
          </a:xfrm>
        </p:grpSpPr>
        <p:sp>
          <p:nvSpPr>
            <p:cNvPr id="6" name="object 6"/>
            <p:cNvSpPr/>
            <p:nvPr/>
          </p:nvSpPr>
          <p:spPr>
            <a:xfrm>
              <a:off x="7315499" y="1107124"/>
              <a:ext cx="1021080" cy="1308735"/>
            </a:xfrm>
            <a:custGeom>
              <a:avLst/>
              <a:gdLst/>
              <a:ahLst/>
              <a:cxnLst/>
              <a:rect l="l" t="t" r="r" b="b"/>
              <a:pathLst>
                <a:path w="1021079" h="1308735">
                  <a:moveTo>
                    <a:pt x="893287" y="1053074"/>
                  </a:moveTo>
                  <a:lnTo>
                    <a:pt x="638062" y="1053074"/>
                  </a:lnTo>
                  <a:lnTo>
                    <a:pt x="638062" y="446643"/>
                  </a:lnTo>
                  <a:lnTo>
                    <a:pt x="633007" y="402753"/>
                  </a:lnTo>
                  <a:lnTo>
                    <a:pt x="618606" y="362462"/>
                  </a:lnTo>
                  <a:lnTo>
                    <a:pt x="596010" y="326921"/>
                  </a:lnTo>
                  <a:lnTo>
                    <a:pt x="566366" y="297277"/>
                  </a:lnTo>
                  <a:lnTo>
                    <a:pt x="530825" y="274681"/>
                  </a:lnTo>
                  <a:lnTo>
                    <a:pt x="490534" y="260280"/>
                  </a:lnTo>
                  <a:lnTo>
                    <a:pt x="446643" y="255224"/>
                  </a:lnTo>
                  <a:lnTo>
                    <a:pt x="0" y="255224"/>
                  </a:lnTo>
                  <a:lnTo>
                    <a:pt x="0" y="0"/>
                  </a:lnTo>
                  <a:lnTo>
                    <a:pt x="446643" y="0"/>
                  </a:lnTo>
                  <a:lnTo>
                    <a:pt x="495310" y="2620"/>
                  </a:lnTo>
                  <a:lnTo>
                    <a:pt x="542459" y="10301"/>
                  </a:lnTo>
                  <a:lnTo>
                    <a:pt x="587817" y="22770"/>
                  </a:lnTo>
                  <a:lnTo>
                    <a:pt x="631113" y="39753"/>
                  </a:lnTo>
                  <a:lnTo>
                    <a:pt x="672073" y="60979"/>
                  </a:lnTo>
                  <a:lnTo>
                    <a:pt x="710425" y="86176"/>
                  </a:lnTo>
                  <a:lnTo>
                    <a:pt x="745897" y="115070"/>
                  </a:lnTo>
                  <a:lnTo>
                    <a:pt x="778216" y="147389"/>
                  </a:lnTo>
                  <a:lnTo>
                    <a:pt x="807111" y="182861"/>
                  </a:lnTo>
                  <a:lnTo>
                    <a:pt x="832307" y="221214"/>
                  </a:lnTo>
                  <a:lnTo>
                    <a:pt x="853533" y="262174"/>
                  </a:lnTo>
                  <a:lnTo>
                    <a:pt x="870517" y="305469"/>
                  </a:lnTo>
                  <a:lnTo>
                    <a:pt x="882985" y="350828"/>
                  </a:lnTo>
                  <a:lnTo>
                    <a:pt x="890666" y="397976"/>
                  </a:lnTo>
                  <a:lnTo>
                    <a:pt x="893287" y="446643"/>
                  </a:lnTo>
                  <a:lnTo>
                    <a:pt x="893287" y="1053074"/>
                  </a:lnTo>
                  <a:close/>
                </a:path>
                <a:path w="1021079" h="1308735">
                  <a:moveTo>
                    <a:pt x="765674" y="1308299"/>
                  </a:moveTo>
                  <a:lnTo>
                    <a:pt x="510449" y="1053074"/>
                  </a:lnTo>
                  <a:lnTo>
                    <a:pt x="1020899" y="1053074"/>
                  </a:lnTo>
                  <a:lnTo>
                    <a:pt x="765674" y="13082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5499" y="1107124"/>
              <a:ext cx="1021080" cy="1308735"/>
            </a:xfrm>
            <a:custGeom>
              <a:avLst/>
              <a:gdLst/>
              <a:ahLst/>
              <a:cxnLst/>
              <a:rect l="l" t="t" r="r" b="b"/>
              <a:pathLst>
                <a:path w="1021079" h="1308735">
                  <a:moveTo>
                    <a:pt x="0" y="0"/>
                  </a:moveTo>
                  <a:lnTo>
                    <a:pt x="446643" y="0"/>
                  </a:lnTo>
                  <a:lnTo>
                    <a:pt x="495310" y="2620"/>
                  </a:lnTo>
                  <a:lnTo>
                    <a:pt x="542459" y="10301"/>
                  </a:lnTo>
                  <a:lnTo>
                    <a:pt x="587817" y="22770"/>
                  </a:lnTo>
                  <a:lnTo>
                    <a:pt x="631113" y="39753"/>
                  </a:lnTo>
                  <a:lnTo>
                    <a:pt x="672073" y="60979"/>
                  </a:lnTo>
                  <a:lnTo>
                    <a:pt x="710425" y="86176"/>
                  </a:lnTo>
                  <a:lnTo>
                    <a:pt x="745897" y="115070"/>
                  </a:lnTo>
                  <a:lnTo>
                    <a:pt x="778216" y="147389"/>
                  </a:lnTo>
                  <a:lnTo>
                    <a:pt x="807111" y="182861"/>
                  </a:lnTo>
                  <a:lnTo>
                    <a:pt x="832307" y="221214"/>
                  </a:lnTo>
                  <a:lnTo>
                    <a:pt x="853533" y="262174"/>
                  </a:lnTo>
                  <a:lnTo>
                    <a:pt x="870517" y="305469"/>
                  </a:lnTo>
                  <a:lnTo>
                    <a:pt x="882985" y="350828"/>
                  </a:lnTo>
                  <a:lnTo>
                    <a:pt x="890666" y="397976"/>
                  </a:lnTo>
                  <a:lnTo>
                    <a:pt x="893287" y="446643"/>
                  </a:lnTo>
                  <a:lnTo>
                    <a:pt x="893287" y="1053074"/>
                  </a:lnTo>
                  <a:lnTo>
                    <a:pt x="1020899" y="1053074"/>
                  </a:lnTo>
                  <a:lnTo>
                    <a:pt x="765674" y="1308299"/>
                  </a:lnTo>
                  <a:lnTo>
                    <a:pt x="510449" y="1053074"/>
                  </a:lnTo>
                  <a:lnTo>
                    <a:pt x="638062" y="1053074"/>
                  </a:lnTo>
                  <a:lnTo>
                    <a:pt x="638062" y="446643"/>
                  </a:lnTo>
                  <a:lnTo>
                    <a:pt x="633007" y="402753"/>
                  </a:lnTo>
                  <a:lnTo>
                    <a:pt x="618606" y="362462"/>
                  </a:lnTo>
                  <a:lnTo>
                    <a:pt x="596010" y="326921"/>
                  </a:lnTo>
                  <a:lnTo>
                    <a:pt x="566366" y="297277"/>
                  </a:lnTo>
                  <a:lnTo>
                    <a:pt x="530825" y="274681"/>
                  </a:lnTo>
                  <a:lnTo>
                    <a:pt x="490534" y="260280"/>
                  </a:lnTo>
                  <a:lnTo>
                    <a:pt x="446643" y="255224"/>
                  </a:lnTo>
                  <a:lnTo>
                    <a:pt x="0" y="255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9509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18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chemeClr val="tx1"/>
                </a:solidFill>
              </a:rPr>
              <a:t>ELIMINAR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55" dirty="0">
                <a:solidFill>
                  <a:schemeClr val="tx1"/>
                </a:solidFill>
              </a:rPr>
              <a:t>SUB-ELEMEN</a:t>
            </a:r>
            <a:r>
              <a:rPr spc="25" dirty="0">
                <a:solidFill>
                  <a:schemeClr val="tx1"/>
                </a:solidFill>
              </a:rPr>
              <a:t>T</a:t>
            </a:r>
            <a:r>
              <a:rPr spc="12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04252"/>
            <a:ext cx="6459855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subelemento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especíﬁco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eliminar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usando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remove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función.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Esta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función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debe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especiﬁcar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nodo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queremos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eliminar.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50" y="2297248"/>
            <a:ext cx="3997450" cy="23794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8150" y="2786075"/>
            <a:ext cx="3735849" cy="11964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53512" y="3071987"/>
            <a:ext cx="699770" cy="657225"/>
            <a:chOff x="4653512" y="3071987"/>
            <a:chExt cx="699770" cy="657225"/>
          </a:xfrm>
        </p:grpSpPr>
        <p:sp>
          <p:nvSpPr>
            <p:cNvPr id="7" name="object 7"/>
            <p:cNvSpPr/>
            <p:nvPr/>
          </p:nvSpPr>
          <p:spPr>
            <a:xfrm>
              <a:off x="4658274" y="3076749"/>
              <a:ext cx="690245" cy="647700"/>
            </a:xfrm>
            <a:custGeom>
              <a:avLst/>
              <a:gdLst/>
              <a:ahLst/>
              <a:cxnLst/>
              <a:rect l="l" t="t" r="r" b="b"/>
              <a:pathLst>
                <a:path w="690245" h="647700">
                  <a:moveTo>
                    <a:pt x="366449" y="647099"/>
                  </a:moveTo>
                  <a:lnTo>
                    <a:pt x="366449" y="485324"/>
                  </a:lnTo>
                  <a:lnTo>
                    <a:pt x="0" y="485324"/>
                  </a:lnTo>
                  <a:lnTo>
                    <a:pt x="0" y="161774"/>
                  </a:lnTo>
                  <a:lnTo>
                    <a:pt x="366449" y="161774"/>
                  </a:lnTo>
                  <a:lnTo>
                    <a:pt x="366449" y="0"/>
                  </a:lnTo>
                  <a:lnTo>
                    <a:pt x="689999" y="323549"/>
                  </a:lnTo>
                  <a:lnTo>
                    <a:pt x="366449" y="6470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8274" y="3076749"/>
              <a:ext cx="690245" cy="647700"/>
            </a:xfrm>
            <a:custGeom>
              <a:avLst/>
              <a:gdLst/>
              <a:ahLst/>
              <a:cxnLst/>
              <a:rect l="l" t="t" r="r" b="b"/>
              <a:pathLst>
                <a:path w="690245" h="647700">
                  <a:moveTo>
                    <a:pt x="0" y="161774"/>
                  </a:moveTo>
                  <a:lnTo>
                    <a:pt x="366449" y="161774"/>
                  </a:lnTo>
                  <a:lnTo>
                    <a:pt x="366449" y="0"/>
                  </a:lnTo>
                  <a:lnTo>
                    <a:pt x="689999" y="323549"/>
                  </a:lnTo>
                  <a:lnTo>
                    <a:pt x="366449" y="647099"/>
                  </a:lnTo>
                  <a:lnTo>
                    <a:pt x="366449" y="485324"/>
                  </a:lnTo>
                  <a:lnTo>
                    <a:pt x="0" y="485324"/>
                  </a:lnTo>
                  <a:lnTo>
                    <a:pt x="0" y="161774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466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Estructura de una Etiqueta</a:t>
            </a:r>
            <a:endParaRPr/>
          </a:p>
        </p:txBody>
      </p:sp>
      <p:pic>
        <p:nvPicPr>
          <p:cNvPr id="377" name="Google Shape;37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0" y="1914525"/>
            <a:ext cx="4381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454583"/>
            <a:ext cx="549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ELIMINAR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ODOS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ELEMEN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4252"/>
            <a:ext cx="6880859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ElementTree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módulo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presenta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clear()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función,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eliminar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subelementos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elemento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dado.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siguiente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ejemplo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muestra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cómo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utilizar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clear():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549" y="2774825"/>
            <a:ext cx="3457449" cy="2071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7887" y="3358087"/>
            <a:ext cx="1552574" cy="9048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883537" y="3474562"/>
            <a:ext cx="958850" cy="584835"/>
            <a:chOff x="4883537" y="3474562"/>
            <a:chExt cx="958850" cy="584835"/>
          </a:xfrm>
        </p:grpSpPr>
        <p:sp>
          <p:nvSpPr>
            <p:cNvPr id="7" name="object 7"/>
            <p:cNvSpPr/>
            <p:nvPr/>
          </p:nvSpPr>
          <p:spPr>
            <a:xfrm>
              <a:off x="4888300" y="3479324"/>
              <a:ext cx="949325" cy="575310"/>
            </a:xfrm>
            <a:custGeom>
              <a:avLst/>
              <a:gdLst/>
              <a:ahLst/>
              <a:cxnLst/>
              <a:rect l="l" t="t" r="r" b="b"/>
              <a:pathLst>
                <a:path w="949325" h="575310">
                  <a:moveTo>
                    <a:pt x="661349" y="575099"/>
                  </a:moveTo>
                  <a:lnTo>
                    <a:pt x="661349" y="431324"/>
                  </a:lnTo>
                  <a:lnTo>
                    <a:pt x="0" y="431324"/>
                  </a:lnTo>
                  <a:lnTo>
                    <a:pt x="0" y="143774"/>
                  </a:lnTo>
                  <a:lnTo>
                    <a:pt x="661349" y="143774"/>
                  </a:lnTo>
                  <a:lnTo>
                    <a:pt x="661349" y="0"/>
                  </a:lnTo>
                  <a:lnTo>
                    <a:pt x="948899" y="287549"/>
                  </a:lnTo>
                  <a:lnTo>
                    <a:pt x="661349" y="5750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8300" y="3479324"/>
              <a:ext cx="949325" cy="575310"/>
            </a:xfrm>
            <a:custGeom>
              <a:avLst/>
              <a:gdLst/>
              <a:ahLst/>
              <a:cxnLst/>
              <a:rect l="l" t="t" r="r" b="b"/>
              <a:pathLst>
                <a:path w="949325" h="575310">
                  <a:moveTo>
                    <a:pt x="0" y="143774"/>
                  </a:moveTo>
                  <a:lnTo>
                    <a:pt x="661349" y="143774"/>
                  </a:lnTo>
                  <a:lnTo>
                    <a:pt x="661349" y="0"/>
                  </a:lnTo>
                  <a:lnTo>
                    <a:pt x="948899" y="287549"/>
                  </a:lnTo>
                  <a:lnTo>
                    <a:pt x="661349" y="575099"/>
                  </a:lnTo>
                  <a:lnTo>
                    <a:pt x="661349" y="431324"/>
                  </a:lnTo>
                  <a:lnTo>
                    <a:pt x="0" y="431324"/>
                  </a:lnTo>
                  <a:lnTo>
                    <a:pt x="0" y="143774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0771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¿Dudas?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383" name="Google Shape;383;p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Extensible: Cada persona puede crear las etiquetas que desee según el tipo de documento que se quiera crear. En otras palabras cada usuario podrá crear su propio lenguaje.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Estándar abierto: XML es SGML, lo que significa que no es necesario saber programar, además de que existen muchas herramientas para su manipulación.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Eficiente: La información debe ser transmitida una única vez para su manipulación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Libre: Nadie tiene una patente sobre él, ya que ha sido definido como un estándar internacional.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Manejable: Tiene métodos para declarar y reforzar las estructuras que son utilizadas actualmente.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395" name="Google Shape;395;p5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Simplifica el intercambio de datos: Dada la gran cantidad de aplicaciones que se tiene en la web, los desarrolladores pueden utilizar el mismo estándar para comunicar aplicaciones que a simple vista serían incompatibles.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Los archivos XML se almacenan en forma de texto, lo que facilita la expansión y actualización de los mismos.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2343</Words>
  <Application>Microsoft Office PowerPoint</Application>
  <PresentationFormat>Presentación en pantalla (16:9)</PresentationFormat>
  <Paragraphs>180</Paragraphs>
  <Slides>61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8" baseType="lpstr">
      <vt:lpstr>Arial</vt:lpstr>
      <vt:lpstr>Roboto</vt:lpstr>
      <vt:lpstr>Trebuchet MS</vt:lpstr>
      <vt:lpstr>Roboto Slab</vt:lpstr>
      <vt:lpstr>Verdana</vt:lpstr>
      <vt:lpstr>Tahoma</vt:lpstr>
      <vt:lpstr>Marina</vt:lpstr>
      <vt:lpstr>¿Qué es XML?</vt:lpstr>
      <vt:lpstr>XML</vt:lpstr>
      <vt:lpstr>¿Para qué sirve?</vt:lpstr>
      <vt:lpstr>Partes de un XML</vt:lpstr>
      <vt:lpstr>Partes de un XML</vt:lpstr>
      <vt:lpstr>Estructura de una Etiqueta</vt:lpstr>
      <vt:lpstr>Características</vt:lpstr>
      <vt:lpstr>Características</vt:lpstr>
      <vt:lpstr>Ventajas</vt:lpstr>
      <vt:lpstr>Ventajas</vt:lpstr>
      <vt:lpstr>Ventajas</vt:lpstr>
      <vt:lpstr>Aplicaciones</vt:lpstr>
      <vt:lpstr>Lectura</vt:lpstr>
      <vt:lpstr>Árbol</vt:lpstr>
      <vt:lpstr>Ejemplo:</vt:lpstr>
      <vt:lpstr>Lectura de XML</vt:lpstr>
      <vt:lpstr>Procesamiento con el modelo XPATH</vt:lpstr>
      <vt:lpstr>XPATH</vt:lpstr>
      <vt:lpstr>XPATH</vt:lpstr>
      <vt:lpstr>XPATH - NodeName</vt:lpstr>
      <vt:lpstr>XPATH - Root ( / )</vt:lpstr>
      <vt:lpstr>XPATH - Node ( // )</vt:lpstr>
      <vt:lpstr>XPATH - Atributo ( @ )</vt:lpstr>
      <vt:lpstr>XPATH - Combinación NodeName + Root</vt:lpstr>
      <vt:lpstr>XPATH - Combinación NodeName + Node</vt:lpstr>
      <vt:lpstr>XPATH - Combinación Node + Atributo</vt:lpstr>
      <vt:lpstr>Modelo DOM -  Procesamiento XML</vt:lpstr>
      <vt:lpstr>Qué es DOM?</vt:lpstr>
      <vt:lpstr>Ejemplo del modelo DOM en archivo XML</vt:lpstr>
      <vt:lpstr>Presentación de PowerPoint</vt:lpstr>
      <vt:lpstr>Representación gráﬁca del ejemplo anterior</vt:lpstr>
      <vt:lpstr>Orígen del Modelo DOM</vt:lpstr>
      <vt:lpstr>Presentación de PowerPoint</vt:lpstr>
      <vt:lpstr>Objetos en el modelo DOM</vt:lpstr>
      <vt:lpstr>Presentación de PowerPoint</vt:lpstr>
      <vt:lpstr>MiniDOM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Element Tree</vt:lpstr>
      <vt:lpstr>Presentación de PowerPoint</vt:lpstr>
      <vt:lpstr>Presentación de PowerPoint</vt:lpstr>
      <vt:lpstr>Presentación de PowerPoint</vt:lpstr>
      <vt:lpstr>Presentación de PowerPoint</vt:lpstr>
      <vt:lpstr>CONTANDO ELEMENTOS DE UN DOCUMENTO  XML (USANDO DOM)</vt:lpstr>
      <vt:lpstr>CONTANDO ELEMENTOS USANDO (ElementTree)</vt:lpstr>
      <vt:lpstr>ESCRIBIR DOCUMENTOS XML(ElementTree)</vt:lpstr>
      <vt:lpstr>Presentación de PowerPoint</vt:lpstr>
      <vt:lpstr>Presentación de PowerPoint</vt:lpstr>
      <vt:lpstr>ENCONTRAR ELEMENTOS EN XML</vt:lpstr>
      <vt:lpstr>Presentación de PowerPoint</vt:lpstr>
      <vt:lpstr>MODIFICAR UN ELEMENTO</vt:lpstr>
      <vt:lpstr>Presentación de PowerPoint</vt:lpstr>
      <vt:lpstr>ELIMINAR UN ELEMENTO XML</vt:lpstr>
      <vt:lpstr>Presentación de PowerPoint</vt:lpstr>
      <vt:lpstr>ELIMINAR SUB-ELEMENTO</vt:lpstr>
      <vt:lpstr>Presentación de PowerPoint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XML?</dc:title>
  <cp:lastModifiedBy>jose carlos estrada garcia</cp:lastModifiedBy>
  <cp:revision>13</cp:revision>
  <dcterms:modified xsi:type="dcterms:W3CDTF">2022-02-04T23:55:15Z</dcterms:modified>
</cp:coreProperties>
</file>