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54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32" y="5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B894C-1EA3-473C-AC03-E0C211E356BC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E90D5-1B9C-43D0-B95A-7658980B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09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b91e71c1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b91e71c1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0925" y="531198"/>
            <a:ext cx="8222149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622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0925" y="418802"/>
            <a:ext cx="8222149" cy="857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030" y="1512557"/>
            <a:ext cx="8153939" cy="2865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jp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jpg"/><Relationship Id="rId4" Type="http://schemas.openxmlformats.org/officeDocument/2006/relationships/image" Target="../media/image7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jp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g"/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g"/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799" y="672605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0" y="1124950"/>
                </a:moveTo>
                <a:lnTo>
                  <a:pt x="0" y="0"/>
                </a:lnTo>
                <a:lnTo>
                  <a:pt x="1081624" y="0"/>
                </a:lnTo>
              </a:path>
            </a:pathLst>
          </a:custGeom>
          <a:ln w="28574">
            <a:solidFill>
              <a:srgbClr val="8BC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37562" y="3342925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40" h="1125220">
                <a:moveTo>
                  <a:pt x="1081624" y="0"/>
                </a:moveTo>
                <a:lnTo>
                  <a:pt x="1081624" y="1124949"/>
                </a:lnTo>
                <a:lnTo>
                  <a:pt x="0" y="1124949"/>
                </a:lnTo>
              </a:path>
            </a:pathLst>
          </a:custGeom>
          <a:ln w="28574">
            <a:solidFill>
              <a:srgbClr val="8BC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59601" y="281746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24630" y="1308380"/>
            <a:ext cx="34874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" marR="5080" indent="-45085">
              <a:lnSpc>
                <a:spcPct val="100000"/>
              </a:lnSpc>
              <a:spcBef>
                <a:spcPts val="100"/>
              </a:spcBef>
            </a:pPr>
            <a:r>
              <a:rPr sz="4000" spc="110" dirty="0"/>
              <a:t>Estructuras</a:t>
            </a:r>
            <a:r>
              <a:rPr sz="4000" spc="-40" dirty="0"/>
              <a:t> </a:t>
            </a:r>
            <a:r>
              <a:rPr sz="4000" spc="100" dirty="0"/>
              <a:t>de </a:t>
            </a:r>
            <a:r>
              <a:rPr sz="4000" spc="-950" dirty="0"/>
              <a:t> </a:t>
            </a:r>
            <a:r>
              <a:rPr sz="4000" spc="145" dirty="0"/>
              <a:t>programación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3326483" y="3081022"/>
            <a:ext cx="248602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735"/>
              </a:lnSpc>
              <a:spcBef>
                <a:spcPts val="100"/>
              </a:spcBef>
            </a:pPr>
            <a:r>
              <a:rPr sz="2400" spc="35" dirty="0">
                <a:solidFill>
                  <a:srgbClr val="8BC34A"/>
                </a:solidFill>
                <a:latin typeface="Georgia"/>
                <a:cs typeface="Georgia"/>
              </a:rPr>
              <a:t>Laboratorio</a:t>
            </a:r>
            <a:r>
              <a:rPr sz="2400" spc="-30" dirty="0">
                <a:solidFill>
                  <a:srgbClr val="8BC34A"/>
                </a:solidFill>
                <a:latin typeface="Georgia"/>
                <a:cs typeface="Georgia"/>
              </a:rPr>
              <a:t> IPC</a:t>
            </a:r>
            <a:r>
              <a:rPr sz="2400" spc="-25" dirty="0">
                <a:solidFill>
                  <a:srgbClr val="8BC34A"/>
                </a:solidFill>
                <a:latin typeface="Georgia"/>
                <a:cs typeface="Georgia"/>
              </a:rPr>
              <a:t> </a:t>
            </a:r>
            <a:r>
              <a:rPr sz="2400" spc="-20" dirty="0">
                <a:solidFill>
                  <a:srgbClr val="8BC34A"/>
                </a:solidFill>
                <a:latin typeface="Georgia"/>
                <a:cs typeface="Georgia"/>
              </a:rPr>
              <a:t>2</a:t>
            </a:r>
            <a:endParaRPr sz="2400">
              <a:latin typeface="Georgia"/>
              <a:cs typeface="Georgia"/>
            </a:endParaRPr>
          </a:p>
          <a:p>
            <a:pPr marL="3810" algn="ctr">
              <a:lnSpc>
                <a:spcPts val="2735"/>
              </a:lnSpc>
            </a:pPr>
            <a:r>
              <a:rPr sz="2400" spc="60" dirty="0">
                <a:solidFill>
                  <a:srgbClr val="8BC34A"/>
                </a:solidFill>
                <a:latin typeface="Georgia"/>
                <a:cs typeface="Georgia"/>
              </a:rPr>
              <a:t>Unidad</a:t>
            </a:r>
            <a:r>
              <a:rPr sz="2400" spc="-25" dirty="0">
                <a:solidFill>
                  <a:srgbClr val="8BC34A"/>
                </a:solidFill>
                <a:latin typeface="Georgia"/>
                <a:cs typeface="Georgia"/>
              </a:rPr>
              <a:t> </a:t>
            </a:r>
            <a:r>
              <a:rPr sz="2400" spc="35" dirty="0">
                <a:solidFill>
                  <a:srgbClr val="8BC34A"/>
                </a:solidFill>
                <a:latin typeface="Georgia"/>
                <a:cs typeface="Georgia"/>
              </a:rPr>
              <a:t>4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0925" y="806308"/>
            <a:ext cx="8083550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También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podemos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utilizar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operador</a:t>
            </a:r>
            <a:r>
              <a:rPr sz="1800" spc="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para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saber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si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algún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elemento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existe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 </a:t>
            </a:r>
            <a:r>
              <a:rPr sz="1800" spc="-4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lista.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Luego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veriﬁcar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existencia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elemento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nos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devolverá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valor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booleano.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8249" y="2459975"/>
            <a:ext cx="5486399" cy="17906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32251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/>
              <a:t>Recorrer</a:t>
            </a:r>
            <a:r>
              <a:rPr sz="3000" spc="-15" dirty="0"/>
              <a:t> </a:t>
            </a:r>
            <a:r>
              <a:rPr sz="3000" spc="135" dirty="0"/>
              <a:t>una</a:t>
            </a:r>
            <a:r>
              <a:rPr sz="3000" spc="-20" dirty="0"/>
              <a:t> </a:t>
            </a:r>
            <a:r>
              <a:rPr sz="3000" spc="105" dirty="0"/>
              <a:t>lista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460925" y="1309581"/>
            <a:ext cx="8114030" cy="767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modo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más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habitual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recorrer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los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elementos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es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con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bucle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for.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sintaxis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es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misma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para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cadenas: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5" y="3139905"/>
            <a:ext cx="804735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3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pesar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que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puede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contener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otra,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anidada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sólo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cuenta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como </a:t>
            </a:r>
            <a:r>
              <a:rPr sz="1800" spc="-4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único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elemento.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longitud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esta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es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cuatro: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6237" y="2233612"/>
            <a:ext cx="2828924" cy="6762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337" y="4180175"/>
            <a:ext cx="7972424" cy="6476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0925" y="573259"/>
            <a:ext cx="405320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5" dirty="0">
                <a:solidFill>
                  <a:srgbClr val="FFFFFF"/>
                </a:solidFill>
                <a:latin typeface="Georgia"/>
                <a:cs typeface="Georgia"/>
              </a:rPr>
              <a:t>Operaciones</a:t>
            </a:r>
            <a:r>
              <a:rPr sz="300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000" spc="145" dirty="0">
                <a:solidFill>
                  <a:srgbClr val="FFFFFF"/>
                </a:solidFill>
                <a:latin typeface="Georgia"/>
                <a:cs typeface="Georgia"/>
              </a:rPr>
              <a:t>con</a:t>
            </a:r>
            <a:r>
              <a:rPr sz="300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000" spc="120" dirty="0">
                <a:solidFill>
                  <a:srgbClr val="FFFFFF"/>
                </a:solidFill>
                <a:latin typeface="Georgia"/>
                <a:cs typeface="Georgia"/>
              </a:rPr>
              <a:t>listas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925" y="1553705"/>
            <a:ext cx="3141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operador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+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concatena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listas: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7350" y="2276025"/>
            <a:ext cx="2666999" cy="16763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886708"/>
            <a:ext cx="8056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Roboto"/>
                <a:cs typeface="Roboto"/>
              </a:rPr>
              <a:t>De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forma </a:t>
            </a:r>
            <a:r>
              <a:rPr sz="1800" spc="-30" dirty="0">
                <a:latin typeface="Roboto"/>
                <a:cs typeface="Roboto"/>
              </a:rPr>
              <a:t>similar,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el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operador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*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repite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una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lista</a:t>
            </a:r>
            <a:r>
              <a:rPr sz="1800" spc="-10" dirty="0">
                <a:latin typeface="Roboto"/>
                <a:cs typeface="Roboto"/>
              </a:rPr>
              <a:t> el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número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especiﬁcado </a:t>
            </a:r>
            <a:r>
              <a:rPr sz="1800" spc="-5" dirty="0">
                <a:latin typeface="Roboto"/>
                <a:cs typeface="Roboto"/>
              </a:rPr>
              <a:t>de </a:t>
            </a:r>
            <a:r>
              <a:rPr sz="1800" spc="-15" dirty="0">
                <a:latin typeface="Roboto"/>
                <a:cs typeface="Roboto"/>
              </a:rPr>
              <a:t>veces: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925" y="3777736"/>
            <a:ext cx="7915275" cy="56070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050"/>
              </a:lnSpc>
              <a:spcBef>
                <a:spcPts val="260"/>
              </a:spcBef>
            </a:pP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primer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ejemplo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repite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[0]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cuatro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veces.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segundo,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repite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[1,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2,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3]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tres </a:t>
            </a:r>
            <a:r>
              <a:rPr sz="1800" spc="-43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veces.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8425" y="1914525"/>
            <a:ext cx="3667124" cy="13144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337692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0" dirty="0"/>
              <a:t>Rebanado</a:t>
            </a:r>
            <a:r>
              <a:rPr sz="3000" spc="-30" dirty="0"/>
              <a:t> </a:t>
            </a:r>
            <a:r>
              <a:rPr sz="3000" spc="75" dirty="0"/>
              <a:t>de</a:t>
            </a:r>
            <a:r>
              <a:rPr sz="3000" spc="-25" dirty="0"/>
              <a:t> </a:t>
            </a:r>
            <a:r>
              <a:rPr sz="3000" spc="120" dirty="0"/>
              <a:t>listas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460925" y="1208006"/>
            <a:ext cx="664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En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podemos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utilizar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operador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Roboto"/>
                <a:cs typeface="Roboto"/>
              </a:rPr>
              <a:t>‘:’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al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cual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llamaremos</a:t>
            </a:r>
            <a:r>
              <a:rPr sz="1800" spc="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Slice.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5" y="3836905"/>
            <a:ext cx="8056880" cy="88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Si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se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omite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primer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índice,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rebanada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comenzará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principio.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Si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se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omite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segundo,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rebanada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llegará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hasta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ﬁnal.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modo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si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se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omiten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ambos,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 </a:t>
            </a:r>
            <a:r>
              <a:rPr sz="1800" spc="-43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rebanada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será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copia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completa.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8374" y="1586274"/>
            <a:ext cx="5694224" cy="22010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31407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0" dirty="0"/>
              <a:t>Métodos</a:t>
            </a:r>
            <a:r>
              <a:rPr sz="3000" spc="-25" dirty="0"/>
              <a:t> </a:t>
            </a:r>
            <a:r>
              <a:rPr sz="3000" spc="75" dirty="0"/>
              <a:t>de</a:t>
            </a:r>
            <a:r>
              <a:rPr sz="3000" spc="-25" dirty="0"/>
              <a:t> </a:t>
            </a:r>
            <a:r>
              <a:rPr sz="3000" spc="120" dirty="0"/>
              <a:t>listas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460925" y="1553705"/>
            <a:ext cx="5925820" cy="767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Python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proporciona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varios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métodos que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operan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con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listas.</a:t>
            </a:r>
            <a:endParaRPr sz="18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152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Append: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añade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nuevo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elemento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al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ﬁnal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lista.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1562" y="2835537"/>
            <a:ext cx="3495674" cy="14573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1449" y="652733"/>
            <a:ext cx="7877809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Extend:</a:t>
            </a: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toma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como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argumento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añade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al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ﬁnal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actual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todos </a:t>
            </a:r>
            <a:r>
              <a:rPr sz="1800" spc="-4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sus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elementos.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8900" y="1892150"/>
            <a:ext cx="3886199" cy="17906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1449" y="650731"/>
            <a:ext cx="6291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Sort:</a:t>
            </a:r>
            <a:r>
              <a:rPr sz="1800" b="1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ordena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los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elementos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menor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Roboto"/>
                <a:cs typeface="Roboto"/>
              </a:rPr>
              <a:t>mayor.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6250" y="1953900"/>
            <a:ext cx="4686299" cy="124777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1449" y="635458"/>
            <a:ext cx="8026400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Borrado</a:t>
            </a: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spc="10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elementos:</a:t>
            </a:r>
            <a:r>
              <a:rPr sz="1800" b="1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Si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conocemos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índice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elemento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deseamos </a:t>
            </a:r>
            <a:r>
              <a:rPr sz="1800" spc="-4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Roboto"/>
                <a:cs typeface="Roboto"/>
              </a:rPr>
              <a:t>borrar,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podemos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utilizar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función</a:t>
            </a:r>
            <a:r>
              <a:rPr sz="1800" spc="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pop().</a:t>
            </a:r>
            <a:r>
              <a:rPr sz="1800" b="1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Pop()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modiﬁca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Roboto"/>
                <a:cs typeface="Roboto"/>
              </a:rPr>
              <a:t>y </a:t>
            </a:r>
            <a:r>
              <a:rPr sz="18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devuelve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valor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ha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sido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eliminado.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Si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pop()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no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le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proporcionamos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argumento,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entonces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borrará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el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último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elemento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lista.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1450" y="2188212"/>
            <a:ext cx="3257549" cy="200977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925" y="678608"/>
            <a:ext cx="8125459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Si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no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necesitamos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valor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acaba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ser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eliminado,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podemos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usar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función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b="1" u="heavy" dirty="0">
                <a:solidFill>
                  <a:srgbClr val="FFFFFF"/>
                </a:solidFill>
                <a:uFill>
                  <a:solidFill>
                    <a:srgbClr val="039BE4"/>
                  </a:solidFill>
                </a:uFill>
                <a:latin typeface="Roboto"/>
                <a:cs typeface="Roboto"/>
              </a:rPr>
              <a:t>del()</a:t>
            </a:r>
            <a:r>
              <a:rPr sz="1800" b="1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siempre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indicando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índice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valor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eliminar.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925" y="3333416"/>
            <a:ext cx="7893050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Si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queremos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eliminar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elemento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pero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vez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tener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índice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sabemos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que </a:t>
            </a:r>
            <a:r>
              <a:rPr sz="1800" spc="-4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valor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tiene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podemos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utilizar</a:t>
            </a:r>
            <a:r>
              <a:rPr sz="1800" spc="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remove()</a:t>
            </a:r>
            <a:r>
              <a:rPr sz="1800" b="1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utilizando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como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argumento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valor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del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elemento. Esta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función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no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devuelve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nada.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8725" y="1582712"/>
            <a:ext cx="3219449" cy="13049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72390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" dirty="0"/>
              <a:t>Qué</a:t>
            </a:r>
            <a:r>
              <a:rPr sz="3000" spc="5" dirty="0"/>
              <a:t> </a:t>
            </a:r>
            <a:r>
              <a:rPr sz="3000" spc="150" dirty="0"/>
              <a:t>es</a:t>
            </a:r>
            <a:r>
              <a:rPr sz="3000" spc="15" dirty="0"/>
              <a:t> </a:t>
            </a:r>
            <a:r>
              <a:rPr sz="3000" spc="135" dirty="0"/>
              <a:t>una</a:t>
            </a:r>
            <a:r>
              <a:rPr sz="3000" spc="5" dirty="0"/>
              <a:t> </a:t>
            </a:r>
            <a:r>
              <a:rPr sz="3000" spc="90" dirty="0"/>
              <a:t>estructura</a:t>
            </a:r>
            <a:r>
              <a:rPr sz="3000" spc="10" dirty="0"/>
              <a:t> </a:t>
            </a:r>
            <a:r>
              <a:rPr sz="3000" spc="75" dirty="0"/>
              <a:t>de</a:t>
            </a:r>
            <a:r>
              <a:rPr sz="3000" spc="10" dirty="0"/>
              <a:t> </a:t>
            </a:r>
            <a:r>
              <a:rPr sz="3000" spc="95" dirty="0"/>
              <a:t>programación?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460925" y="1554722"/>
            <a:ext cx="8021320" cy="236664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5"/>
              </a:spcBef>
            </a:pPr>
            <a:r>
              <a:rPr sz="1600" spc="50" dirty="0">
                <a:solidFill>
                  <a:srgbClr val="FFFFFF"/>
                </a:solidFill>
                <a:latin typeface="Georgia"/>
                <a:cs typeface="Georgia"/>
              </a:rPr>
              <a:t>Una</a:t>
            </a:r>
            <a:r>
              <a:rPr sz="16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Georgia"/>
                <a:cs typeface="Georgia"/>
              </a:rPr>
              <a:t>estructura</a:t>
            </a:r>
            <a:r>
              <a:rPr sz="16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Georgia"/>
                <a:cs typeface="Georgia"/>
              </a:rPr>
              <a:t>es</a:t>
            </a:r>
            <a:r>
              <a:rPr sz="16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Georgia"/>
                <a:cs typeface="Georgia"/>
              </a:rPr>
              <a:t>un</a:t>
            </a:r>
            <a:r>
              <a:rPr sz="16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Georgia"/>
                <a:cs typeface="Georgia"/>
              </a:rPr>
              <a:t>tipo</a:t>
            </a:r>
            <a:r>
              <a:rPr sz="16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Georgia"/>
                <a:cs typeface="Georgia"/>
              </a:rPr>
              <a:t>de</a:t>
            </a:r>
            <a:r>
              <a:rPr sz="16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Georgia"/>
                <a:cs typeface="Georgia"/>
              </a:rPr>
              <a:t>dato</a:t>
            </a:r>
            <a:r>
              <a:rPr sz="16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Georgia"/>
                <a:cs typeface="Georgia"/>
              </a:rPr>
              <a:t>compuesto</a:t>
            </a:r>
            <a:r>
              <a:rPr sz="16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Georgia"/>
                <a:cs typeface="Georgia"/>
              </a:rPr>
              <a:t>que</a:t>
            </a:r>
            <a:r>
              <a:rPr sz="16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Georgia"/>
                <a:cs typeface="Georgia"/>
              </a:rPr>
              <a:t>permite</a:t>
            </a:r>
            <a:r>
              <a:rPr sz="16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Georgia"/>
                <a:cs typeface="Georgia"/>
              </a:rPr>
              <a:t>almacenar</a:t>
            </a:r>
            <a:r>
              <a:rPr sz="16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Georgia"/>
                <a:cs typeface="Georgia"/>
              </a:rPr>
              <a:t>un</a:t>
            </a:r>
            <a:r>
              <a:rPr sz="16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Georgia"/>
                <a:cs typeface="Georgia"/>
              </a:rPr>
              <a:t>conjunto</a:t>
            </a:r>
            <a:r>
              <a:rPr sz="16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Georgia"/>
                <a:cs typeface="Georgia"/>
              </a:rPr>
              <a:t>de </a:t>
            </a:r>
            <a:r>
              <a:rPr sz="1600" spc="-3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Georgia"/>
                <a:cs typeface="Georgia"/>
              </a:rPr>
              <a:t>datos de </a:t>
            </a:r>
            <a:r>
              <a:rPr sz="1600" spc="35" dirty="0">
                <a:solidFill>
                  <a:srgbClr val="FFFFFF"/>
                </a:solidFill>
                <a:latin typeface="Georgia"/>
                <a:cs typeface="Georgia"/>
              </a:rPr>
              <a:t>diferente </a:t>
            </a:r>
            <a:r>
              <a:rPr sz="1600" spc="10" dirty="0">
                <a:solidFill>
                  <a:srgbClr val="FFFFFF"/>
                </a:solidFill>
                <a:latin typeface="Georgia"/>
                <a:cs typeface="Georgia"/>
              </a:rPr>
              <a:t>tipo. </a:t>
            </a:r>
            <a:r>
              <a:rPr sz="1600" spc="35" dirty="0">
                <a:solidFill>
                  <a:srgbClr val="FFFFFF"/>
                </a:solidFill>
                <a:latin typeface="Georgia"/>
                <a:cs typeface="Georgia"/>
              </a:rPr>
              <a:t>Los </a:t>
            </a:r>
            <a:r>
              <a:rPr sz="1600" spc="40" dirty="0">
                <a:solidFill>
                  <a:srgbClr val="FFFFFF"/>
                </a:solidFill>
                <a:latin typeface="Georgia"/>
                <a:cs typeface="Georgia"/>
              </a:rPr>
              <a:t>datos </a:t>
            </a:r>
            <a:r>
              <a:rPr sz="1600" spc="30" dirty="0">
                <a:solidFill>
                  <a:srgbClr val="FFFFFF"/>
                </a:solidFill>
                <a:latin typeface="Georgia"/>
                <a:cs typeface="Georgia"/>
              </a:rPr>
              <a:t>que </a:t>
            </a:r>
            <a:r>
              <a:rPr sz="1600" spc="55" dirty="0">
                <a:solidFill>
                  <a:srgbClr val="FFFFFF"/>
                </a:solidFill>
                <a:latin typeface="Georgia"/>
                <a:cs typeface="Georgia"/>
              </a:rPr>
              <a:t>contiene </a:t>
            </a:r>
            <a:r>
              <a:rPr sz="1600" spc="70" dirty="0">
                <a:solidFill>
                  <a:srgbClr val="FFFFFF"/>
                </a:solidFill>
                <a:latin typeface="Georgia"/>
                <a:cs typeface="Georgia"/>
              </a:rPr>
              <a:t>una </a:t>
            </a:r>
            <a:r>
              <a:rPr sz="1600" spc="45" dirty="0">
                <a:solidFill>
                  <a:srgbClr val="FFFFFF"/>
                </a:solidFill>
                <a:latin typeface="Georgia"/>
                <a:cs typeface="Georgia"/>
              </a:rPr>
              <a:t>estructura </a:t>
            </a:r>
            <a:r>
              <a:rPr sz="1600" spc="50" dirty="0">
                <a:solidFill>
                  <a:srgbClr val="FFFFFF"/>
                </a:solidFill>
                <a:latin typeface="Georgia"/>
                <a:cs typeface="Georgia"/>
              </a:rPr>
              <a:t>pueden ser </a:t>
            </a:r>
            <a:r>
              <a:rPr sz="1600" spc="40" dirty="0">
                <a:solidFill>
                  <a:srgbClr val="FFFFFF"/>
                </a:solidFill>
                <a:latin typeface="Georgia"/>
                <a:cs typeface="Georgia"/>
              </a:rPr>
              <a:t>de </a:t>
            </a:r>
            <a:r>
              <a:rPr sz="1600" spc="25" dirty="0">
                <a:solidFill>
                  <a:srgbClr val="FFFFFF"/>
                </a:solidFill>
                <a:latin typeface="Georgia"/>
                <a:cs typeface="Georgia"/>
              </a:rPr>
              <a:t>tipo </a:t>
            </a:r>
            <a:r>
              <a:rPr sz="16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Georgia"/>
                <a:cs typeface="Georgia"/>
              </a:rPr>
              <a:t>simple </a:t>
            </a:r>
            <a:r>
              <a:rPr sz="1600" spc="30" dirty="0">
                <a:solidFill>
                  <a:srgbClr val="FFFFFF"/>
                </a:solidFill>
                <a:latin typeface="Georgia"/>
                <a:cs typeface="Georgia"/>
              </a:rPr>
              <a:t>(caracteres, </a:t>
            </a:r>
            <a:r>
              <a:rPr sz="1600" spc="55" dirty="0">
                <a:solidFill>
                  <a:srgbClr val="FFFFFF"/>
                </a:solidFill>
                <a:latin typeface="Georgia"/>
                <a:cs typeface="Georgia"/>
              </a:rPr>
              <a:t>números </a:t>
            </a:r>
            <a:r>
              <a:rPr sz="1600" spc="35" dirty="0">
                <a:solidFill>
                  <a:srgbClr val="FFFFFF"/>
                </a:solidFill>
                <a:latin typeface="Georgia"/>
                <a:cs typeface="Georgia"/>
              </a:rPr>
              <a:t>enteros </a:t>
            </a:r>
            <a:r>
              <a:rPr sz="1600" spc="15" dirty="0">
                <a:solidFill>
                  <a:srgbClr val="FFFFFF"/>
                </a:solidFill>
                <a:latin typeface="Georgia"/>
                <a:cs typeface="Georgia"/>
              </a:rPr>
              <a:t>o </a:t>
            </a:r>
            <a:r>
              <a:rPr sz="1600" spc="40" dirty="0">
                <a:solidFill>
                  <a:srgbClr val="FFFFFF"/>
                </a:solidFill>
                <a:latin typeface="Georgia"/>
                <a:cs typeface="Georgia"/>
              </a:rPr>
              <a:t>de </a:t>
            </a:r>
            <a:r>
              <a:rPr sz="1600" spc="85" dirty="0">
                <a:solidFill>
                  <a:srgbClr val="FFFFFF"/>
                </a:solidFill>
                <a:latin typeface="Georgia"/>
                <a:cs typeface="Georgia"/>
              </a:rPr>
              <a:t>coma </a:t>
            </a:r>
            <a:r>
              <a:rPr sz="1600" spc="45" dirty="0">
                <a:solidFill>
                  <a:srgbClr val="FFFFFF"/>
                </a:solidFill>
                <a:latin typeface="Georgia"/>
                <a:cs typeface="Georgia"/>
              </a:rPr>
              <a:t>ﬂotante </a:t>
            </a:r>
            <a:r>
              <a:rPr sz="1600" dirty="0">
                <a:solidFill>
                  <a:srgbClr val="FFFFFF"/>
                </a:solidFill>
                <a:latin typeface="Georgia"/>
                <a:cs typeface="Georgia"/>
              </a:rPr>
              <a:t>etc.) </a:t>
            </a:r>
            <a:r>
              <a:rPr sz="1600" spc="15" dirty="0">
                <a:solidFill>
                  <a:srgbClr val="FFFFFF"/>
                </a:solidFill>
                <a:latin typeface="Georgia"/>
                <a:cs typeface="Georgia"/>
              </a:rPr>
              <a:t>o </a:t>
            </a:r>
            <a:r>
              <a:rPr sz="1600" spc="75" dirty="0">
                <a:solidFill>
                  <a:srgbClr val="FFFFFF"/>
                </a:solidFill>
                <a:latin typeface="Georgia"/>
                <a:cs typeface="Georgia"/>
              </a:rPr>
              <a:t>a su </a:t>
            </a:r>
            <a:r>
              <a:rPr sz="1600" spc="85" dirty="0">
                <a:solidFill>
                  <a:srgbClr val="FFFFFF"/>
                </a:solidFill>
                <a:latin typeface="Georgia"/>
                <a:cs typeface="Georgia"/>
              </a:rPr>
              <a:t>vez </a:t>
            </a:r>
            <a:r>
              <a:rPr sz="1600" spc="40" dirty="0">
                <a:solidFill>
                  <a:srgbClr val="FFFFFF"/>
                </a:solidFill>
                <a:latin typeface="Georgia"/>
                <a:cs typeface="Georgia"/>
              </a:rPr>
              <a:t>de </a:t>
            </a:r>
            <a:r>
              <a:rPr sz="1600" spc="25" dirty="0">
                <a:solidFill>
                  <a:srgbClr val="FFFFFF"/>
                </a:solidFill>
                <a:latin typeface="Georgia"/>
                <a:cs typeface="Georgia"/>
              </a:rPr>
              <a:t>tipo </a:t>
            </a:r>
            <a:r>
              <a:rPr sz="16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Georgia"/>
                <a:cs typeface="Georgia"/>
              </a:rPr>
              <a:t>compuesto</a:t>
            </a:r>
            <a:r>
              <a:rPr sz="16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Georgia"/>
                <a:cs typeface="Georgia"/>
              </a:rPr>
              <a:t>(vectores,</a:t>
            </a:r>
            <a:r>
              <a:rPr sz="16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Georgia"/>
                <a:cs typeface="Georgia"/>
              </a:rPr>
              <a:t>estructuras,</a:t>
            </a:r>
            <a:r>
              <a:rPr sz="16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Georgia"/>
                <a:cs typeface="Georgia"/>
              </a:rPr>
              <a:t>listas,</a:t>
            </a:r>
            <a:r>
              <a:rPr sz="16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Georgia"/>
                <a:cs typeface="Georgia"/>
              </a:rPr>
              <a:t>etc.).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Georgia"/>
              <a:cs typeface="Georgia"/>
            </a:endParaRPr>
          </a:p>
          <a:p>
            <a:pPr marL="12700" marR="259715">
              <a:lnSpc>
                <a:spcPct val="105000"/>
              </a:lnSpc>
            </a:pPr>
            <a:r>
              <a:rPr sz="1600" spc="12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16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Georgia"/>
                <a:cs typeface="Georgia"/>
              </a:rPr>
              <a:t>cada</a:t>
            </a:r>
            <a:r>
              <a:rPr sz="16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Georgia"/>
                <a:cs typeface="Georgia"/>
              </a:rPr>
              <a:t>uno</a:t>
            </a:r>
            <a:r>
              <a:rPr sz="16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Georgia"/>
                <a:cs typeface="Georgia"/>
              </a:rPr>
              <a:t>de</a:t>
            </a:r>
            <a:r>
              <a:rPr sz="16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Georgia"/>
                <a:cs typeface="Georgia"/>
              </a:rPr>
              <a:t>los</a:t>
            </a:r>
            <a:r>
              <a:rPr sz="16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Georgia"/>
                <a:cs typeface="Georgia"/>
              </a:rPr>
              <a:t>datos</a:t>
            </a:r>
            <a:r>
              <a:rPr sz="16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sz="16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Georgia"/>
                <a:cs typeface="Georgia"/>
              </a:rPr>
              <a:t>elementos</a:t>
            </a:r>
            <a:r>
              <a:rPr sz="16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Georgia"/>
                <a:cs typeface="Georgia"/>
              </a:rPr>
              <a:t>almacenados</a:t>
            </a:r>
            <a:r>
              <a:rPr sz="16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Georgia"/>
                <a:cs typeface="Georgia"/>
              </a:rPr>
              <a:t>dentro</a:t>
            </a:r>
            <a:r>
              <a:rPr sz="16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Georgia"/>
                <a:cs typeface="Georgia"/>
              </a:rPr>
              <a:t>de</a:t>
            </a:r>
            <a:r>
              <a:rPr sz="16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Georgia"/>
                <a:cs typeface="Georgia"/>
              </a:rPr>
              <a:t>una</a:t>
            </a:r>
            <a:r>
              <a:rPr sz="16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Georgia"/>
                <a:cs typeface="Georgia"/>
              </a:rPr>
              <a:t>estructura</a:t>
            </a:r>
            <a:r>
              <a:rPr sz="16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Georgia"/>
                <a:cs typeface="Georgia"/>
              </a:rPr>
              <a:t>se</a:t>
            </a:r>
            <a:r>
              <a:rPr sz="16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Georgia"/>
                <a:cs typeface="Georgia"/>
              </a:rPr>
              <a:t>les </a:t>
            </a:r>
            <a:r>
              <a:rPr sz="1600" spc="-3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Georgia"/>
                <a:cs typeface="Georgia"/>
              </a:rPr>
              <a:t>denomina </a:t>
            </a:r>
            <a:r>
              <a:rPr sz="1600" spc="55" dirty="0">
                <a:solidFill>
                  <a:srgbClr val="FFFFFF"/>
                </a:solidFill>
                <a:latin typeface="Georgia"/>
                <a:cs typeface="Georgia"/>
              </a:rPr>
              <a:t>miembros </a:t>
            </a:r>
            <a:r>
              <a:rPr sz="1600" spc="40" dirty="0">
                <a:solidFill>
                  <a:srgbClr val="FFFFFF"/>
                </a:solidFill>
                <a:latin typeface="Georgia"/>
                <a:cs typeface="Georgia"/>
              </a:rPr>
              <a:t>de </a:t>
            </a:r>
            <a:r>
              <a:rPr sz="1600" spc="75" dirty="0">
                <a:solidFill>
                  <a:srgbClr val="FFFFFF"/>
                </a:solidFill>
                <a:latin typeface="Georgia"/>
                <a:cs typeface="Georgia"/>
              </a:rPr>
              <a:t>esa </a:t>
            </a:r>
            <a:r>
              <a:rPr sz="1600" spc="45" dirty="0">
                <a:solidFill>
                  <a:srgbClr val="FFFFFF"/>
                </a:solidFill>
                <a:latin typeface="Georgia"/>
                <a:cs typeface="Georgia"/>
              </a:rPr>
              <a:t>estructura </a:t>
            </a:r>
            <a:r>
              <a:rPr sz="1600" spc="140" dirty="0">
                <a:solidFill>
                  <a:srgbClr val="FFFFFF"/>
                </a:solidFill>
                <a:latin typeface="Georgia"/>
                <a:cs typeface="Georgia"/>
              </a:rPr>
              <a:t>y </a:t>
            </a:r>
            <a:r>
              <a:rPr sz="1600" spc="55" dirty="0">
                <a:solidFill>
                  <a:srgbClr val="FFFFFF"/>
                </a:solidFill>
                <a:latin typeface="Georgia"/>
                <a:cs typeface="Georgia"/>
              </a:rPr>
              <a:t>éstos pertenecerán </a:t>
            </a:r>
            <a:r>
              <a:rPr sz="1600" spc="75" dirty="0">
                <a:solidFill>
                  <a:srgbClr val="FFFFFF"/>
                </a:solidFill>
                <a:latin typeface="Georgia"/>
                <a:cs typeface="Georgia"/>
              </a:rPr>
              <a:t>a un </a:t>
            </a:r>
            <a:r>
              <a:rPr sz="1600" spc="25" dirty="0">
                <a:solidFill>
                  <a:srgbClr val="FFFFFF"/>
                </a:solidFill>
                <a:latin typeface="Georgia"/>
                <a:cs typeface="Georgia"/>
              </a:rPr>
              <a:t>tipo </a:t>
            </a:r>
            <a:r>
              <a:rPr sz="1600" spc="40" dirty="0">
                <a:solidFill>
                  <a:srgbClr val="FFFFFF"/>
                </a:solidFill>
                <a:latin typeface="Georgia"/>
                <a:cs typeface="Georgia"/>
              </a:rPr>
              <a:t>de </a:t>
            </a:r>
            <a:r>
              <a:rPr sz="1600" spc="25" dirty="0">
                <a:solidFill>
                  <a:srgbClr val="FFFFFF"/>
                </a:solidFill>
                <a:latin typeface="Georgia"/>
                <a:cs typeface="Georgia"/>
              </a:rPr>
              <a:t>dato </a:t>
            </a:r>
            <a:r>
              <a:rPr sz="16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Georgia"/>
                <a:cs typeface="Georgia"/>
              </a:rPr>
              <a:t>determinado.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0925" y="859858"/>
            <a:ext cx="7749540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Si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queremos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eliminar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más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elemento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podemos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utilizar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notación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Slice </a:t>
            </a:r>
            <a:r>
              <a:rPr sz="1800" spc="-43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utilizando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índices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principio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ﬁnal.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2162" y="2279350"/>
            <a:ext cx="5305424" cy="144779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35001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4" dirty="0"/>
              <a:t>Funciones</a:t>
            </a:r>
            <a:r>
              <a:rPr sz="3000" spc="-20" dirty="0"/>
              <a:t> </a:t>
            </a:r>
            <a:r>
              <a:rPr sz="3000" spc="145" dirty="0"/>
              <a:t>en</a:t>
            </a:r>
            <a:r>
              <a:rPr sz="3000" spc="-20" dirty="0"/>
              <a:t> </a:t>
            </a:r>
            <a:r>
              <a:rPr sz="3000" spc="120" dirty="0"/>
              <a:t>listas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460925" y="1553705"/>
            <a:ext cx="8171180" cy="29089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24890">
              <a:lnSpc>
                <a:spcPts val="2270"/>
              </a:lnSpc>
              <a:spcBef>
                <a:spcPts val="85"/>
              </a:spcBef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Son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funciones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inherentes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permiten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realizar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variedad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spc="-4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operaciones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sin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necesidad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algoritmos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complicados.</a:t>
            </a:r>
            <a:endParaRPr sz="18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121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len()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: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muestra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cantidad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elementos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contiene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lista.</a:t>
            </a:r>
            <a:endParaRPr sz="18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10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max():</a:t>
            </a: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devuelve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el elemento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con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valor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máximo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lista.</a:t>
            </a:r>
            <a:endParaRPr sz="18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11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min():</a:t>
            </a: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devuelve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el elemento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con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valor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mínimo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lista.</a:t>
            </a:r>
            <a:endParaRPr sz="18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11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sum():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devuelve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suma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los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elementos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lista.</a:t>
            </a:r>
            <a:endParaRPr sz="1800">
              <a:latin typeface="Roboto"/>
              <a:cs typeface="Roboto"/>
            </a:endParaRPr>
          </a:p>
          <a:p>
            <a:pPr marL="12700" marR="5080">
              <a:lnSpc>
                <a:spcPct val="105000"/>
              </a:lnSpc>
              <a:spcBef>
                <a:spcPts val="1200"/>
              </a:spcBef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función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sum()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solamente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funciona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cuando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los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elementos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son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números.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otras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funciones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(max(),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len(),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etc.)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funcionan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también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con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spc="-4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cadenas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otros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tipos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que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se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puedan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comparar.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0925" y="573259"/>
            <a:ext cx="29908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5" dirty="0">
                <a:solidFill>
                  <a:srgbClr val="FFFFFF"/>
                </a:solidFill>
                <a:latin typeface="Georgia"/>
                <a:cs typeface="Georgia"/>
              </a:rPr>
              <a:t>Listas</a:t>
            </a:r>
            <a:r>
              <a:rPr sz="30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000" spc="265" dirty="0">
                <a:solidFill>
                  <a:srgbClr val="FFFFFF"/>
                </a:solidFill>
                <a:latin typeface="Georgia"/>
                <a:cs typeface="Georgia"/>
              </a:rPr>
              <a:t>y</a:t>
            </a:r>
            <a:r>
              <a:rPr sz="30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000" spc="145" dirty="0">
                <a:solidFill>
                  <a:srgbClr val="FFFFFF"/>
                </a:solidFill>
                <a:latin typeface="Georgia"/>
                <a:cs typeface="Georgia"/>
              </a:rPr>
              <a:t>cadenas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925" y="1512557"/>
            <a:ext cx="8170545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Aunque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cadena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es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secuencia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caracteres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es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secuencia </a:t>
            </a:r>
            <a:r>
              <a:rPr sz="1800" spc="-4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elementos,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cadena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no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es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caracteres.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Para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convertir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una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cadena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caracteres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utilizamos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función</a:t>
            </a:r>
            <a:r>
              <a:rPr sz="1800" spc="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list().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5625" y="2860250"/>
            <a:ext cx="2914649" cy="139064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0925" y="557783"/>
            <a:ext cx="8045450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función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list()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divide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cadena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letras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individuales.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Si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se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desea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dividir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una </a:t>
            </a:r>
            <a:r>
              <a:rPr sz="1800" spc="-43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cadena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palabras,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se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puede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usar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 método</a:t>
            </a:r>
            <a:r>
              <a:rPr sz="1800" spc="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split().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9750" y="1858200"/>
            <a:ext cx="5524499" cy="196214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925" y="669983"/>
            <a:ext cx="795337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Si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vez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necesitar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dividir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string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palabras,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se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necesita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dividirlo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basado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u="heavy" spc="-15" dirty="0">
                <a:solidFill>
                  <a:srgbClr val="FFFFFF"/>
                </a:solidFill>
                <a:uFill>
                  <a:solidFill>
                    <a:srgbClr val="039BE4"/>
                  </a:solidFill>
                </a:uFill>
                <a:latin typeface="Roboto"/>
                <a:cs typeface="Roboto"/>
              </a:rPr>
              <a:t>en </a:t>
            </a:r>
            <a:r>
              <a:rPr sz="1800" u="heavy" spc="-25" dirty="0">
                <a:solidFill>
                  <a:srgbClr val="FFFFFF"/>
                </a:solidFill>
                <a:uFill>
                  <a:solidFill>
                    <a:srgbClr val="039BE4"/>
                  </a:solidFill>
                </a:uFill>
                <a:latin typeface="Roboto"/>
                <a:cs typeface="Roboto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lgún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caracter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delimitador,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podemos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pasar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un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argumento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con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caracter al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método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split </a:t>
            </a:r>
            <a:r>
              <a:rPr sz="1800" spc="-55" dirty="0">
                <a:solidFill>
                  <a:srgbClr val="FFFFFF"/>
                </a:solidFill>
                <a:latin typeface="Roboto"/>
                <a:cs typeface="Roboto"/>
              </a:rPr>
              <a:t>y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éste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dividirá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string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partes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divididas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por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caracter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deﬁnido </a:t>
            </a:r>
            <a:r>
              <a:rPr sz="1800" spc="-43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devolviendo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con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palabras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luego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dividirlas.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8625" y="2687362"/>
            <a:ext cx="3600449" cy="130492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644083"/>
            <a:ext cx="798766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20" dirty="0">
                <a:latin typeface="Roboto"/>
                <a:cs typeface="Roboto"/>
              </a:rPr>
              <a:t>La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operación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inversa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de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dividir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sería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unir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55" dirty="0">
                <a:latin typeface="Roboto"/>
                <a:cs typeface="Roboto"/>
              </a:rPr>
              <a:t>y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para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eso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podemos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utilizar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la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función </a:t>
            </a:r>
            <a:r>
              <a:rPr sz="1800" spc="-430" dirty="0">
                <a:latin typeface="Roboto"/>
                <a:cs typeface="Roboto"/>
              </a:rPr>
              <a:t> </a:t>
            </a:r>
            <a:r>
              <a:rPr sz="1800" b="1" u="heavy" spc="-5" dirty="0">
                <a:uFill>
                  <a:solidFill>
                    <a:srgbClr val="039BE4"/>
                  </a:solidFill>
                </a:uFill>
                <a:latin typeface="Roboto"/>
                <a:cs typeface="Roboto"/>
              </a:rPr>
              <a:t>join(</a:t>
            </a:r>
            <a:r>
              <a:rPr sz="1800" b="1" spc="-5" dirty="0">
                <a:latin typeface="Roboto"/>
                <a:cs typeface="Roboto"/>
              </a:rPr>
              <a:t>).</a:t>
            </a:r>
            <a:r>
              <a:rPr sz="1800" b="1" spc="-30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Toma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una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lista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de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cadenas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55" dirty="0">
                <a:latin typeface="Roboto"/>
                <a:cs typeface="Roboto"/>
              </a:rPr>
              <a:t>y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las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concatena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a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35" dirty="0">
                <a:latin typeface="Roboto"/>
                <a:cs typeface="Roboto"/>
              </a:rPr>
              <a:t>un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nuevo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string.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Se</a:t>
            </a:r>
            <a:r>
              <a:rPr sz="1800" spc="-5" dirty="0">
                <a:latin typeface="Roboto"/>
                <a:cs typeface="Roboto"/>
              </a:rPr>
              <a:t> debe 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deﬁnir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35" dirty="0">
                <a:latin typeface="Roboto"/>
                <a:cs typeface="Roboto"/>
              </a:rPr>
              <a:t>un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delimitador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para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la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unión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de </a:t>
            </a:r>
            <a:r>
              <a:rPr sz="1800" spc="-20" dirty="0">
                <a:latin typeface="Roboto"/>
                <a:cs typeface="Roboto"/>
              </a:rPr>
              <a:t>las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cadenas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55" dirty="0">
                <a:latin typeface="Roboto"/>
                <a:cs typeface="Roboto"/>
              </a:rPr>
              <a:t>y</a:t>
            </a:r>
            <a:r>
              <a:rPr sz="1800" spc="-5" dirty="0">
                <a:latin typeface="Roboto"/>
                <a:cs typeface="Roboto"/>
              </a:rPr>
              <a:t> se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le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pasa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una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lista</a:t>
            </a:r>
            <a:r>
              <a:rPr sz="1800" spc="-5" dirty="0">
                <a:latin typeface="Roboto"/>
                <a:cs typeface="Roboto"/>
              </a:rPr>
              <a:t> como 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parámetro.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925" y="3461959"/>
            <a:ext cx="7894955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En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caso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delimitador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sea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caracter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espacio,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entonces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join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coloca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Roboto"/>
                <a:cs typeface="Roboto"/>
              </a:rPr>
              <a:t>un </a:t>
            </a:r>
            <a:r>
              <a:rPr sz="1800" spc="-4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espacio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entre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palabras.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Para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concatenar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cadenas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sin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espacios,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se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puede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usar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cadena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vacía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Roboto"/>
                <a:cs typeface="Roboto"/>
              </a:rPr>
              <a:t>“”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como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delimitador.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812" y="2124612"/>
            <a:ext cx="3514724" cy="134302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30511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5" dirty="0" err="1"/>
              <a:t>Listas</a:t>
            </a:r>
            <a:r>
              <a:rPr sz="3000" spc="-5" dirty="0"/>
              <a:t> </a:t>
            </a:r>
            <a:r>
              <a:rPr lang="es-MX" sz="3000" spc="145" dirty="0"/>
              <a:t>con POO</a:t>
            </a:r>
            <a:endParaRPr sz="300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95030" y="1512557"/>
            <a:ext cx="8153939" cy="23746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114999"/>
              </a:lnSpc>
              <a:spcBef>
                <a:spcPts val="100"/>
              </a:spcBef>
            </a:pPr>
            <a:r>
              <a:rPr spc="-5" dirty="0"/>
              <a:t>En </a:t>
            </a:r>
            <a:r>
              <a:rPr spc="-30" dirty="0"/>
              <a:t>python</a:t>
            </a:r>
            <a:r>
              <a:rPr dirty="0"/>
              <a:t> </a:t>
            </a:r>
            <a:r>
              <a:rPr spc="-10" dirty="0"/>
              <a:t>podemos</a:t>
            </a:r>
            <a:r>
              <a:rPr spc="-5" dirty="0"/>
              <a:t> </a:t>
            </a:r>
            <a:r>
              <a:rPr spc="-25" dirty="0"/>
              <a:t>utilizar</a:t>
            </a:r>
            <a:r>
              <a:rPr dirty="0"/>
              <a:t> </a:t>
            </a:r>
            <a:r>
              <a:rPr spc="-20" dirty="0"/>
              <a:t>las</a:t>
            </a:r>
            <a:r>
              <a:rPr spc="-5" dirty="0"/>
              <a:t> </a:t>
            </a:r>
            <a:r>
              <a:rPr spc="-20" dirty="0"/>
              <a:t>listas</a:t>
            </a:r>
            <a:r>
              <a:rPr spc="-10" dirty="0"/>
              <a:t> </a:t>
            </a:r>
            <a:r>
              <a:rPr spc="-40" dirty="0"/>
              <a:t>ya</a:t>
            </a:r>
            <a:r>
              <a:rPr spc="-5" dirty="0"/>
              <a:t> </a:t>
            </a:r>
            <a:r>
              <a:rPr spc="-15" dirty="0"/>
              <a:t>deﬁnidas</a:t>
            </a:r>
            <a:r>
              <a:rPr spc="-5" dirty="0"/>
              <a:t> </a:t>
            </a:r>
            <a:r>
              <a:rPr spc="-15" dirty="0"/>
              <a:t>por</a:t>
            </a:r>
            <a:r>
              <a:rPr spc="-5" dirty="0"/>
              <a:t> </a:t>
            </a:r>
            <a:r>
              <a:rPr spc="-10" dirty="0"/>
              <a:t>el</a:t>
            </a:r>
            <a:r>
              <a:rPr spc="-5" dirty="0"/>
              <a:t> </a:t>
            </a:r>
            <a:r>
              <a:rPr spc="-20" dirty="0"/>
              <a:t>lenguaje</a:t>
            </a:r>
            <a:r>
              <a:rPr spc="-5" dirty="0"/>
              <a:t> </a:t>
            </a:r>
            <a:r>
              <a:rPr spc="-15" dirty="0"/>
              <a:t>pero</a:t>
            </a:r>
            <a:r>
              <a:rPr spc="-5" dirty="0"/>
              <a:t> </a:t>
            </a:r>
            <a:r>
              <a:rPr spc="-20" dirty="0"/>
              <a:t>también </a:t>
            </a:r>
            <a:r>
              <a:rPr spc="-15" dirty="0"/>
              <a:t> </a:t>
            </a:r>
            <a:r>
              <a:rPr spc="-10" dirty="0"/>
              <a:t>tenemos</a:t>
            </a:r>
            <a:r>
              <a:rPr spc="-5" dirty="0"/>
              <a:t> </a:t>
            </a:r>
            <a:r>
              <a:rPr spc="-20" dirty="0"/>
              <a:t>la</a:t>
            </a:r>
            <a:r>
              <a:rPr spc="-5" dirty="0"/>
              <a:t> </a:t>
            </a:r>
            <a:r>
              <a:rPr spc="-15" dirty="0"/>
              <a:t>opción</a:t>
            </a:r>
            <a:r>
              <a:rPr dirty="0"/>
              <a:t> </a:t>
            </a:r>
            <a:r>
              <a:rPr spc="-5" dirty="0"/>
              <a:t>de </a:t>
            </a:r>
            <a:r>
              <a:rPr spc="-20" dirty="0"/>
              <a:t>crear</a:t>
            </a:r>
            <a:r>
              <a:rPr spc="-5" dirty="0"/>
              <a:t> </a:t>
            </a:r>
            <a:r>
              <a:rPr spc="-20" dirty="0"/>
              <a:t>listas</a:t>
            </a:r>
            <a:r>
              <a:rPr spc="-5" dirty="0"/>
              <a:t> </a:t>
            </a:r>
            <a:r>
              <a:rPr spc="-20" dirty="0"/>
              <a:t>personalizadas.</a:t>
            </a:r>
            <a:r>
              <a:rPr dirty="0"/>
              <a:t> </a:t>
            </a:r>
            <a:r>
              <a:rPr spc="-10" dirty="0"/>
              <a:t>Esto</a:t>
            </a:r>
            <a:r>
              <a:rPr dirty="0"/>
              <a:t> </a:t>
            </a:r>
            <a:r>
              <a:rPr spc="-10" dirty="0"/>
              <a:t>debido</a:t>
            </a:r>
            <a:r>
              <a:rPr spc="-5" dirty="0"/>
              <a:t> </a:t>
            </a:r>
            <a:r>
              <a:rPr spc="-15" dirty="0"/>
              <a:t>a</a:t>
            </a:r>
            <a:r>
              <a:rPr dirty="0"/>
              <a:t> </a:t>
            </a:r>
            <a:r>
              <a:rPr spc="-20" dirty="0"/>
              <a:t>la</a:t>
            </a:r>
            <a:r>
              <a:rPr spc="-5" dirty="0"/>
              <a:t> </a:t>
            </a:r>
            <a:r>
              <a:rPr spc="-15" dirty="0"/>
              <a:t>existencia</a:t>
            </a:r>
            <a:r>
              <a:rPr spc="-5" dirty="0"/>
              <a:t> de </a:t>
            </a:r>
            <a:r>
              <a:rPr spc="-434" dirty="0"/>
              <a:t> </a:t>
            </a:r>
            <a:r>
              <a:rPr spc="-20" dirty="0"/>
              <a:t>las</a:t>
            </a:r>
            <a:r>
              <a:rPr spc="-10" dirty="0"/>
              <a:t> </a:t>
            </a:r>
            <a:r>
              <a:rPr spc="-15" dirty="0"/>
              <a:t>clases</a:t>
            </a:r>
            <a:r>
              <a:rPr dirty="0"/>
              <a:t> </a:t>
            </a:r>
            <a:r>
              <a:rPr spc="-55" dirty="0"/>
              <a:t>y</a:t>
            </a:r>
            <a:r>
              <a:rPr dirty="0"/>
              <a:t> </a:t>
            </a:r>
            <a:r>
              <a:rPr spc="-15" dirty="0"/>
              <a:t>los</a:t>
            </a:r>
            <a:r>
              <a:rPr spc="-5" dirty="0"/>
              <a:t> </a:t>
            </a:r>
            <a:r>
              <a:rPr spc="-20" dirty="0"/>
              <a:t>apuntadores.</a:t>
            </a:r>
            <a:r>
              <a:rPr spc="-5" dirty="0"/>
              <a:t> Cada </a:t>
            </a:r>
            <a:r>
              <a:rPr spc="-10" dirty="0"/>
              <a:t>clase</a:t>
            </a:r>
            <a:r>
              <a:rPr spc="-5" dirty="0"/>
              <a:t> </a:t>
            </a:r>
            <a:r>
              <a:rPr spc="-25" dirty="0"/>
              <a:t>tendrá</a:t>
            </a:r>
            <a:r>
              <a:rPr spc="-5" dirty="0"/>
              <a:t> como</a:t>
            </a:r>
            <a:r>
              <a:rPr dirty="0"/>
              <a:t> </a:t>
            </a:r>
            <a:r>
              <a:rPr spc="-25" dirty="0"/>
              <a:t>atributos</a:t>
            </a:r>
            <a:r>
              <a:rPr dirty="0"/>
              <a:t> </a:t>
            </a:r>
            <a:r>
              <a:rPr spc="-15" dirty="0"/>
              <a:t>los</a:t>
            </a:r>
            <a:r>
              <a:rPr spc="-5" dirty="0"/>
              <a:t> </a:t>
            </a:r>
            <a:r>
              <a:rPr spc="-20" dirty="0"/>
              <a:t>datos</a:t>
            </a:r>
            <a:r>
              <a:rPr dirty="0"/>
              <a:t> </a:t>
            </a:r>
            <a:r>
              <a:rPr spc="-15" dirty="0"/>
              <a:t>que </a:t>
            </a:r>
            <a:r>
              <a:rPr spc="-10" dirty="0"/>
              <a:t> </a:t>
            </a:r>
            <a:r>
              <a:rPr spc="-5" dirty="0"/>
              <a:t>desee</a:t>
            </a:r>
            <a:r>
              <a:rPr spc="-10" dirty="0"/>
              <a:t> </a:t>
            </a:r>
            <a:r>
              <a:rPr spc="-25" dirty="0"/>
              <a:t>guardar</a:t>
            </a:r>
            <a:r>
              <a:rPr spc="-10" dirty="0"/>
              <a:t> </a:t>
            </a:r>
            <a:r>
              <a:rPr spc="-15" dirty="0"/>
              <a:t>así</a:t>
            </a:r>
            <a:r>
              <a:rPr spc="-5" dirty="0"/>
              <a:t> como </a:t>
            </a:r>
            <a:r>
              <a:rPr spc="-20" dirty="0"/>
              <a:t>apuntadores</a:t>
            </a:r>
            <a:r>
              <a:rPr spc="-10" dirty="0"/>
              <a:t> que</a:t>
            </a:r>
            <a:r>
              <a:rPr dirty="0"/>
              <a:t> </a:t>
            </a:r>
            <a:r>
              <a:rPr spc="-25" dirty="0"/>
              <a:t>servirán</a:t>
            </a:r>
            <a:r>
              <a:rPr spc="-10" dirty="0"/>
              <a:t> </a:t>
            </a:r>
            <a:r>
              <a:rPr spc="-5" dirty="0"/>
              <a:t>de </a:t>
            </a:r>
            <a:r>
              <a:rPr spc="-15" dirty="0"/>
              <a:t>referencia</a:t>
            </a:r>
            <a:r>
              <a:rPr spc="-10" dirty="0"/>
              <a:t> </a:t>
            </a:r>
            <a:r>
              <a:rPr spc="-5" dirty="0"/>
              <a:t>de</a:t>
            </a:r>
            <a:r>
              <a:rPr spc="-10" dirty="0"/>
              <a:t> memoria </a:t>
            </a:r>
            <a:r>
              <a:rPr spc="-5" dirty="0"/>
              <a:t> </a:t>
            </a:r>
            <a:r>
              <a:rPr spc="-20" dirty="0"/>
              <a:t>hacia</a:t>
            </a:r>
            <a:r>
              <a:rPr spc="-10" dirty="0"/>
              <a:t> </a:t>
            </a:r>
            <a:r>
              <a:rPr spc="-25" dirty="0"/>
              <a:t>otras</a:t>
            </a:r>
            <a:r>
              <a:rPr spc="-10" dirty="0"/>
              <a:t> </a:t>
            </a:r>
            <a:r>
              <a:rPr spc="-15" dirty="0"/>
              <a:t>clases.</a:t>
            </a:r>
            <a:r>
              <a:rPr spc="-5" dirty="0"/>
              <a:t> </a:t>
            </a:r>
            <a:r>
              <a:rPr spc="-10" dirty="0"/>
              <a:t>Estas</a:t>
            </a:r>
            <a:r>
              <a:rPr spc="-5" dirty="0"/>
              <a:t> </a:t>
            </a:r>
            <a:r>
              <a:rPr spc="-15" dirty="0"/>
              <a:t>clases</a:t>
            </a:r>
            <a:r>
              <a:rPr spc="-5" dirty="0"/>
              <a:t> </a:t>
            </a:r>
            <a:r>
              <a:rPr spc="-20" dirty="0"/>
              <a:t>las</a:t>
            </a:r>
            <a:r>
              <a:rPr spc="-10" dirty="0"/>
              <a:t> </a:t>
            </a:r>
            <a:r>
              <a:rPr spc="-15" dirty="0"/>
              <a:t>llamaremos</a:t>
            </a:r>
            <a:r>
              <a:rPr spc="80" dirty="0"/>
              <a:t> </a:t>
            </a:r>
            <a:r>
              <a:rPr b="1" spc="-10" dirty="0">
                <a:latin typeface="Roboto"/>
                <a:cs typeface="Roboto"/>
              </a:rPr>
              <a:t>Nodos.</a:t>
            </a:r>
          </a:p>
          <a:p>
            <a:pPr marR="104775" algn="just">
              <a:lnSpc>
                <a:spcPct val="114999"/>
              </a:lnSpc>
              <a:spcBef>
                <a:spcPts val="1200"/>
              </a:spcBef>
            </a:pPr>
            <a:r>
              <a:rPr spc="-15" dirty="0"/>
              <a:t>Dependiendo</a:t>
            </a:r>
            <a:r>
              <a:rPr spc="-10"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20" dirty="0"/>
              <a:t>la</a:t>
            </a:r>
            <a:r>
              <a:rPr spc="-10" dirty="0"/>
              <a:t> clase</a:t>
            </a:r>
            <a:r>
              <a:rPr spc="-5" dirty="0"/>
              <a:t> de </a:t>
            </a:r>
            <a:r>
              <a:rPr spc="-20" dirty="0"/>
              <a:t>lista</a:t>
            </a:r>
            <a:r>
              <a:rPr spc="-10" dirty="0"/>
              <a:t> que</a:t>
            </a:r>
            <a:r>
              <a:rPr spc="-5" dirty="0"/>
              <a:t> </a:t>
            </a:r>
            <a:r>
              <a:rPr spc="-10" dirty="0"/>
              <a:t>creemos, </a:t>
            </a:r>
            <a:r>
              <a:rPr spc="-15" dirty="0"/>
              <a:t>dependerá</a:t>
            </a:r>
            <a:r>
              <a:rPr spc="-10" dirty="0"/>
              <a:t> </a:t>
            </a:r>
            <a:r>
              <a:rPr spc="-20" dirty="0"/>
              <a:t>la</a:t>
            </a:r>
            <a:r>
              <a:rPr spc="-5" dirty="0"/>
              <a:t> </a:t>
            </a:r>
            <a:r>
              <a:rPr spc="-20" dirty="0"/>
              <a:t>cantidad</a:t>
            </a:r>
            <a:r>
              <a:rPr spc="-5" dirty="0"/>
              <a:t> de</a:t>
            </a:r>
            <a:r>
              <a:rPr spc="-10" dirty="0"/>
              <a:t> </a:t>
            </a:r>
            <a:r>
              <a:rPr spc="-15" dirty="0"/>
              <a:t>nodos </a:t>
            </a:r>
            <a:r>
              <a:rPr spc="-430" dirty="0"/>
              <a:t> </a:t>
            </a:r>
            <a:r>
              <a:rPr spc="-10" dirty="0"/>
              <a:t>que </a:t>
            </a:r>
            <a:r>
              <a:rPr spc="-15" dirty="0"/>
              <a:t>poseerá</a:t>
            </a:r>
            <a:r>
              <a:rPr spc="-10" dirty="0"/>
              <a:t> </a:t>
            </a:r>
            <a:r>
              <a:rPr dirty="0"/>
              <a:t>o</a:t>
            </a:r>
            <a:r>
              <a:rPr spc="-5" dirty="0"/>
              <a:t> </a:t>
            </a:r>
            <a:r>
              <a:rPr spc="-20" dirty="0"/>
              <a:t>hacia</a:t>
            </a:r>
            <a:r>
              <a:rPr spc="-10" dirty="0"/>
              <a:t> </a:t>
            </a:r>
            <a:r>
              <a:rPr spc="-15" dirty="0"/>
              <a:t>donde</a:t>
            </a:r>
            <a:r>
              <a:rPr spc="-10" dirty="0"/>
              <a:t> </a:t>
            </a:r>
            <a:r>
              <a:rPr spc="-25" dirty="0"/>
              <a:t>apuntan.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47783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0" dirty="0"/>
              <a:t>Ejemplo</a:t>
            </a:r>
            <a:r>
              <a:rPr sz="3000" dirty="0"/>
              <a:t> </a:t>
            </a:r>
            <a:r>
              <a:rPr sz="3000" spc="75" dirty="0"/>
              <a:t>de</a:t>
            </a:r>
            <a:r>
              <a:rPr sz="3000" spc="5" dirty="0"/>
              <a:t> </a:t>
            </a:r>
            <a:r>
              <a:rPr sz="3000" spc="135" dirty="0"/>
              <a:t>una</a:t>
            </a:r>
            <a:r>
              <a:rPr sz="3000" dirty="0"/>
              <a:t> </a:t>
            </a:r>
            <a:r>
              <a:rPr sz="3000" spc="140" dirty="0"/>
              <a:t>clase</a:t>
            </a:r>
            <a:r>
              <a:rPr sz="3000" spc="-5" dirty="0"/>
              <a:t> </a:t>
            </a:r>
            <a:r>
              <a:rPr sz="3000" spc="80" dirty="0"/>
              <a:t>nodo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460925" y="2465032"/>
            <a:ext cx="8115934" cy="144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donde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Roboto"/>
                <a:cs typeface="Roboto"/>
              </a:rPr>
              <a:t>‘data’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es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información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deseamos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guardar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Roboto"/>
                <a:cs typeface="Roboto"/>
              </a:rPr>
              <a:t>‘next’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es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apuntador </a:t>
            </a:r>
            <a:r>
              <a:rPr sz="1800" spc="-43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hacia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el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siguiente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miembro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lista.</a:t>
            </a:r>
            <a:endParaRPr sz="1800">
              <a:latin typeface="Roboto"/>
              <a:cs typeface="Roboto"/>
            </a:endParaRPr>
          </a:p>
          <a:p>
            <a:pPr marL="12700" marR="254000">
              <a:lnSpc>
                <a:spcPct val="114999"/>
              </a:lnSpc>
              <a:spcBef>
                <a:spcPts val="1200"/>
              </a:spcBef>
              <a:tabLst>
                <a:tab pos="2419985" algn="l"/>
                <a:tab pos="2992755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Utilizamos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método</a:t>
            </a:r>
            <a:r>
              <a:rPr sz="1800" u="heavy" spc="-10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init</a:t>
            </a:r>
            <a:r>
              <a:rPr sz="1800" u="heavy" spc="-30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para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inicializar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los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valores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del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nodo.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Algo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que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 </a:t>
            </a:r>
            <a:r>
              <a:rPr sz="1800" spc="-43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otros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lenguajes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programación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se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conoce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como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constructor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clase.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4075" y="1489812"/>
            <a:ext cx="4695824" cy="82867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26003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0" dirty="0"/>
              <a:t>Tipos</a:t>
            </a:r>
            <a:r>
              <a:rPr sz="3000" spc="-20" dirty="0"/>
              <a:t> </a:t>
            </a:r>
            <a:r>
              <a:rPr sz="3000" spc="75" dirty="0"/>
              <a:t>de</a:t>
            </a:r>
            <a:r>
              <a:rPr sz="3000" spc="-15" dirty="0"/>
              <a:t> </a:t>
            </a:r>
            <a:r>
              <a:rPr sz="3000" spc="120" dirty="0"/>
              <a:t>listas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551449" y="1512557"/>
            <a:ext cx="763460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 algn="just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15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simplemente</a:t>
            </a: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enlazada:</a:t>
            </a:r>
            <a:r>
              <a:rPr sz="1800" b="1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Cada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nodo tiene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apuntador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apunta </a:t>
            </a:r>
            <a:r>
              <a:rPr sz="1800" spc="-43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hacia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siguiente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lista.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Generalmente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se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instancian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dos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referencias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hacia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cabecera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al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ﬁnal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lista.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siguiente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del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último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tendrá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valor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nulo.</a:t>
            </a:r>
            <a:endParaRPr sz="1800" dirty="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6962" y="3052162"/>
            <a:ext cx="5953124" cy="143827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1449" y="635458"/>
            <a:ext cx="8061959" cy="160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 algn="just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15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doblemente</a:t>
            </a: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 enlazada:</a:t>
            </a:r>
            <a:r>
              <a:rPr sz="1800" b="1" spc="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En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esta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lista,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cada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tendrá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dos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apuntadores.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Uno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siguiente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otro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hacia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anterior.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También </a:t>
            </a:r>
            <a:r>
              <a:rPr sz="1800" spc="-4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es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recomendable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utilizar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instancias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cabecera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ﬁnal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lista.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Roboto"/>
                <a:cs typeface="Roboto"/>
              </a:rPr>
              <a:t>Tanto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apuntador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anterior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del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primer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como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apuntador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siguiente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del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último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tendrán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valor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nulo.</a:t>
            </a:r>
            <a:endParaRPr sz="1800" dirty="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0150" y="2560320"/>
            <a:ext cx="6163699" cy="19070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23304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0" dirty="0"/>
              <a:t>Apuntadores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460925" y="1518144"/>
            <a:ext cx="8141970" cy="2421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Son</a:t>
            </a:r>
            <a:r>
              <a:rPr sz="16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variables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6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ayudan</a:t>
            </a:r>
            <a:r>
              <a:rPr sz="16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6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llevar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6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control</a:t>
            </a:r>
            <a:r>
              <a:rPr sz="16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600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estructura.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6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su</a:t>
            </a:r>
            <a:r>
              <a:rPr sz="16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manera</a:t>
            </a:r>
            <a:r>
              <a:rPr sz="16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más</a:t>
            </a:r>
            <a:r>
              <a:rPr sz="16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básica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se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pueden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describir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como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dirección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memoria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física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donde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se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almacena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dato. </a:t>
            </a:r>
            <a:r>
              <a:rPr sz="1600" spc="-3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6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este</a:t>
            </a:r>
            <a:r>
              <a:rPr sz="1600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caso,</a:t>
            </a:r>
            <a:r>
              <a:rPr sz="1600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600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600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estructura</a:t>
            </a:r>
            <a:r>
              <a:rPr sz="16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6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datos,</a:t>
            </a:r>
            <a:r>
              <a:rPr sz="1600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600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apuntador</a:t>
            </a:r>
            <a:r>
              <a:rPr sz="16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almacena</a:t>
            </a:r>
            <a:r>
              <a:rPr sz="16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600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dirección</a:t>
            </a:r>
            <a:r>
              <a:rPr sz="16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memoria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de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cierta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posición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importante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de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estructura.</a:t>
            </a:r>
            <a:endParaRPr sz="1600">
              <a:latin typeface="Roboto"/>
              <a:cs typeface="Roboto"/>
            </a:endParaRPr>
          </a:p>
          <a:p>
            <a:pPr marL="12700" marR="162560">
              <a:lnSpc>
                <a:spcPct val="114999"/>
              </a:lnSpc>
              <a:spcBef>
                <a:spcPts val="1200"/>
              </a:spcBef>
            </a:pP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Por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ejemplo,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caso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los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apuntadores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más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comunes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se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utilizan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serán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los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contienen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las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direcciones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memoria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del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principio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dirección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spc="-3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memoria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del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ﬁnal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lista,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así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como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apuntadores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internos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apuntarán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hacia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miembros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especíﬁcos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de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lista.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1449" y="661358"/>
            <a:ext cx="7837805" cy="160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 algn="just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15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 enlazada</a:t>
            </a: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circular:</a:t>
            </a:r>
            <a:r>
              <a:rPr sz="1800" b="1" spc="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En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este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tipo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se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tendrá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solo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apuntador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hacia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siguiente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(como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enlazada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simple).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La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diferencia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será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apuntador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siguiente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del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último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apuntará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al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primer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por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lo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ninguno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los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apuntadores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tendrá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valor </a:t>
            </a:r>
            <a:r>
              <a:rPr sz="1800" spc="-4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nulo.</a:t>
            </a:r>
            <a:endParaRPr sz="1800" dirty="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5506" y="2724150"/>
            <a:ext cx="5452988" cy="160274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1449" y="739033"/>
            <a:ext cx="8041005" cy="223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 algn="just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15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 circular</a:t>
            </a: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 doblemente </a:t>
            </a: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enlazada:</a:t>
            </a:r>
            <a:r>
              <a:rPr sz="1800" b="1" spc="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sigue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los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mismo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principios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lista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circular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simple,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diferencia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será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cada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tendrá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dos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apuntadores,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anterior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apunta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al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anterior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siguiente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apunta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siguiente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lista.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diferencia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será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apuntador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siguiente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último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valor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apunta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al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primer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apuntador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anterior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del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primera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elemento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apunta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último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valor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 </a:t>
            </a:r>
            <a:r>
              <a:rPr sz="1800" spc="-43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lista.</a:t>
            </a:r>
            <a:endParaRPr sz="1800" dirty="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9612" y="3181350"/>
            <a:ext cx="5224775" cy="13983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62585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5" dirty="0"/>
              <a:t>Operaciones</a:t>
            </a:r>
            <a:r>
              <a:rPr sz="3000" spc="10" dirty="0"/>
              <a:t> </a:t>
            </a:r>
            <a:r>
              <a:rPr sz="3000" spc="60" dirty="0"/>
              <a:t>sobre</a:t>
            </a:r>
            <a:r>
              <a:rPr sz="3000" spc="5" dirty="0"/>
              <a:t> </a:t>
            </a:r>
            <a:r>
              <a:rPr sz="3000" spc="114" dirty="0"/>
              <a:t>listas</a:t>
            </a:r>
            <a:r>
              <a:rPr sz="3000" spc="5" dirty="0"/>
              <a:t> </a:t>
            </a:r>
            <a:r>
              <a:rPr sz="3000" spc="135" dirty="0"/>
              <a:t>enlazadas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460925" y="1512557"/>
            <a:ext cx="7851775" cy="2854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Todas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operaciones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siguientes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pueden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realizarse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los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diferentes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tipos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 </a:t>
            </a:r>
            <a:r>
              <a:rPr sz="1800" spc="-4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listas.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diferencia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será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el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algoritmo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utilizar.</a:t>
            </a:r>
            <a:endParaRPr sz="1800" dirty="0">
              <a:latin typeface="Roboto"/>
              <a:cs typeface="Roboto"/>
            </a:endParaRPr>
          </a:p>
          <a:p>
            <a:pPr marL="12700" algn="just">
              <a:lnSpc>
                <a:spcPct val="100000"/>
              </a:lnSpc>
              <a:spcBef>
                <a:spcPts val="1525"/>
              </a:spcBef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Las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operaciones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básicas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sobre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listas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son:</a:t>
            </a:r>
            <a:endParaRPr sz="1800" dirty="0">
              <a:latin typeface="Roboto"/>
              <a:cs typeface="Roboto"/>
            </a:endParaRPr>
          </a:p>
          <a:p>
            <a:pPr marL="469900" indent="-367030" algn="just">
              <a:lnSpc>
                <a:spcPct val="100000"/>
              </a:lnSpc>
              <a:spcBef>
                <a:spcPts val="152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Agregar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nuevo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</a:t>
            </a:r>
            <a:endParaRPr sz="1800" dirty="0">
              <a:latin typeface="Roboto"/>
              <a:cs typeface="Roboto"/>
            </a:endParaRPr>
          </a:p>
          <a:p>
            <a:pPr marL="469900" indent="-367030" algn="just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Borrar</a:t>
            </a:r>
            <a:r>
              <a:rPr sz="180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</a:t>
            </a:r>
            <a:endParaRPr sz="1800" dirty="0">
              <a:latin typeface="Roboto"/>
              <a:cs typeface="Roboto"/>
            </a:endParaRPr>
          </a:p>
          <a:p>
            <a:pPr marL="469900" indent="-367030" algn="just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Recorrer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endParaRPr sz="1800" dirty="0">
              <a:latin typeface="Roboto"/>
              <a:cs typeface="Roboto"/>
            </a:endParaRPr>
          </a:p>
          <a:p>
            <a:pPr marL="469900" indent="-367030" algn="just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Buscar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elementos</a:t>
            </a:r>
            <a:endParaRPr sz="1800" dirty="0">
              <a:latin typeface="Roboto"/>
              <a:cs typeface="Roboto"/>
            </a:endParaRPr>
          </a:p>
          <a:p>
            <a:pPr marL="469900" indent="-367030" algn="just">
              <a:lnSpc>
                <a:spcPct val="100000"/>
              </a:lnSpc>
              <a:spcBef>
                <a:spcPts val="32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Borrar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entera</a:t>
            </a:r>
            <a:endParaRPr sz="18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620503"/>
            <a:ext cx="754316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Agregar</a:t>
            </a:r>
            <a:r>
              <a:rPr spc="10" dirty="0"/>
              <a:t> </a:t>
            </a:r>
            <a:r>
              <a:rPr spc="70" dirty="0"/>
              <a:t>nodo</a:t>
            </a:r>
            <a:r>
              <a:rPr spc="10" dirty="0"/>
              <a:t> </a:t>
            </a:r>
            <a:r>
              <a:rPr spc="130" dirty="0"/>
              <a:t>en</a:t>
            </a:r>
            <a:r>
              <a:rPr spc="20" dirty="0"/>
              <a:t> </a:t>
            </a:r>
            <a:r>
              <a:rPr spc="105" dirty="0"/>
              <a:t>listas</a:t>
            </a:r>
            <a:r>
              <a:rPr spc="10" dirty="0"/>
              <a:t> </a:t>
            </a:r>
            <a:r>
              <a:rPr spc="120" dirty="0"/>
              <a:t>enlazadas</a:t>
            </a:r>
            <a:r>
              <a:rPr spc="15" dirty="0"/>
              <a:t> </a:t>
            </a:r>
            <a:r>
              <a:rPr spc="85" dirty="0"/>
              <a:t>no</a:t>
            </a:r>
            <a:r>
              <a:rPr spc="15" dirty="0"/>
              <a:t> </a:t>
            </a:r>
            <a:r>
              <a:rPr spc="95" dirty="0"/>
              <a:t>circulares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975" marR="221615" indent="-367030" algn="just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435609" algn="l"/>
                <a:tab pos="436245" algn="l"/>
              </a:tabLst>
            </a:pPr>
            <a:r>
              <a:rPr spc="-30" dirty="0"/>
              <a:t>Si</a:t>
            </a:r>
            <a:r>
              <a:rPr spc="-5" dirty="0"/>
              <a:t> </a:t>
            </a:r>
            <a:r>
              <a:rPr spc="-15" dirty="0"/>
              <a:t>queremos</a:t>
            </a:r>
            <a:r>
              <a:rPr spc="-5" dirty="0"/>
              <a:t> </a:t>
            </a:r>
            <a:r>
              <a:rPr spc="-20" dirty="0"/>
              <a:t>agregar</a:t>
            </a:r>
            <a:r>
              <a:rPr spc="-10" dirty="0"/>
              <a:t> </a:t>
            </a:r>
            <a:r>
              <a:rPr spc="-35" dirty="0"/>
              <a:t>un</a:t>
            </a:r>
            <a:r>
              <a:rPr dirty="0"/>
              <a:t> </a:t>
            </a:r>
            <a:r>
              <a:rPr spc="-15" dirty="0"/>
              <a:t>nodo</a:t>
            </a:r>
            <a:r>
              <a:rPr spc="-5" dirty="0"/>
              <a:t> </a:t>
            </a:r>
            <a:r>
              <a:rPr spc="-15" dirty="0"/>
              <a:t>en</a:t>
            </a:r>
            <a:r>
              <a:rPr spc="-10" dirty="0"/>
              <a:t> </a:t>
            </a:r>
            <a:r>
              <a:rPr spc="-30" dirty="0"/>
              <a:t>una</a:t>
            </a:r>
            <a:r>
              <a:rPr dirty="0"/>
              <a:t> </a:t>
            </a:r>
            <a:r>
              <a:rPr spc="-20" dirty="0"/>
              <a:t>lista</a:t>
            </a:r>
            <a:r>
              <a:rPr spc="-5" dirty="0"/>
              <a:t> </a:t>
            </a:r>
            <a:r>
              <a:rPr spc="-20" dirty="0"/>
              <a:t>vacía,</a:t>
            </a:r>
            <a:r>
              <a:rPr spc="-10" dirty="0"/>
              <a:t> </a:t>
            </a:r>
            <a:r>
              <a:rPr spc="-25" dirty="0"/>
              <a:t>tanto</a:t>
            </a:r>
            <a:r>
              <a:rPr dirty="0"/>
              <a:t> </a:t>
            </a:r>
            <a:r>
              <a:rPr spc="-10" dirty="0"/>
              <a:t>el</a:t>
            </a:r>
            <a:r>
              <a:rPr spc="-5" dirty="0"/>
              <a:t> </a:t>
            </a:r>
            <a:r>
              <a:rPr spc="-20" dirty="0"/>
              <a:t>apuntador</a:t>
            </a:r>
            <a:r>
              <a:rPr spc="-10" dirty="0"/>
              <a:t> </a:t>
            </a:r>
            <a:r>
              <a:rPr spc="-5" dirty="0"/>
              <a:t>de </a:t>
            </a:r>
            <a:r>
              <a:rPr spc="-20" dirty="0"/>
              <a:t>la </a:t>
            </a:r>
            <a:r>
              <a:rPr spc="-15" dirty="0"/>
              <a:t> cabecera</a:t>
            </a:r>
            <a:r>
              <a:rPr spc="-10"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20" dirty="0"/>
              <a:t>la</a:t>
            </a:r>
            <a:r>
              <a:rPr spc="-5" dirty="0"/>
              <a:t> </a:t>
            </a:r>
            <a:r>
              <a:rPr spc="-20" dirty="0"/>
              <a:t>lista</a:t>
            </a:r>
            <a:r>
              <a:rPr spc="-10" dirty="0"/>
              <a:t> </a:t>
            </a:r>
            <a:r>
              <a:rPr spc="-5" dirty="0"/>
              <a:t>como</a:t>
            </a:r>
            <a:r>
              <a:rPr dirty="0"/>
              <a:t> </a:t>
            </a:r>
            <a:r>
              <a:rPr spc="-10" dirty="0"/>
              <a:t>el del</a:t>
            </a:r>
            <a:r>
              <a:rPr spc="-5" dirty="0"/>
              <a:t> </a:t>
            </a:r>
            <a:r>
              <a:rPr spc="-20" dirty="0"/>
              <a:t>ﬁnal</a:t>
            </a:r>
            <a:r>
              <a:rPr spc="-10" dirty="0"/>
              <a:t> </a:t>
            </a:r>
            <a:r>
              <a:rPr spc="-30" dirty="0"/>
              <a:t>apuntarán</a:t>
            </a:r>
            <a:r>
              <a:rPr spc="-5" dirty="0"/>
              <a:t> </a:t>
            </a:r>
            <a:r>
              <a:rPr spc="-20" dirty="0"/>
              <a:t>al</a:t>
            </a:r>
            <a:r>
              <a:rPr spc="-10" dirty="0"/>
              <a:t> </a:t>
            </a:r>
            <a:r>
              <a:rPr spc="-25" dirty="0"/>
              <a:t>nuevo</a:t>
            </a:r>
            <a:r>
              <a:rPr dirty="0"/>
              <a:t> </a:t>
            </a:r>
            <a:r>
              <a:rPr spc="-15" dirty="0"/>
              <a:t>nodo</a:t>
            </a:r>
            <a:r>
              <a:rPr spc="-10" dirty="0"/>
              <a:t> </a:t>
            </a:r>
            <a:r>
              <a:rPr spc="-55" dirty="0"/>
              <a:t>y</a:t>
            </a:r>
            <a:r>
              <a:rPr dirty="0"/>
              <a:t> </a:t>
            </a:r>
            <a:r>
              <a:rPr spc="-10" dirty="0"/>
              <a:t>el </a:t>
            </a:r>
            <a:r>
              <a:rPr spc="-15" dirty="0"/>
              <a:t>nodo </a:t>
            </a:r>
            <a:r>
              <a:rPr spc="-10" dirty="0"/>
              <a:t> </a:t>
            </a:r>
            <a:r>
              <a:rPr spc="-20" dirty="0"/>
              <a:t>siguiente</a:t>
            </a:r>
            <a:r>
              <a:rPr dirty="0"/>
              <a:t> </a:t>
            </a:r>
            <a:r>
              <a:rPr spc="-10" dirty="0"/>
              <a:t>del</a:t>
            </a:r>
            <a:r>
              <a:rPr spc="-5" dirty="0"/>
              <a:t> </a:t>
            </a:r>
            <a:r>
              <a:rPr spc="-25" dirty="0"/>
              <a:t>nuevo</a:t>
            </a:r>
            <a:r>
              <a:rPr dirty="0"/>
              <a:t> </a:t>
            </a:r>
            <a:r>
              <a:rPr spc="-15" dirty="0"/>
              <a:t>nodo</a:t>
            </a:r>
            <a:r>
              <a:rPr spc="-5" dirty="0"/>
              <a:t> </a:t>
            </a:r>
            <a:r>
              <a:rPr spc="-25" dirty="0"/>
              <a:t>será</a:t>
            </a:r>
            <a:r>
              <a:rPr spc="-5" dirty="0"/>
              <a:t> </a:t>
            </a:r>
            <a:r>
              <a:rPr spc="-25" dirty="0"/>
              <a:t>nulo.</a:t>
            </a:r>
            <a:r>
              <a:rPr spc="-5" dirty="0"/>
              <a:t> </a:t>
            </a:r>
            <a:r>
              <a:rPr spc="-30" dirty="0"/>
              <a:t>Si</a:t>
            </a:r>
            <a:r>
              <a:rPr dirty="0"/>
              <a:t> </a:t>
            </a:r>
            <a:r>
              <a:rPr spc="-5" dirty="0"/>
              <a:t>es </a:t>
            </a:r>
            <a:r>
              <a:rPr spc="-30" dirty="0"/>
              <a:t>una</a:t>
            </a:r>
            <a:r>
              <a:rPr dirty="0"/>
              <a:t> </a:t>
            </a:r>
            <a:r>
              <a:rPr spc="-20" dirty="0"/>
              <a:t>lista</a:t>
            </a:r>
            <a:r>
              <a:rPr spc="-5" dirty="0"/>
              <a:t> </a:t>
            </a:r>
            <a:r>
              <a:rPr spc="-10" dirty="0"/>
              <a:t>doblemente</a:t>
            </a:r>
            <a:r>
              <a:rPr spc="-5" dirty="0"/>
              <a:t> </a:t>
            </a:r>
            <a:r>
              <a:rPr spc="-20" dirty="0"/>
              <a:t>enlazada</a:t>
            </a:r>
            <a:r>
              <a:rPr spc="-5" dirty="0"/>
              <a:t> </a:t>
            </a:r>
            <a:r>
              <a:rPr spc="-10" dirty="0"/>
              <a:t>el </a:t>
            </a:r>
            <a:r>
              <a:rPr spc="-430" dirty="0"/>
              <a:t> </a:t>
            </a:r>
            <a:r>
              <a:rPr spc="-20" dirty="0"/>
              <a:t>apuntador</a:t>
            </a:r>
            <a:r>
              <a:rPr spc="-15" dirty="0"/>
              <a:t> </a:t>
            </a:r>
            <a:r>
              <a:rPr spc="-20" dirty="0"/>
              <a:t>anterior</a:t>
            </a:r>
            <a:r>
              <a:rPr spc="-10" dirty="0"/>
              <a:t> </a:t>
            </a:r>
            <a:r>
              <a:rPr spc="-15" dirty="0"/>
              <a:t>también</a:t>
            </a:r>
            <a:r>
              <a:rPr spc="-10" dirty="0"/>
              <a:t> </a:t>
            </a:r>
            <a:r>
              <a:rPr spc="-25" dirty="0"/>
              <a:t>será</a:t>
            </a:r>
            <a:r>
              <a:rPr spc="-10" dirty="0"/>
              <a:t> </a:t>
            </a:r>
            <a:r>
              <a:rPr spc="-25" dirty="0"/>
              <a:t>nulo.</a:t>
            </a:r>
          </a:p>
          <a:p>
            <a:pPr marL="434975" marR="5080" indent="-367030" algn="just">
              <a:lnSpc>
                <a:spcPct val="114999"/>
              </a:lnSpc>
              <a:buFont typeface="Arial MT"/>
              <a:buChar char="●"/>
              <a:tabLst>
                <a:tab pos="435609" algn="l"/>
                <a:tab pos="436245" algn="l"/>
              </a:tabLst>
            </a:pPr>
            <a:r>
              <a:rPr spc="-30" dirty="0"/>
              <a:t>Si</a:t>
            </a:r>
            <a:r>
              <a:rPr spc="-5" dirty="0"/>
              <a:t> </a:t>
            </a:r>
            <a:r>
              <a:rPr spc="-15" dirty="0"/>
              <a:t>queremos</a:t>
            </a:r>
            <a:r>
              <a:rPr spc="-5" dirty="0"/>
              <a:t> </a:t>
            </a:r>
            <a:r>
              <a:rPr spc="-20" dirty="0"/>
              <a:t>agregar</a:t>
            </a:r>
            <a:r>
              <a:rPr spc="-5" dirty="0"/>
              <a:t> </a:t>
            </a:r>
            <a:r>
              <a:rPr spc="-35" dirty="0"/>
              <a:t>un</a:t>
            </a:r>
            <a:r>
              <a:rPr spc="-5" dirty="0"/>
              <a:t> </a:t>
            </a:r>
            <a:r>
              <a:rPr spc="-15" dirty="0"/>
              <a:t>nodo</a:t>
            </a:r>
            <a:r>
              <a:rPr spc="-5" dirty="0"/>
              <a:t> </a:t>
            </a:r>
            <a:r>
              <a:rPr spc="-20" dirty="0"/>
              <a:t>al</a:t>
            </a:r>
            <a:r>
              <a:rPr spc="-5" dirty="0"/>
              <a:t> </a:t>
            </a:r>
            <a:r>
              <a:rPr spc="-20" dirty="0"/>
              <a:t>principio</a:t>
            </a:r>
            <a:r>
              <a:rPr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30" dirty="0"/>
              <a:t>una</a:t>
            </a:r>
            <a:r>
              <a:rPr dirty="0"/>
              <a:t> </a:t>
            </a:r>
            <a:r>
              <a:rPr spc="-20" dirty="0"/>
              <a:t>lista,</a:t>
            </a:r>
            <a:r>
              <a:rPr spc="-5" dirty="0"/>
              <a:t> </a:t>
            </a:r>
            <a:r>
              <a:rPr spc="-20" dirty="0"/>
              <a:t>asignaremos</a:t>
            </a:r>
            <a:r>
              <a:rPr spc="-5" dirty="0"/>
              <a:t> </a:t>
            </a:r>
            <a:r>
              <a:rPr spc="-10" dirty="0"/>
              <a:t>el </a:t>
            </a:r>
            <a:r>
              <a:rPr spc="-5" dirty="0"/>
              <a:t> </a:t>
            </a:r>
            <a:r>
              <a:rPr spc="-20" dirty="0"/>
              <a:t>apuntador</a:t>
            </a:r>
            <a:r>
              <a:rPr spc="10" dirty="0"/>
              <a:t> </a:t>
            </a:r>
            <a:r>
              <a:rPr spc="-20" dirty="0"/>
              <a:t>siguiente</a:t>
            </a:r>
            <a:r>
              <a:rPr spc="15" dirty="0"/>
              <a:t> </a:t>
            </a:r>
            <a:r>
              <a:rPr spc="-10" dirty="0"/>
              <a:t>del</a:t>
            </a:r>
            <a:r>
              <a:rPr spc="10" dirty="0"/>
              <a:t> </a:t>
            </a:r>
            <a:r>
              <a:rPr spc="-25" dirty="0"/>
              <a:t>nuevo</a:t>
            </a:r>
            <a:r>
              <a:rPr spc="15" dirty="0"/>
              <a:t> </a:t>
            </a:r>
            <a:r>
              <a:rPr spc="-15" dirty="0"/>
              <a:t>nodo</a:t>
            </a:r>
            <a:r>
              <a:rPr spc="10" dirty="0"/>
              <a:t> </a:t>
            </a:r>
            <a:r>
              <a:rPr spc="-15" dirty="0"/>
              <a:t>a</a:t>
            </a:r>
            <a:r>
              <a:rPr spc="10" dirty="0"/>
              <a:t> </a:t>
            </a:r>
            <a:r>
              <a:rPr spc="-20" dirty="0"/>
              <a:t>la</a:t>
            </a:r>
            <a:r>
              <a:rPr spc="10" dirty="0"/>
              <a:t> </a:t>
            </a:r>
            <a:r>
              <a:rPr spc="-15" dirty="0"/>
              <a:t>cabecera</a:t>
            </a:r>
            <a:r>
              <a:rPr spc="10" dirty="0"/>
              <a:t> </a:t>
            </a:r>
            <a:r>
              <a:rPr spc="-5" dirty="0"/>
              <a:t>de</a:t>
            </a:r>
            <a:r>
              <a:rPr spc="10" dirty="0"/>
              <a:t> </a:t>
            </a:r>
            <a:r>
              <a:rPr spc="-20" dirty="0"/>
              <a:t>la</a:t>
            </a:r>
            <a:r>
              <a:rPr spc="10" dirty="0"/>
              <a:t> </a:t>
            </a:r>
            <a:r>
              <a:rPr spc="-20" dirty="0"/>
              <a:t>lista</a:t>
            </a:r>
            <a:r>
              <a:rPr spc="10" dirty="0"/>
              <a:t> </a:t>
            </a:r>
            <a:r>
              <a:rPr spc="-55" dirty="0"/>
              <a:t>y </a:t>
            </a:r>
            <a:r>
              <a:rPr spc="-50" dirty="0"/>
              <a:t> </a:t>
            </a:r>
            <a:r>
              <a:rPr spc="-20" dirty="0"/>
              <a:t>reasignaremos</a:t>
            </a:r>
            <a:r>
              <a:rPr spc="-10" dirty="0"/>
              <a:t> </a:t>
            </a:r>
            <a:r>
              <a:rPr spc="-20" dirty="0"/>
              <a:t>al</a:t>
            </a:r>
            <a:r>
              <a:rPr spc="-10" dirty="0"/>
              <a:t> </a:t>
            </a:r>
            <a:r>
              <a:rPr spc="-25" dirty="0"/>
              <a:t>nuevo</a:t>
            </a:r>
            <a:r>
              <a:rPr dirty="0"/>
              <a:t> </a:t>
            </a:r>
            <a:r>
              <a:rPr spc="-15" dirty="0"/>
              <a:t>nodo</a:t>
            </a:r>
            <a:r>
              <a:rPr spc="-10" dirty="0"/>
              <a:t> </a:t>
            </a:r>
            <a:r>
              <a:rPr spc="-5" dirty="0"/>
              <a:t>como </a:t>
            </a:r>
            <a:r>
              <a:rPr spc="-15" dirty="0"/>
              <a:t>cabecera</a:t>
            </a:r>
            <a:r>
              <a:rPr spc="-5" dirty="0"/>
              <a:t> de</a:t>
            </a:r>
            <a:r>
              <a:rPr spc="-10" dirty="0"/>
              <a:t> </a:t>
            </a:r>
            <a:r>
              <a:rPr spc="-20" dirty="0"/>
              <a:t>la</a:t>
            </a:r>
            <a:r>
              <a:rPr spc="-5" dirty="0"/>
              <a:t> </a:t>
            </a:r>
            <a:r>
              <a:rPr spc="-20" dirty="0"/>
              <a:t>lista.</a:t>
            </a:r>
            <a:r>
              <a:rPr spc="-10" dirty="0"/>
              <a:t> </a:t>
            </a:r>
            <a:r>
              <a:rPr spc="-30" dirty="0"/>
              <a:t>Si</a:t>
            </a:r>
            <a:r>
              <a:rPr spc="-5" dirty="0"/>
              <a:t> es </a:t>
            </a:r>
            <a:r>
              <a:rPr spc="-30" dirty="0"/>
              <a:t>una </a:t>
            </a:r>
            <a:r>
              <a:rPr spc="-25" dirty="0"/>
              <a:t> </a:t>
            </a:r>
            <a:r>
              <a:rPr spc="-10" dirty="0"/>
              <a:t>doblemente </a:t>
            </a:r>
            <a:r>
              <a:rPr spc="-15" dirty="0"/>
              <a:t>enlazada,</a:t>
            </a:r>
            <a:r>
              <a:rPr spc="-5" dirty="0"/>
              <a:t> </a:t>
            </a:r>
            <a:r>
              <a:rPr spc="-10" dirty="0"/>
              <a:t>el </a:t>
            </a:r>
            <a:r>
              <a:rPr spc="-20" dirty="0"/>
              <a:t>apuntador</a:t>
            </a:r>
            <a:r>
              <a:rPr spc="-5" dirty="0"/>
              <a:t> </a:t>
            </a:r>
            <a:r>
              <a:rPr spc="-20" dirty="0"/>
              <a:t>anterior</a:t>
            </a:r>
            <a:r>
              <a:rPr spc="-10" dirty="0"/>
              <a:t> </a:t>
            </a:r>
            <a:r>
              <a:rPr spc="-5" dirty="0"/>
              <a:t>de </a:t>
            </a:r>
            <a:r>
              <a:rPr spc="-20" dirty="0"/>
              <a:t>la</a:t>
            </a:r>
            <a:r>
              <a:rPr spc="-10" dirty="0"/>
              <a:t> </a:t>
            </a:r>
            <a:r>
              <a:rPr spc="-15" dirty="0"/>
              <a:t>cabecera</a:t>
            </a:r>
            <a:r>
              <a:rPr spc="-5" dirty="0"/>
              <a:t> </a:t>
            </a:r>
            <a:r>
              <a:rPr spc="-30" dirty="0"/>
              <a:t>apuntará</a:t>
            </a:r>
            <a:r>
              <a:rPr spc="-10" dirty="0"/>
              <a:t> </a:t>
            </a:r>
            <a:r>
              <a:rPr spc="-20" dirty="0"/>
              <a:t>hacia</a:t>
            </a:r>
            <a:r>
              <a:rPr spc="-5" dirty="0"/>
              <a:t> </a:t>
            </a:r>
            <a:r>
              <a:rPr spc="-10" dirty="0"/>
              <a:t>el </a:t>
            </a:r>
            <a:r>
              <a:rPr spc="-434" dirty="0"/>
              <a:t> </a:t>
            </a:r>
            <a:r>
              <a:rPr spc="-25" dirty="0"/>
              <a:t>nuevo</a:t>
            </a:r>
            <a:r>
              <a:rPr spc="-5" dirty="0"/>
              <a:t> </a:t>
            </a:r>
            <a:r>
              <a:rPr spc="-15" dirty="0"/>
              <a:t>nodo</a:t>
            </a:r>
            <a:r>
              <a:rPr spc="-5" dirty="0"/>
              <a:t> </a:t>
            </a:r>
            <a:r>
              <a:rPr spc="-55" dirty="0"/>
              <a:t>y</a:t>
            </a:r>
            <a:r>
              <a:rPr dirty="0"/>
              <a:t> </a:t>
            </a:r>
            <a:r>
              <a:rPr spc="-15" dirty="0"/>
              <a:t>luego</a:t>
            </a:r>
            <a:r>
              <a:rPr spc="-5" dirty="0"/>
              <a:t> </a:t>
            </a:r>
            <a:r>
              <a:rPr spc="-20" dirty="0"/>
              <a:t>reasignaremos</a:t>
            </a:r>
            <a:r>
              <a:rPr spc="-10" dirty="0"/>
              <a:t> el</a:t>
            </a:r>
            <a:r>
              <a:rPr spc="-5" dirty="0"/>
              <a:t> </a:t>
            </a:r>
            <a:r>
              <a:rPr spc="-25" dirty="0"/>
              <a:t>nuevo</a:t>
            </a:r>
            <a:r>
              <a:rPr dirty="0"/>
              <a:t> </a:t>
            </a:r>
            <a:r>
              <a:rPr spc="-15" dirty="0"/>
              <a:t>nodo</a:t>
            </a:r>
            <a:r>
              <a:rPr spc="-5" dirty="0"/>
              <a:t> como </a:t>
            </a:r>
            <a:r>
              <a:rPr spc="-30" dirty="0"/>
              <a:t>nueva</a:t>
            </a:r>
            <a:r>
              <a:rPr spc="-5" dirty="0"/>
              <a:t> </a:t>
            </a:r>
            <a:r>
              <a:rPr spc="-15" dirty="0"/>
              <a:t>cabecera.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1449" y="730408"/>
            <a:ext cx="7960359" cy="160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 algn="just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Si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queremos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agregar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ﬁnal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haremos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apuntador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siguiente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ﬁnal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apunte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al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nuevo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reasignaremos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ﬁnal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 </a:t>
            </a:r>
            <a:r>
              <a:rPr sz="1800" spc="-4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al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nuevo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nodo.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Si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es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doblemente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enlazada,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el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anterior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del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nuevo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apuntará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antiguo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ﬁnal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luego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reasignaremos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el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nuevo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como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ﬁnal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lista.</a:t>
            </a:r>
            <a:endParaRPr sz="1800" dirty="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7550" y="3042412"/>
            <a:ext cx="3809999" cy="109537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59264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4" dirty="0"/>
              <a:t>Agregar</a:t>
            </a:r>
            <a:r>
              <a:rPr sz="3000" dirty="0"/>
              <a:t> </a:t>
            </a:r>
            <a:r>
              <a:rPr sz="3000" spc="80" dirty="0"/>
              <a:t>nodo</a:t>
            </a:r>
            <a:r>
              <a:rPr sz="3000" spc="5" dirty="0"/>
              <a:t> </a:t>
            </a:r>
            <a:r>
              <a:rPr sz="3000" spc="145" dirty="0"/>
              <a:t>en</a:t>
            </a:r>
            <a:r>
              <a:rPr sz="3000" spc="5" dirty="0"/>
              <a:t> </a:t>
            </a:r>
            <a:r>
              <a:rPr sz="3000" spc="114" dirty="0"/>
              <a:t>listas</a:t>
            </a:r>
            <a:r>
              <a:rPr sz="3000" spc="5" dirty="0"/>
              <a:t> </a:t>
            </a:r>
            <a:r>
              <a:rPr sz="3000" spc="105" dirty="0"/>
              <a:t>circulares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551449" y="1553705"/>
            <a:ext cx="7999095" cy="28924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200025" indent="-367030" algn="just">
              <a:lnSpc>
                <a:spcPts val="2270"/>
              </a:lnSpc>
              <a:spcBef>
                <a:spcPts val="8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Si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queremos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agregar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vacía,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tanto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apuntador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cabecera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como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del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ﬁnal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apuntarán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nuevo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siguiente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del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nuevo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será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apuntará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sí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mismo.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Si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es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lista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doblemente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enlazada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apuntador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anterior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también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apuntará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sí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mismo.</a:t>
            </a:r>
            <a:endParaRPr sz="1800" dirty="0">
              <a:latin typeface="Roboto"/>
              <a:cs typeface="Roboto"/>
            </a:endParaRPr>
          </a:p>
          <a:p>
            <a:pPr marL="379095" indent="-367030" algn="just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Si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queremos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agregar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al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principio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asignaremos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endParaRPr sz="1800" dirty="0">
              <a:latin typeface="Roboto"/>
              <a:cs typeface="Roboto"/>
            </a:endParaRPr>
          </a:p>
          <a:p>
            <a:pPr marL="379095" marR="5080" algn="just">
              <a:lnSpc>
                <a:spcPct val="105000"/>
              </a:lnSpc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apuntador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siguiente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nuevo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cabecera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apuntador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siguiente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ﬁnal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apuntará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nuevo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nodo.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Luego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reasignaremos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al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nuevo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como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cabecera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lista.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Si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es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doblemente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enlazada,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el </a:t>
            </a:r>
            <a:r>
              <a:rPr sz="1800" spc="-4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apuntador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anterior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cabecera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apuntará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hacia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el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nuevo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luego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reasignaremos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el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nuevo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como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nueva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cabecera.</a:t>
            </a:r>
            <a:endParaRPr sz="18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31076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" dirty="0"/>
              <a:t>Borrar</a:t>
            </a:r>
            <a:r>
              <a:rPr sz="3000" spc="-25" dirty="0"/>
              <a:t> </a:t>
            </a:r>
            <a:r>
              <a:rPr sz="3000" spc="100" dirty="0"/>
              <a:t>elementos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460925" y="1512557"/>
            <a:ext cx="7959090" cy="2386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40" dirty="0">
                <a:solidFill>
                  <a:srgbClr val="FFFFFF"/>
                </a:solidFill>
                <a:latin typeface="Roboto"/>
                <a:cs typeface="Roboto"/>
              </a:rPr>
              <a:t>Tanto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simples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como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circulares,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los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algoritmos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borrado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elementos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son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similares,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única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diferencia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será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manera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se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manejan </a:t>
            </a:r>
            <a:r>
              <a:rPr sz="1800" spc="-43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sus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apuntadores.</a:t>
            </a:r>
            <a:endParaRPr sz="1800">
              <a:latin typeface="Roboto"/>
              <a:cs typeface="Roboto"/>
            </a:endParaRPr>
          </a:p>
          <a:p>
            <a:pPr marL="469900" marR="62230" indent="-367030">
              <a:lnSpc>
                <a:spcPct val="114999"/>
              </a:lnSpc>
              <a:spcBef>
                <a:spcPts val="120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Si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se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desea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borrar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elemento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al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principio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lista,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los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apuntadores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del </a:t>
            </a:r>
            <a:r>
              <a:rPr sz="1800" spc="-4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siguiente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anterior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(dependiendo del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tipo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sea)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se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reasignarán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entre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ellos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luego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se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asignará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como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cabecera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al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nodo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siguiente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del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eliminado.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1449" y="661358"/>
            <a:ext cx="8084820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Para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borrar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al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ﬁnal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se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utilizará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 mismo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proceso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800" spc="-4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borrar</a:t>
            </a:r>
            <a:r>
              <a:rPr sz="1800" spc="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al</a:t>
            </a:r>
            <a:r>
              <a:rPr sz="1800" spc="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principio</a:t>
            </a:r>
            <a:r>
              <a:rPr sz="1800" spc="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800" spc="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lista,</a:t>
            </a:r>
            <a:r>
              <a:rPr sz="1800" spc="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diferencia</a:t>
            </a:r>
            <a:r>
              <a:rPr sz="1800" spc="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es</a:t>
            </a:r>
            <a:r>
              <a:rPr sz="1800" spc="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800" spc="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se</a:t>
            </a:r>
            <a:r>
              <a:rPr sz="1800" spc="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asignará</a:t>
            </a:r>
            <a:r>
              <a:rPr sz="1800" spc="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al</a:t>
            </a:r>
            <a:r>
              <a:rPr sz="1800" spc="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anterior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eliminado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como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nuevo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ﬁnal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sus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apuntadores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se </a:t>
            </a:r>
            <a:r>
              <a:rPr sz="1800" spc="-43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manejan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manera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similar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al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borrado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primer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elemento.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6825" y="2622162"/>
            <a:ext cx="6410324" cy="159067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1449" y="678608"/>
            <a:ext cx="805624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 algn="just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Para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borrar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cualquier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otra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posición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se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necesita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Roboto"/>
                <a:cs typeface="Roboto"/>
              </a:rPr>
              <a:t>ya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sea </a:t>
            </a:r>
            <a:r>
              <a:rPr sz="1800" spc="-4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índice,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o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valor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que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se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desea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Roboto"/>
                <a:cs typeface="Roboto"/>
              </a:rPr>
              <a:t>borrar.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debe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recorrer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desde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su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primer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elemento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hasta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encontrar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coincidencia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luego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aplicar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algoritmo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anterior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para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borrar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el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elemento.</a:t>
            </a:r>
            <a:endParaRPr sz="1800" dirty="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625" y="2524500"/>
            <a:ext cx="6000749" cy="192404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61861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/>
              <a:t>Recorrer</a:t>
            </a:r>
            <a:r>
              <a:rPr sz="3000" spc="10" dirty="0"/>
              <a:t> </a:t>
            </a:r>
            <a:r>
              <a:rPr sz="3000" spc="114" dirty="0"/>
              <a:t>listas</a:t>
            </a:r>
            <a:r>
              <a:rPr sz="3000" spc="15" dirty="0"/>
              <a:t> </a:t>
            </a:r>
            <a:r>
              <a:rPr sz="3000" spc="265" dirty="0"/>
              <a:t>y</a:t>
            </a:r>
            <a:r>
              <a:rPr sz="3000" spc="15" dirty="0"/>
              <a:t> </a:t>
            </a:r>
            <a:r>
              <a:rPr sz="3000" spc="110" dirty="0"/>
              <a:t>buscar</a:t>
            </a:r>
            <a:r>
              <a:rPr sz="3000" spc="15" dirty="0"/>
              <a:t> </a:t>
            </a:r>
            <a:r>
              <a:rPr sz="3000" spc="100" dirty="0"/>
              <a:t>elementos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460925" y="1542732"/>
            <a:ext cx="8202295" cy="2880276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algn="just">
              <a:lnSpc>
                <a:spcPts val="2050"/>
              </a:lnSpc>
              <a:spcBef>
                <a:spcPts val="260"/>
              </a:spcBef>
            </a:pPr>
            <a:r>
              <a:rPr sz="1800" spc="-50" dirty="0">
                <a:solidFill>
                  <a:srgbClr val="FFFFFF"/>
                </a:solidFill>
                <a:latin typeface="Roboto"/>
                <a:cs typeface="Roboto"/>
              </a:rPr>
              <a:t>Tal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como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operación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spc="-40" dirty="0">
                <a:solidFill>
                  <a:srgbClr val="FFFFFF"/>
                </a:solidFill>
                <a:latin typeface="Roboto"/>
                <a:cs typeface="Roboto"/>
              </a:rPr>
              <a:t>borrar,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operación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recorrer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es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igual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800" spc="1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listas </a:t>
            </a:r>
            <a:r>
              <a:rPr sz="1800" spc="-43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enlazadas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no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circulares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circulares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va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mano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con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operación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buscar.</a:t>
            </a:r>
            <a:endParaRPr sz="1800" dirty="0">
              <a:latin typeface="Roboto"/>
              <a:cs typeface="Roboto"/>
            </a:endParaRPr>
          </a:p>
          <a:p>
            <a:pPr marL="12700" marR="295275" algn="just">
              <a:lnSpc>
                <a:spcPts val="2050"/>
              </a:lnSpc>
              <a:spcBef>
                <a:spcPts val="5"/>
              </a:spcBef>
            </a:pP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También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necesita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índice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o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valor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para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recorrer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caso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spc="-4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que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se desee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buscar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elemento.</a:t>
            </a:r>
            <a:endParaRPr sz="1800" dirty="0">
              <a:latin typeface="Roboto"/>
              <a:cs typeface="Roboto"/>
            </a:endParaRPr>
          </a:p>
          <a:p>
            <a:pPr marL="469900" marR="71755" indent="-367030" algn="just">
              <a:lnSpc>
                <a:spcPts val="2050"/>
              </a:lnSpc>
              <a:spcBef>
                <a:spcPts val="120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toma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cabecera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se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utiliza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instrucción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cíclica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como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while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utilice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apuntador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siguiente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para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pasar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nodo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hasta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cumplir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con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condición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búsqueda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(si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existiese).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En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caso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circular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debe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existir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esta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condición.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no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hacerlo,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se </a:t>
            </a:r>
            <a:r>
              <a:rPr sz="1800" spc="-4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recorrerá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ciclo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interminable,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esto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debido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características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sus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apuntadores.</a:t>
            </a:r>
            <a:endParaRPr sz="18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0" y="1323975"/>
            <a:ext cx="8572499" cy="249554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609600"/>
            <a:ext cx="6234125" cy="20896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8300" y="3067050"/>
            <a:ext cx="58674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32689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" dirty="0"/>
              <a:t>Borrar</a:t>
            </a:r>
            <a:r>
              <a:rPr sz="3000" spc="-15" dirty="0"/>
              <a:t> </a:t>
            </a:r>
            <a:r>
              <a:rPr sz="3000" spc="100" dirty="0"/>
              <a:t>lista</a:t>
            </a:r>
            <a:r>
              <a:rPr sz="3000" spc="-15" dirty="0"/>
              <a:t> </a:t>
            </a:r>
            <a:r>
              <a:rPr sz="3000" spc="80" dirty="0"/>
              <a:t>entera</a:t>
            </a:r>
            <a:endParaRPr sz="300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95030" y="1512557"/>
            <a:ext cx="8153939" cy="23746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5720" algn="just">
              <a:lnSpc>
                <a:spcPct val="114999"/>
              </a:lnSpc>
              <a:spcBef>
                <a:spcPts val="100"/>
              </a:spcBef>
            </a:pPr>
            <a:r>
              <a:rPr spc="-20" dirty="0"/>
              <a:t>La</a:t>
            </a:r>
            <a:r>
              <a:rPr spc="-5" dirty="0"/>
              <a:t> </a:t>
            </a:r>
            <a:r>
              <a:rPr spc="-20" dirty="0"/>
              <a:t>operación</a:t>
            </a:r>
            <a:r>
              <a:rPr spc="-5" dirty="0"/>
              <a:t> de </a:t>
            </a:r>
            <a:r>
              <a:rPr spc="-25" dirty="0"/>
              <a:t>borrar</a:t>
            </a:r>
            <a:r>
              <a:rPr spc="-5" dirty="0"/>
              <a:t> </a:t>
            </a:r>
            <a:r>
              <a:rPr spc="-20" dirty="0"/>
              <a:t>la</a:t>
            </a:r>
            <a:r>
              <a:rPr spc="-5" dirty="0"/>
              <a:t> </a:t>
            </a:r>
            <a:r>
              <a:rPr spc="-20" dirty="0"/>
              <a:t>lista</a:t>
            </a:r>
            <a:r>
              <a:rPr spc="-5" dirty="0"/>
              <a:t> </a:t>
            </a:r>
            <a:r>
              <a:rPr spc="-20" dirty="0"/>
              <a:t>entera</a:t>
            </a:r>
            <a:r>
              <a:rPr spc="-10" dirty="0"/>
              <a:t> </a:t>
            </a:r>
            <a:r>
              <a:rPr spc="-5" dirty="0"/>
              <a:t>es </a:t>
            </a:r>
            <a:r>
              <a:rPr spc="-20" dirty="0"/>
              <a:t>bastante</a:t>
            </a:r>
            <a:r>
              <a:rPr dirty="0"/>
              <a:t> </a:t>
            </a:r>
            <a:r>
              <a:rPr spc="-15" dirty="0"/>
              <a:t>simple.</a:t>
            </a:r>
            <a:r>
              <a:rPr dirty="0"/>
              <a:t> </a:t>
            </a:r>
            <a:r>
              <a:rPr spc="-15" dirty="0"/>
              <a:t>Solo</a:t>
            </a:r>
            <a:r>
              <a:rPr dirty="0"/>
              <a:t> </a:t>
            </a:r>
            <a:r>
              <a:rPr spc="-20" dirty="0"/>
              <a:t>basta</a:t>
            </a:r>
            <a:r>
              <a:rPr dirty="0"/>
              <a:t> </a:t>
            </a:r>
            <a:r>
              <a:rPr spc="-15" dirty="0"/>
              <a:t>con</a:t>
            </a:r>
            <a:r>
              <a:rPr spc="-5" dirty="0"/>
              <a:t> </a:t>
            </a:r>
            <a:r>
              <a:rPr spc="-20" dirty="0"/>
              <a:t>tomar </a:t>
            </a:r>
            <a:r>
              <a:rPr spc="-15" dirty="0"/>
              <a:t> los</a:t>
            </a:r>
            <a:r>
              <a:rPr spc="-10" dirty="0"/>
              <a:t> </a:t>
            </a:r>
            <a:r>
              <a:rPr spc="-20" dirty="0"/>
              <a:t>apuntadores</a:t>
            </a:r>
            <a:r>
              <a:rPr spc="-5" dirty="0"/>
              <a:t> de</a:t>
            </a:r>
            <a:r>
              <a:rPr spc="-10" dirty="0"/>
              <a:t> </a:t>
            </a:r>
            <a:r>
              <a:rPr spc="-20" dirty="0"/>
              <a:t>la</a:t>
            </a:r>
            <a:r>
              <a:rPr spc="-5" dirty="0"/>
              <a:t> </a:t>
            </a:r>
            <a:r>
              <a:rPr spc="-15" dirty="0"/>
              <a:t>cabecera</a:t>
            </a:r>
            <a:r>
              <a:rPr spc="-5" dirty="0"/>
              <a:t> </a:t>
            </a:r>
            <a:r>
              <a:rPr spc="-55" dirty="0"/>
              <a:t>y</a:t>
            </a:r>
            <a:r>
              <a:rPr spc="-5" dirty="0"/>
              <a:t> </a:t>
            </a:r>
            <a:r>
              <a:rPr spc="-10" dirty="0"/>
              <a:t>del</a:t>
            </a:r>
            <a:r>
              <a:rPr spc="-5" dirty="0"/>
              <a:t> </a:t>
            </a:r>
            <a:r>
              <a:rPr spc="-15" dirty="0"/>
              <a:t>nodo</a:t>
            </a:r>
            <a:r>
              <a:rPr spc="-5" dirty="0"/>
              <a:t> </a:t>
            </a:r>
            <a:r>
              <a:rPr spc="-20" dirty="0"/>
              <a:t>ﬁnal</a:t>
            </a:r>
            <a:r>
              <a:rPr spc="-10" dirty="0"/>
              <a:t> </a:t>
            </a:r>
            <a:r>
              <a:rPr spc="-55" dirty="0"/>
              <a:t>y</a:t>
            </a:r>
            <a:r>
              <a:rPr dirty="0"/>
              <a:t> </a:t>
            </a:r>
            <a:r>
              <a:rPr spc="-25" dirty="0"/>
              <a:t>asignar</a:t>
            </a:r>
            <a:r>
              <a:rPr spc="-10" dirty="0"/>
              <a:t> </a:t>
            </a:r>
            <a:r>
              <a:rPr spc="-15" dirty="0"/>
              <a:t>todos</a:t>
            </a:r>
            <a:r>
              <a:rPr dirty="0"/>
              <a:t> </a:t>
            </a:r>
            <a:r>
              <a:rPr spc="-25" dirty="0"/>
              <a:t>sus</a:t>
            </a:r>
            <a:r>
              <a:rPr dirty="0"/>
              <a:t> </a:t>
            </a:r>
            <a:r>
              <a:rPr spc="-20" dirty="0"/>
              <a:t>apuntadores </a:t>
            </a:r>
            <a:r>
              <a:rPr spc="-434" dirty="0"/>
              <a:t> </a:t>
            </a:r>
            <a:r>
              <a:rPr spc="-15" dirty="0"/>
              <a:t>a </a:t>
            </a:r>
            <a:r>
              <a:rPr spc="-20" dirty="0"/>
              <a:t>valores</a:t>
            </a:r>
            <a:r>
              <a:rPr spc="-10" dirty="0"/>
              <a:t> </a:t>
            </a:r>
            <a:r>
              <a:rPr spc="-25" dirty="0"/>
              <a:t>nulos.</a:t>
            </a:r>
          </a:p>
          <a:p>
            <a:pPr marR="5080" algn="just">
              <a:lnSpc>
                <a:spcPct val="114999"/>
              </a:lnSpc>
              <a:spcBef>
                <a:spcPts val="1200"/>
              </a:spcBef>
            </a:pPr>
            <a:r>
              <a:rPr spc="-20" dirty="0"/>
              <a:t>De</a:t>
            </a:r>
            <a:r>
              <a:rPr spc="-10" dirty="0"/>
              <a:t> </a:t>
            </a:r>
            <a:r>
              <a:rPr spc="-15" dirty="0"/>
              <a:t>esta</a:t>
            </a:r>
            <a:r>
              <a:rPr spc="-5" dirty="0"/>
              <a:t> </a:t>
            </a:r>
            <a:r>
              <a:rPr spc="-20" dirty="0"/>
              <a:t>manera</a:t>
            </a:r>
            <a:r>
              <a:rPr spc="-10" dirty="0"/>
              <a:t> </a:t>
            </a:r>
            <a:r>
              <a:rPr spc="-20" dirty="0"/>
              <a:t>todas</a:t>
            </a:r>
            <a:r>
              <a:rPr dirty="0"/>
              <a:t> </a:t>
            </a:r>
            <a:r>
              <a:rPr spc="-20" dirty="0"/>
              <a:t>las</a:t>
            </a:r>
            <a:r>
              <a:rPr spc="-10" dirty="0"/>
              <a:t> </a:t>
            </a:r>
            <a:r>
              <a:rPr spc="-15" dirty="0"/>
              <a:t>referencias</a:t>
            </a:r>
            <a:r>
              <a:rPr spc="-5" dirty="0"/>
              <a:t> </a:t>
            </a:r>
            <a:r>
              <a:rPr spc="-20" dirty="0"/>
              <a:t>hacia</a:t>
            </a:r>
            <a:r>
              <a:rPr spc="-10" dirty="0"/>
              <a:t> </a:t>
            </a:r>
            <a:r>
              <a:rPr spc="-15" dirty="0"/>
              <a:t>los</a:t>
            </a:r>
            <a:r>
              <a:rPr spc="-5" dirty="0"/>
              <a:t> </a:t>
            </a:r>
            <a:r>
              <a:rPr spc="-15" dirty="0"/>
              <a:t>espacios</a:t>
            </a:r>
            <a:r>
              <a:rPr spc="-10" dirty="0"/>
              <a:t> </a:t>
            </a:r>
            <a:r>
              <a:rPr spc="-5" dirty="0"/>
              <a:t>de </a:t>
            </a:r>
            <a:r>
              <a:rPr spc="-10" dirty="0"/>
              <a:t>memoria</a:t>
            </a:r>
            <a:r>
              <a:rPr spc="-5" dirty="0"/>
              <a:t> </a:t>
            </a:r>
            <a:r>
              <a:rPr spc="-15" dirty="0"/>
              <a:t>que </a:t>
            </a:r>
            <a:r>
              <a:rPr spc="-10" dirty="0"/>
              <a:t> </a:t>
            </a:r>
            <a:r>
              <a:rPr spc="-20" dirty="0"/>
              <a:t>ocupaban</a:t>
            </a:r>
            <a:r>
              <a:rPr spc="-5" dirty="0"/>
              <a:t> </a:t>
            </a:r>
            <a:r>
              <a:rPr spc="-15" dirty="0"/>
              <a:t>los</a:t>
            </a:r>
            <a:r>
              <a:rPr spc="-10" dirty="0"/>
              <a:t> </a:t>
            </a:r>
            <a:r>
              <a:rPr spc="-15" dirty="0"/>
              <a:t>nodos</a:t>
            </a:r>
            <a:r>
              <a:rPr spc="-5" dirty="0"/>
              <a:t> </a:t>
            </a:r>
            <a:r>
              <a:rPr spc="-10" dirty="0"/>
              <a:t>pertenecientes </a:t>
            </a:r>
            <a:r>
              <a:rPr spc="-15" dirty="0"/>
              <a:t>a</a:t>
            </a:r>
            <a:r>
              <a:rPr spc="-5" dirty="0"/>
              <a:t> </a:t>
            </a:r>
            <a:r>
              <a:rPr spc="-20" dirty="0"/>
              <a:t>la</a:t>
            </a:r>
            <a:r>
              <a:rPr spc="-10" dirty="0"/>
              <a:t> </a:t>
            </a:r>
            <a:r>
              <a:rPr spc="-20" dirty="0"/>
              <a:t>lista</a:t>
            </a:r>
            <a:r>
              <a:rPr spc="-10" dirty="0"/>
              <a:t> </a:t>
            </a:r>
            <a:r>
              <a:rPr spc="-5" dirty="0"/>
              <a:t>se</a:t>
            </a:r>
            <a:r>
              <a:rPr dirty="0"/>
              <a:t> </a:t>
            </a:r>
            <a:r>
              <a:rPr spc="-25" dirty="0"/>
              <a:t>perderán</a:t>
            </a:r>
            <a:r>
              <a:rPr spc="-10" dirty="0"/>
              <a:t> </a:t>
            </a:r>
            <a:r>
              <a:rPr spc="-55" dirty="0"/>
              <a:t>y</a:t>
            </a:r>
            <a:r>
              <a:rPr dirty="0"/>
              <a:t> </a:t>
            </a:r>
            <a:r>
              <a:rPr spc="-40" dirty="0"/>
              <a:t>ya</a:t>
            </a:r>
            <a:r>
              <a:rPr spc="-10" dirty="0"/>
              <a:t> </a:t>
            </a:r>
            <a:r>
              <a:rPr spc="-20" dirty="0"/>
              <a:t>no</a:t>
            </a:r>
            <a:r>
              <a:rPr spc="-10" dirty="0"/>
              <a:t> </a:t>
            </a:r>
            <a:r>
              <a:rPr spc="-25" dirty="0"/>
              <a:t>podrán</a:t>
            </a:r>
            <a:r>
              <a:rPr spc="-5" dirty="0"/>
              <a:t> </a:t>
            </a:r>
            <a:r>
              <a:rPr spc="-15" dirty="0"/>
              <a:t>ser </a:t>
            </a:r>
            <a:r>
              <a:rPr spc="-10" dirty="0"/>
              <a:t> </a:t>
            </a:r>
            <a:r>
              <a:rPr spc="-15" dirty="0"/>
              <a:t>referenciados.</a:t>
            </a:r>
            <a:r>
              <a:rPr spc="-5" dirty="0"/>
              <a:t> </a:t>
            </a:r>
            <a:r>
              <a:rPr spc="-20" dirty="0"/>
              <a:t>La</a:t>
            </a:r>
            <a:r>
              <a:rPr dirty="0"/>
              <a:t> </a:t>
            </a:r>
            <a:r>
              <a:rPr spc="-10" dirty="0"/>
              <a:t>memoria</a:t>
            </a:r>
            <a:r>
              <a:rPr dirty="0"/>
              <a:t> </a:t>
            </a:r>
            <a:r>
              <a:rPr spc="-10" dirty="0"/>
              <a:t>que</a:t>
            </a:r>
            <a:r>
              <a:rPr dirty="0"/>
              <a:t> </a:t>
            </a:r>
            <a:r>
              <a:rPr spc="-15" dirty="0"/>
              <a:t>estos</a:t>
            </a:r>
            <a:r>
              <a:rPr dirty="0"/>
              <a:t> </a:t>
            </a:r>
            <a:r>
              <a:rPr spc="-15" dirty="0"/>
              <a:t>nodo</a:t>
            </a:r>
            <a:r>
              <a:rPr dirty="0"/>
              <a:t> </a:t>
            </a:r>
            <a:r>
              <a:rPr spc="-20" dirty="0"/>
              <a:t>ocupaban</a:t>
            </a:r>
            <a:r>
              <a:rPr dirty="0"/>
              <a:t> </a:t>
            </a:r>
            <a:r>
              <a:rPr spc="-25" dirty="0"/>
              <a:t>será</a:t>
            </a:r>
            <a:r>
              <a:rPr spc="-5" dirty="0"/>
              <a:t> </a:t>
            </a:r>
            <a:r>
              <a:rPr spc="-20" dirty="0"/>
              <a:t>limpiada</a:t>
            </a:r>
            <a:r>
              <a:rPr spc="-5" dirty="0"/>
              <a:t> </a:t>
            </a:r>
            <a:r>
              <a:rPr spc="-20" dirty="0"/>
              <a:t>al</a:t>
            </a:r>
            <a:r>
              <a:rPr spc="-5" dirty="0"/>
              <a:t> </a:t>
            </a:r>
            <a:r>
              <a:rPr spc="-20" dirty="0"/>
              <a:t>ﬁnalizar</a:t>
            </a:r>
            <a:r>
              <a:rPr dirty="0"/>
              <a:t> </a:t>
            </a:r>
            <a:r>
              <a:rPr spc="-10" dirty="0"/>
              <a:t>el </a:t>
            </a:r>
            <a:r>
              <a:rPr spc="-434" dirty="0"/>
              <a:t> </a:t>
            </a:r>
            <a:r>
              <a:rPr spc="-20" dirty="0"/>
              <a:t>programa.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7375" y="573259"/>
            <a:ext cx="40259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80" dirty="0"/>
              <a:t>FICHEROS</a:t>
            </a:r>
            <a:r>
              <a:rPr sz="3000" dirty="0"/>
              <a:t> </a:t>
            </a:r>
            <a:r>
              <a:rPr sz="3000" spc="25" dirty="0"/>
              <a:t>(Capitulo</a:t>
            </a:r>
            <a:r>
              <a:rPr sz="3000" dirty="0"/>
              <a:t> </a:t>
            </a:r>
            <a:r>
              <a:rPr sz="3000" spc="-20" dirty="0"/>
              <a:t>7)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460925" y="1550656"/>
            <a:ext cx="1814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Roboto"/>
                <a:cs typeface="Roboto"/>
              </a:rPr>
              <a:t>Persistencia: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9419" y="1677656"/>
            <a:ext cx="62350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Hasta</a:t>
            </a:r>
            <a:r>
              <a:rPr sz="1400" spc="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ahora,</a:t>
            </a:r>
            <a:r>
              <a:rPr sz="1400" spc="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hemos</a:t>
            </a:r>
            <a:r>
              <a:rPr sz="1400" spc="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aprendido</a:t>
            </a:r>
            <a:r>
              <a:rPr sz="1400" spc="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cómo</a:t>
            </a:r>
            <a:r>
              <a:rPr sz="1400" spc="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escribir</a:t>
            </a:r>
            <a:r>
              <a:rPr sz="1400" spc="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programas</a:t>
            </a:r>
            <a:r>
              <a:rPr sz="1400" spc="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400" spc="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comunicar</a:t>
            </a:r>
            <a:r>
              <a:rPr sz="1400" spc="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Roboto"/>
                <a:cs typeface="Roboto"/>
              </a:rPr>
              <a:t>nuestras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893" y="2653775"/>
            <a:ext cx="3469456" cy="199789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60925" y="1944356"/>
            <a:ext cx="8420100" cy="2221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9710">
              <a:lnSpc>
                <a:spcPct val="114999"/>
              </a:lnSpc>
              <a:spcBef>
                <a:spcPts val="100"/>
              </a:spcBef>
            </a:pP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intenciones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a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Roboto"/>
                <a:cs typeface="Roboto"/>
              </a:rPr>
              <a:t>Unidad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Central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Procesamiento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usando</a:t>
            </a:r>
            <a:r>
              <a:rPr sz="1400" spc="3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ejecución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condicional,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funciones</a:t>
            </a:r>
            <a:r>
              <a:rPr sz="1400" spc="3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Roboto"/>
                <a:cs typeface="Roboto"/>
              </a:rPr>
              <a:t>e </a:t>
            </a:r>
            <a:r>
              <a:rPr sz="1400" spc="-3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iteraciones.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Hemos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aprendido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como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crear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usar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estructuras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de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datos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Memoria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Principal.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Roboto"/>
              <a:cs typeface="Roboto"/>
            </a:endParaRPr>
          </a:p>
          <a:p>
            <a:pPr marL="4326255" marR="5080" algn="just">
              <a:lnSpc>
                <a:spcPts val="1600"/>
              </a:lnSpc>
            </a:pP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En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este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capítulo,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comenzaremos a </a:t>
            </a:r>
            <a:r>
              <a:rPr sz="1400" spc="-25" dirty="0">
                <a:solidFill>
                  <a:srgbClr val="FFFFFF"/>
                </a:solidFill>
                <a:latin typeface="Roboto"/>
                <a:cs typeface="Roboto"/>
              </a:rPr>
              <a:t>trabajar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con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la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Memoria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Secundaria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Roboto"/>
                <a:cs typeface="Roboto"/>
              </a:rPr>
              <a:t>(o</a:t>
            </a:r>
            <a:r>
              <a:rPr sz="14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ﬁcheros,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o</a:t>
            </a:r>
            <a:r>
              <a:rPr sz="14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archivos).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La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memoria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secundaria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no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se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borra</a:t>
            </a:r>
            <a:r>
              <a:rPr sz="1400" spc="3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aunque</a:t>
            </a:r>
            <a:r>
              <a:rPr sz="1400" spc="3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se 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interrumpa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la corriente. Incluso,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en 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caso 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400" spc="-25" dirty="0">
                <a:solidFill>
                  <a:srgbClr val="FFFFFF"/>
                </a:solidFill>
                <a:latin typeface="Roboto"/>
                <a:cs typeface="Roboto"/>
              </a:rPr>
              <a:t>una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 unidad ﬂash </a:t>
            </a:r>
            <a:r>
              <a:rPr sz="1400" spc="-25" dirty="0">
                <a:solidFill>
                  <a:srgbClr val="FFFFFF"/>
                </a:solidFill>
                <a:latin typeface="Roboto"/>
                <a:cs typeface="Roboto"/>
              </a:rPr>
              <a:t>USB,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los datos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que escribamos desde 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nuestros</a:t>
            </a:r>
            <a:r>
              <a:rPr sz="1400" spc="3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programas</a:t>
            </a:r>
            <a:r>
              <a:rPr sz="1400" spc="3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pueden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ser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retirados</a:t>
            </a:r>
            <a:r>
              <a:rPr sz="1400" spc="3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del 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sistema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transportados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otro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equipo.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2903" y="573259"/>
            <a:ext cx="3794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5" dirty="0"/>
              <a:t>Apertura</a:t>
            </a:r>
            <a:r>
              <a:rPr sz="3000" spc="-25" dirty="0"/>
              <a:t> </a:t>
            </a:r>
            <a:r>
              <a:rPr sz="3000" spc="75" dirty="0"/>
              <a:t>de</a:t>
            </a:r>
            <a:r>
              <a:rPr sz="3000" spc="-25" dirty="0"/>
              <a:t> </a:t>
            </a:r>
            <a:r>
              <a:rPr sz="3000" spc="95" dirty="0"/>
              <a:t>Ficheros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460925" y="1512557"/>
            <a:ext cx="8201025" cy="223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Cuando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se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desea leer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o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escribir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un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archivo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(nos referimos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disco duro),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primero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debemos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abrir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ﬁchero. 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Al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abrir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ﬁchero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nos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comunicamos con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sistema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operativo,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que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sabe dónde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se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encuentran</a:t>
            </a:r>
            <a:r>
              <a:rPr sz="1800" spc="3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almacenados los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datos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cada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archivo.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Cuando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se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abre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un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ﬁchero,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se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está pidiendo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al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sistema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operativo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lo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busque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por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su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nombre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8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se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asegure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existe.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En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este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ejemplo,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abrimos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ﬁchero mbox.txt,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que debería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estar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guardado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misma carpeta en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te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encontrabas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cuando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iniciaste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Python.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7375" y="3850875"/>
            <a:ext cx="6590574" cy="1096124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Modos</a:t>
            </a:r>
            <a:endParaRPr b="1"/>
          </a:p>
        </p:txBody>
      </p:sp>
      <p:sp>
        <p:nvSpPr>
          <p:cNvPr id="570" name="Google Shape;570;p7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	Solo lectura. El fichero solo se puede leer. Es el modo por defecto si no se indica.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w	Sólo escritura. En el fichero solo se puede escribir. Si ya existe el fichero, machaca su contenido.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	Adición. En el fichero solo se puede escribir. Si ya existe el fichero, todo lo que se escriba se añadirá al final del mismo.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x	Como ‘w’ pero si existe el fichero lanza una excepción.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r+	Lectura y escritura. El fichero se puede leer y escribir.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0925" y="453306"/>
            <a:ext cx="7875905" cy="1703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Si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apertura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tiene</a:t>
            </a:r>
            <a:r>
              <a:rPr sz="1800" spc="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exito,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sistema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operativo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nos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devuelve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manejador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endParaRPr sz="1800">
              <a:latin typeface="Roboto"/>
              <a:cs typeface="Roboto"/>
            </a:endParaRPr>
          </a:p>
          <a:p>
            <a:pPr marL="12700" marR="5080" algn="just">
              <a:lnSpc>
                <a:spcPct val="170600"/>
              </a:lnSpc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ﬁchero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(ﬁle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handle).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manejador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ﬁchero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no son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los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datos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que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contiene en </a:t>
            </a:r>
            <a:r>
              <a:rPr sz="1800" spc="-43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realidad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archivo,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sino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que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se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trata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un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“manejador”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(handle) que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se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puede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utilizar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para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leer esos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datos.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4550" y="2304175"/>
            <a:ext cx="4514849" cy="2381249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0925" y="1512557"/>
            <a:ext cx="7686040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Si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ﬁchero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no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existe,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open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fallar´a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con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traceback,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no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obtendrás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ningún </a:t>
            </a:r>
            <a:r>
              <a:rPr sz="1800" spc="-4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manejador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para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poder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acceder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su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contenido: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973" y="2571750"/>
            <a:ext cx="7048350" cy="13269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2136" y="573259"/>
            <a:ext cx="45758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5" dirty="0"/>
              <a:t>Ficheros</a:t>
            </a:r>
            <a:r>
              <a:rPr sz="3000" spc="-5" dirty="0"/>
              <a:t> </a:t>
            </a:r>
            <a:r>
              <a:rPr sz="3000" spc="75" dirty="0"/>
              <a:t>de</a:t>
            </a:r>
            <a:r>
              <a:rPr sz="3000" dirty="0"/>
              <a:t> </a:t>
            </a:r>
            <a:r>
              <a:rPr sz="3000" spc="75" dirty="0"/>
              <a:t>texto</a:t>
            </a:r>
            <a:r>
              <a:rPr sz="3000" dirty="0"/>
              <a:t> </a:t>
            </a:r>
            <a:r>
              <a:rPr sz="3000" spc="265" dirty="0"/>
              <a:t>y</a:t>
            </a:r>
            <a:r>
              <a:rPr sz="3000" spc="5" dirty="0"/>
              <a:t> </a:t>
            </a:r>
            <a:r>
              <a:rPr sz="3000" spc="130" dirty="0"/>
              <a:t>líneas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460925" y="1512557"/>
            <a:ext cx="8021320" cy="160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ﬁchero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texto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puede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ser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considerado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secuencia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líneas,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igual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modo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cadena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Python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puede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ser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considerada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secuencia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caracteres.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Por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ejemplo,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esta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es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muestra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ﬁchero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texto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guarda </a:t>
            </a:r>
            <a:r>
              <a:rPr sz="1800" spc="-4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actividad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correos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varias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personas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equipo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desarrollo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spc="-40" dirty="0">
                <a:solidFill>
                  <a:srgbClr val="FFFFFF"/>
                </a:solidFill>
                <a:latin typeface="Roboto"/>
                <a:cs typeface="Roboto"/>
              </a:rPr>
              <a:t>un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proyecto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código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abierto:</a:t>
            </a:r>
            <a:endParaRPr sz="1800" dirty="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0612" y="3288375"/>
            <a:ext cx="5702774" cy="1636374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925" y="311182"/>
            <a:ext cx="8042909" cy="191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Python,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carácter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salto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línea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se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representa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por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barra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Roboto"/>
                <a:cs typeface="Roboto"/>
              </a:rPr>
              <a:t>invertida-n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las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cadenas.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pesar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parezcan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dos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caracteres,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se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trata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realidad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uno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u="heavy" spc="-15" dirty="0">
                <a:solidFill>
                  <a:srgbClr val="FFFFFF"/>
                </a:solidFill>
                <a:uFill>
                  <a:solidFill>
                    <a:srgbClr val="039BE4"/>
                  </a:solidFill>
                </a:uFill>
                <a:latin typeface="Roboto"/>
                <a:cs typeface="Roboto"/>
              </a:rPr>
              <a:t>sólo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.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Cuando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revisamos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variable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introduciendo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Roboto"/>
                <a:cs typeface="Roboto"/>
              </a:rPr>
              <a:t>“cosa”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intérprete,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nos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mostrar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\n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cadena,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pero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cuando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usemos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print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para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mostrar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cadena, </a:t>
            </a:r>
            <a:r>
              <a:rPr sz="1800" spc="-4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veremos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cómo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esta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aparece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dividida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dos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líneas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por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carácter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salto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línea.</a:t>
            </a:r>
            <a:endParaRPr sz="1800" dirty="0">
              <a:latin typeface="Roboto"/>
              <a:cs typeface="Robo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22400" y="2086550"/>
            <a:ext cx="2964180" cy="2857500"/>
            <a:chOff x="3122400" y="2086550"/>
            <a:chExt cx="2964180" cy="2857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2400" y="2086550"/>
              <a:ext cx="2963975" cy="28572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187424" y="2826850"/>
              <a:ext cx="1716405" cy="721360"/>
            </a:xfrm>
            <a:custGeom>
              <a:avLst/>
              <a:gdLst/>
              <a:ahLst/>
              <a:cxnLst/>
              <a:rect l="l" t="t" r="r" b="b"/>
              <a:pathLst>
                <a:path w="1716404" h="721360">
                  <a:moveTo>
                    <a:pt x="0" y="0"/>
                  </a:moveTo>
                  <a:lnTo>
                    <a:pt x="1716299" y="0"/>
                  </a:lnTo>
                  <a:lnTo>
                    <a:pt x="1716299" y="721199"/>
                  </a:lnTo>
                  <a:lnTo>
                    <a:pt x="0" y="721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56619" y="573259"/>
            <a:ext cx="36245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5" dirty="0">
                <a:solidFill>
                  <a:srgbClr val="FFFFFF"/>
                </a:solidFill>
                <a:latin typeface="Georgia"/>
                <a:cs typeface="Georgia"/>
              </a:rPr>
              <a:t>Lectura</a:t>
            </a:r>
            <a:r>
              <a:rPr sz="30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000" spc="75" dirty="0">
                <a:solidFill>
                  <a:srgbClr val="FFFFFF"/>
                </a:solidFill>
                <a:latin typeface="Georgia"/>
                <a:cs typeface="Georgia"/>
              </a:rPr>
              <a:t>de</a:t>
            </a:r>
            <a:r>
              <a:rPr sz="30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000" spc="45" dirty="0">
                <a:solidFill>
                  <a:srgbClr val="FFFFFF"/>
                </a:solidFill>
                <a:latin typeface="Georgia"/>
                <a:cs typeface="Georgia"/>
              </a:rPr>
              <a:t>Ficheros: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925" y="1512557"/>
            <a:ext cx="8165465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800" spc="3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pesar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manejador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ﬁchero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no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contiene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los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datos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archivo,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es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bastante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fácil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construir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bucle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for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para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ir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leyendo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contabilizando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cada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spc="-43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las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líneas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ﬁchero:</a:t>
            </a:r>
            <a:endParaRPr sz="1800" dirty="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2037" y="2571754"/>
            <a:ext cx="4679924" cy="2174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10966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5" dirty="0"/>
              <a:t>Listas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93395">
              <a:lnSpc>
                <a:spcPct val="114999"/>
              </a:lnSpc>
              <a:spcBef>
                <a:spcPts val="100"/>
              </a:spcBef>
            </a:pPr>
            <a:r>
              <a:rPr spc="95" dirty="0">
                <a:latin typeface="Georgia"/>
                <a:cs typeface="Georgia"/>
              </a:rPr>
              <a:t>Al </a:t>
            </a:r>
            <a:r>
              <a:rPr spc="65" dirty="0">
                <a:latin typeface="Georgia"/>
                <a:cs typeface="Georgia"/>
              </a:rPr>
              <a:t>igual </a:t>
            </a:r>
            <a:r>
              <a:rPr spc="30" dirty="0">
                <a:latin typeface="Georgia"/>
                <a:cs typeface="Georgia"/>
              </a:rPr>
              <a:t>que </a:t>
            </a:r>
            <a:r>
              <a:rPr spc="80" dirty="0">
                <a:latin typeface="Georgia"/>
                <a:cs typeface="Georgia"/>
              </a:rPr>
              <a:t>una </a:t>
            </a:r>
            <a:r>
              <a:rPr spc="50" dirty="0">
                <a:latin typeface="Georgia"/>
                <a:cs typeface="Georgia"/>
              </a:rPr>
              <a:t>cadena, </a:t>
            </a:r>
            <a:r>
              <a:rPr spc="80" dirty="0">
                <a:latin typeface="Georgia"/>
                <a:cs typeface="Georgia"/>
              </a:rPr>
              <a:t>una </a:t>
            </a:r>
            <a:r>
              <a:rPr spc="60" dirty="0">
                <a:latin typeface="Georgia"/>
                <a:cs typeface="Georgia"/>
              </a:rPr>
              <a:t>lista </a:t>
            </a:r>
            <a:r>
              <a:rPr spc="90" dirty="0">
                <a:latin typeface="Georgia"/>
                <a:cs typeface="Georgia"/>
              </a:rPr>
              <a:t>es </a:t>
            </a:r>
            <a:r>
              <a:rPr spc="80" dirty="0">
                <a:latin typeface="Georgia"/>
                <a:cs typeface="Georgia"/>
              </a:rPr>
              <a:t>una </a:t>
            </a:r>
            <a:r>
              <a:rPr spc="85" dirty="0">
                <a:latin typeface="Georgia"/>
                <a:cs typeface="Georgia"/>
              </a:rPr>
              <a:t>secuencia </a:t>
            </a:r>
            <a:r>
              <a:rPr spc="45" dirty="0">
                <a:latin typeface="Georgia"/>
                <a:cs typeface="Georgia"/>
              </a:rPr>
              <a:t>de </a:t>
            </a:r>
            <a:r>
              <a:rPr spc="50" dirty="0">
                <a:latin typeface="Georgia"/>
                <a:cs typeface="Georgia"/>
              </a:rPr>
              <a:t>valores. </a:t>
            </a:r>
            <a:r>
              <a:rPr spc="40" dirty="0">
                <a:latin typeface="Georgia"/>
                <a:cs typeface="Georgia"/>
              </a:rPr>
              <a:t>En </a:t>
            </a:r>
            <a:r>
              <a:rPr spc="80" dirty="0">
                <a:latin typeface="Georgia"/>
                <a:cs typeface="Georgia"/>
              </a:rPr>
              <a:t>una </a:t>
            </a:r>
            <a:r>
              <a:rPr spc="-420" dirty="0">
                <a:latin typeface="Georgia"/>
                <a:cs typeface="Georgia"/>
              </a:rPr>
              <a:t> </a:t>
            </a:r>
            <a:r>
              <a:rPr spc="50" dirty="0">
                <a:latin typeface="Georgia"/>
                <a:cs typeface="Georgia"/>
              </a:rPr>
              <a:t>cadena,</a:t>
            </a:r>
            <a:r>
              <a:rPr spc="10" dirty="0">
                <a:latin typeface="Georgia"/>
                <a:cs typeface="Georgia"/>
              </a:rPr>
              <a:t> </a:t>
            </a:r>
            <a:r>
              <a:rPr spc="55" dirty="0">
                <a:latin typeface="Georgia"/>
                <a:cs typeface="Georgia"/>
              </a:rPr>
              <a:t>los</a:t>
            </a:r>
            <a:r>
              <a:rPr spc="10" dirty="0">
                <a:latin typeface="Georgia"/>
                <a:cs typeface="Georgia"/>
              </a:rPr>
              <a:t> </a:t>
            </a:r>
            <a:r>
              <a:rPr spc="65" dirty="0">
                <a:latin typeface="Georgia"/>
                <a:cs typeface="Georgia"/>
              </a:rPr>
              <a:t>valores</a:t>
            </a:r>
            <a:r>
              <a:rPr spc="15" dirty="0">
                <a:latin typeface="Georgia"/>
                <a:cs typeface="Georgia"/>
              </a:rPr>
              <a:t> </a:t>
            </a:r>
            <a:r>
              <a:rPr spc="80" dirty="0">
                <a:latin typeface="Georgia"/>
                <a:cs typeface="Georgia"/>
              </a:rPr>
              <a:t>son</a:t>
            </a:r>
            <a:r>
              <a:rPr spc="15" dirty="0">
                <a:latin typeface="Georgia"/>
                <a:cs typeface="Georgia"/>
              </a:rPr>
              <a:t> </a:t>
            </a:r>
            <a:r>
              <a:rPr spc="40" dirty="0">
                <a:latin typeface="Georgia"/>
                <a:cs typeface="Georgia"/>
              </a:rPr>
              <a:t>caracteres;</a:t>
            </a:r>
            <a:r>
              <a:rPr spc="15" dirty="0">
                <a:latin typeface="Georgia"/>
                <a:cs typeface="Georgia"/>
              </a:rPr>
              <a:t> </a:t>
            </a:r>
            <a:r>
              <a:rPr spc="85" dirty="0">
                <a:latin typeface="Georgia"/>
                <a:cs typeface="Georgia"/>
              </a:rPr>
              <a:t>en</a:t>
            </a:r>
            <a:r>
              <a:rPr spc="15" dirty="0">
                <a:latin typeface="Georgia"/>
                <a:cs typeface="Georgia"/>
              </a:rPr>
              <a:t> </a:t>
            </a:r>
            <a:r>
              <a:rPr spc="80" dirty="0">
                <a:latin typeface="Georgia"/>
                <a:cs typeface="Georgia"/>
              </a:rPr>
              <a:t>una</a:t>
            </a:r>
            <a:r>
              <a:rPr spc="10" dirty="0">
                <a:latin typeface="Georgia"/>
                <a:cs typeface="Georgia"/>
              </a:rPr>
              <a:t> </a:t>
            </a:r>
            <a:r>
              <a:rPr spc="25" dirty="0">
                <a:latin typeface="Georgia"/>
                <a:cs typeface="Georgia"/>
              </a:rPr>
              <a:t>lista,</a:t>
            </a:r>
            <a:r>
              <a:rPr spc="5" dirty="0">
                <a:latin typeface="Georgia"/>
                <a:cs typeface="Georgia"/>
              </a:rPr>
              <a:t> </a:t>
            </a:r>
            <a:r>
              <a:rPr spc="60" dirty="0">
                <a:latin typeface="Georgia"/>
                <a:cs typeface="Georgia"/>
              </a:rPr>
              <a:t>pueden</a:t>
            </a:r>
            <a:r>
              <a:rPr spc="15" dirty="0">
                <a:latin typeface="Georgia"/>
                <a:cs typeface="Georgia"/>
              </a:rPr>
              <a:t> </a:t>
            </a:r>
            <a:r>
              <a:rPr spc="60" dirty="0">
                <a:latin typeface="Georgia"/>
                <a:cs typeface="Georgia"/>
              </a:rPr>
              <a:t>ser</a:t>
            </a:r>
            <a:r>
              <a:rPr spc="15" dirty="0">
                <a:latin typeface="Georgia"/>
                <a:cs typeface="Georgia"/>
              </a:rPr>
              <a:t> </a:t>
            </a:r>
            <a:r>
              <a:rPr spc="45" dirty="0">
                <a:latin typeface="Georgia"/>
                <a:cs typeface="Georgia"/>
              </a:rPr>
              <a:t>de</a:t>
            </a:r>
            <a:r>
              <a:rPr spc="15" dirty="0">
                <a:latin typeface="Georgia"/>
                <a:cs typeface="Georgia"/>
              </a:rPr>
              <a:t> </a:t>
            </a:r>
            <a:r>
              <a:rPr spc="45" dirty="0">
                <a:latin typeface="Georgia"/>
                <a:cs typeface="Georgia"/>
              </a:rPr>
              <a:t>cualquier </a:t>
            </a:r>
            <a:r>
              <a:rPr spc="-420" dirty="0">
                <a:latin typeface="Georgia"/>
                <a:cs typeface="Georgia"/>
              </a:rPr>
              <a:t> </a:t>
            </a:r>
            <a:r>
              <a:rPr spc="10" dirty="0">
                <a:latin typeface="Georgia"/>
                <a:cs typeface="Georgia"/>
              </a:rPr>
              <a:t>tipo.</a:t>
            </a:r>
            <a:r>
              <a:rPr spc="5" dirty="0">
                <a:latin typeface="Georgia"/>
                <a:cs typeface="Georgia"/>
              </a:rPr>
              <a:t> </a:t>
            </a:r>
            <a:r>
              <a:rPr spc="40" dirty="0">
                <a:latin typeface="Georgia"/>
                <a:cs typeface="Georgia"/>
              </a:rPr>
              <a:t>Los</a:t>
            </a:r>
            <a:r>
              <a:rPr spc="5" dirty="0">
                <a:latin typeface="Georgia"/>
                <a:cs typeface="Georgia"/>
              </a:rPr>
              <a:t> </a:t>
            </a:r>
            <a:r>
              <a:rPr spc="65" dirty="0">
                <a:latin typeface="Georgia"/>
                <a:cs typeface="Georgia"/>
              </a:rPr>
              <a:t>valores</a:t>
            </a:r>
            <a:r>
              <a:rPr spc="15" dirty="0">
                <a:latin typeface="Georgia"/>
                <a:cs typeface="Georgia"/>
              </a:rPr>
              <a:t> </a:t>
            </a:r>
            <a:r>
              <a:rPr spc="85" dirty="0">
                <a:latin typeface="Georgia"/>
                <a:cs typeface="Georgia"/>
              </a:rPr>
              <a:t>en</a:t>
            </a:r>
            <a:r>
              <a:rPr spc="10" dirty="0">
                <a:latin typeface="Georgia"/>
                <a:cs typeface="Georgia"/>
              </a:rPr>
              <a:t> </a:t>
            </a:r>
            <a:r>
              <a:rPr spc="85" dirty="0">
                <a:latin typeface="Georgia"/>
                <a:cs typeface="Georgia"/>
              </a:rPr>
              <a:t>las</a:t>
            </a:r>
            <a:r>
              <a:rPr spc="5" dirty="0">
                <a:latin typeface="Georgia"/>
                <a:cs typeface="Georgia"/>
              </a:rPr>
              <a:t> </a:t>
            </a:r>
            <a:r>
              <a:rPr spc="70" dirty="0">
                <a:latin typeface="Georgia"/>
                <a:cs typeface="Georgia"/>
              </a:rPr>
              <a:t>listas</a:t>
            </a:r>
            <a:r>
              <a:rPr spc="10" dirty="0">
                <a:latin typeface="Georgia"/>
                <a:cs typeface="Georgia"/>
              </a:rPr>
              <a:t> </a:t>
            </a:r>
            <a:r>
              <a:rPr spc="60" dirty="0">
                <a:latin typeface="Georgia"/>
                <a:cs typeface="Georgia"/>
              </a:rPr>
              <a:t>reciben</a:t>
            </a:r>
            <a:r>
              <a:rPr spc="10" dirty="0">
                <a:latin typeface="Georgia"/>
                <a:cs typeface="Georgia"/>
              </a:rPr>
              <a:t> </a:t>
            </a:r>
            <a:r>
              <a:rPr spc="55" dirty="0">
                <a:latin typeface="Georgia"/>
                <a:cs typeface="Georgia"/>
              </a:rPr>
              <a:t>el</a:t>
            </a:r>
            <a:r>
              <a:rPr spc="15" dirty="0">
                <a:latin typeface="Georgia"/>
                <a:cs typeface="Georgia"/>
              </a:rPr>
              <a:t> </a:t>
            </a:r>
            <a:r>
              <a:rPr spc="50" dirty="0">
                <a:latin typeface="Georgia"/>
                <a:cs typeface="Georgia"/>
              </a:rPr>
              <a:t>nombre</a:t>
            </a:r>
            <a:r>
              <a:rPr spc="10" dirty="0">
                <a:latin typeface="Georgia"/>
                <a:cs typeface="Georgia"/>
              </a:rPr>
              <a:t> </a:t>
            </a:r>
            <a:r>
              <a:rPr spc="45" dirty="0">
                <a:latin typeface="Georgia"/>
                <a:cs typeface="Georgia"/>
              </a:rPr>
              <a:t>de</a:t>
            </a:r>
            <a:r>
              <a:rPr spc="10" dirty="0">
                <a:latin typeface="Georgia"/>
                <a:cs typeface="Georgia"/>
              </a:rPr>
              <a:t> </a:t>
            </a:r>
            <a:r>
              <a:rPr spc="40" dirty="0">
                <a:latin typeface="Georgia"/>
                <a:cs typeface="Georgia"/>
              </a:rPr>
              <a:t>elementos,</a:t>
            </a:r>
            <a:r>
              <a:rPr spc="10" dirty="0">
                <a:latin typeface="Georgia"/>
                <a:cs typeface="Georgia"/>
              </a:rPr>
              <a:t> </a:t>
            </a:r>
            <a:r>
              <a:rPr spc="15" dirty="0">
                <a:latin typeface="Georgia"/>
                <a:cs typeface="Georgia"/>
              </a:rPr>
              <a:t>o</a:t>
            </a:r>
            <a:r>
              <a:rPr spc="5" dirty="0">
                <a:latin typeface="Georgia"/>
                <a:cs typeface="Georgia"/>
              </a:rPr>
              <a:t> </a:t>
            </a:r>
            <a:r>
              <a:rPr spc="85" dirty="0">
                <a:latin typeface="Georgia"/>
                <a:cs typeface="Georgia"/>
              </a:rPr>
              <a:t>a</a:t>
            </a:r>
            <a:r>
              <a:rPr spc="5" dirty="0">
                <a:latin typeface="Georgia"/>
                <a:cs typeface="Georgia"/>
              </a:rPr>
              <a:t> </a:t>
            </a:r>
            <a:r>
              <a:rPr spc="105" dirty="0">
                <a:latin typeface="Georgia"/>
                <a:cs typeface="Georgia"/>
              </a:rPr>
              <a:t>veces </a:t>
            </a:r>
            <a:r>
              <a:rPr spc="-415" dirty="0">
                <a:latin typeface="Georgia"/>
                <a:cs typeface="Georgia"/>
              </a:rPr>
              <a:t> </a:t>
            </a:r>
            <a:r>
              <a:rPr spc="45" dirty="0">
                <a:latin typeface="Georgia"/>
                <a:cs typeface="Georgia"/>
              </a:rPr>
              <a:t>artículos.</a:t>
            </a:r>
          </a:p>
          <a:p>
            <a:pPr marR="5080">
              <a:lnSpc>
                <a:spcPct val="114999"/>
              </a:lnSpc>
              <a:spcBef>
                <a:spcPts val="1200"/>
              </a:spcBef>
            </a:pPr>
            <a:r>
              <a:rPr spc="40" dirty="0">
                <a:latin typeface="Georgia"/>
                <a:cs typeface="Georgia"/>
              </a:rPr>
              <a:t>En</a:t>
            </a:r>
            <a:r>
              <a:rPr spc="5" dirty="0">
                <a:latin typeface="Georgia"/>
                <a:cs typeface="Georgia"/>
              </a:rPr>
              <a:t> </a:t>
            </a:r>
            <a:r>
              <a:rPr spc="55" dirty="0">
                <a:latin typeface="Georgia"/>
                <a:cs typeface="Georgia"/>
              </a:rPr>
              <a:t>el</a:t>
            </a:r>
            <a:r>
              <a:rPr spc="15" dirty="0">
                <a:latin typeface="Georgia"/>
                <a:cs typeface="Georgia"/>
              </a:rPr>
              <a:t> </a:t>
            </a:r>
            <a:r>
              <a:rPr spc="50" dirty="0">
                <a:latin typeface="Georgia"/>
                <a:cs typeface="Georgia"/>
              </a:rPr>
              <a:t>lenguaje</a:t>
            </a:r>
            <a:r>
              <a:rPr spc="10" dirty="0">
                <a:latin typeface="Georgia"/>
                <a:cs typeface="Georgia"/>
              </a:rPr>
              <a:t> </a:t>
            </a:r>
            <a:r>
              <a:rPr spc="80" dirty="0">
                <a:latin typeface="Georgia"/>
                <a:cs typeface="Georgia"/>
              </a:rPr>
              <a:t>Python</a:t>
            </a:r>
            <a:r>
              <a:rPr spc="10" dirty="0">
                <a:latin typeface="Georgia"/>
                <a:cs typeface="Georgia"/>
              </a:rPr>
              <a:t> </a:t>
            </a:r>
            <a:r>
              <a:rPr spc="55" dirty="0">
                <a:latin typeface="Georgia"/>
                <a:cs typeface="Georgia"/>
              </a:rPr>
              <a:t>tendremos</a:t>
            </a:r>
            <a:r>
              <a:rPr spc="10" dirty="0">
                <a:latin typeface="Georgia"/>
                <a:cs typeface="Georgia"/>
              </a:rPr>
              <a:t> </a:t>
            </a:r>
            <a:r>
              <a:rPr spc="55" dirty="0">
                <a:latin typeface="Georgia"/>
                <a:cs typeface="Georgia"/>
              </a:rPr>
              <a:t>dos</a:t>
            </a:r>
            <a:r>
              <a:rPr spc="10" dirty="0">
                <a:latin typeface="Georgia"/>
                <a:cs typeface="Georgia"/>
              </a:rPr>
              <a:t> </a:t>
            </a:r>
            <a:r>
              <a:rPr spc="60" dirty="0">
                <a:latin typeface="Georgia"/>
                <a:cs typeface="Georgia"/>
              </a:rPr>
              <a:t>opciones</a:t>
            </a:r>
            <a:r>
              <a:rPr spc="15" dirty="0">
                <a:latin typeface="Georgia"/>
                <a:cs typeface="Georgia"/>
              </a:rPr>
              <a:t> </a:t>
            </a:r>
            <a:r>
              <a:rPr spc="45" dirty="0">
                <a:latin typeface="Georgia"/>
                <a:cs typeface="Georgia"/>
              </a:rPr>
              <a:t>para</a:t>
            </a:r>
            <a:r>
              <a:rPr spc="15" dirty="0">
                <a:latin typeface="Georgia"/>
                <a:cs typeface="Georgia"/>
              </a:rPr>
              <a:t> </a:t>
            </a:r>
            <a:r>
              <a:rPr spc="50" dirty="0">
                <a:latin typeface="Georgia"/>
                <a:cs typeface="Georgia"/>
              </a:rPr>
              <a:t>utilizar</a:t>
            </a:r>
            <a:r>
              <a:rPr spc="10" dirty="0">
                <a:latin typeface="Georgia"/>
                <a:cs typeface="Georgia"/>
              </a:rPr>
              <a:t> </a:t>
            </a:r>
            <a:r>
              <a:rPr spc="50" dirty="0">
                <a:latin typeface="Georgia"/>
                <a:cs typeface="Georgia"/>
              </a:rPr>
              <a:t>listas.</a:t>
            </a:r>
            <a:r>
              <a:rPr spc="10" dirty="0">
                <a:latin typeface="Georgia"/>
                <a:cs typeface="Georgia"/>
              </a:rPr>
              <a:t> </a:t>
            </a:r>
            <a:r>
              <a:rPr spc="60" dirty="0">
                <a:latin typeface="Georgia"/>
                <a:cs typeface="Georgia"/>
              </a:rPr>
              <a:t>Las</a:t>
            </a:r>
            <a:r>
              <a:rPr spc="10" dirty="0">
                <a:latin typeface="Georgia"/>
                <a:cs typeface="Georgia"/>
              </a:rPr>
              <a:t> </a:t>
            </a:r>
            <a:r>
              <a:rPr spc="70" dirty="0">
                <a:latin typeface="Georgia"/>
                <a:cs typeface="Georgia"/>
              </a:rPr>
              <a:t>listas </a:t>
            </a:r>
            <a:r>
              <a:rPr spc="-415" dirty="0">
                <a:latin typeface="Georgia"/>
                <a:cs typeface="Georgia"/>
              </a:rPr>
              <a:t> </a:t>
            </a:r>
            <a:r>
              <a:rPr spc="30" dirty="0">
                <a:latin typeface="Georgia"/>
                <a:cs typeface="Georgia"/>
              </a:rPr>
              <a:t>que </a:t>
            </a:r>
            <a:r>
              <a:rPr spc="70" dirty="0">
                <a:latin typeface="Georgia"/>
                <a:cs typeface="Georgia"/>
              </a:rPr>
              <a:t>python </a:t>
            </a:r>
            <a:r>
              <a:rPr spc="80" dirty="0">
                <a:latin typeface="Georgia"/>
                <a:cs typeface="Georgia"/>
              </a:rPr>
              <a:t>incluye </a:t>
            </a:r>
            <a:r>
              <a:rPr spc="75" dirty="0">
                <a:latin typeface="Georgia"/>
                <a:cs typeface="Georgia"/>
              </a:rPr>
              <a:t>como </a:t>
            </a:r>
            <a:r>
              <a:rPr spc="30" dirty="0">
                <a:latin typeface="Georgia"/>
                <a:cs typeface="Georgia"/>
              </a:rPr>
              <a:t>librería </a:t>
            </a:r>
            <a:r>
              <a:rPr spc="160" dirty="0">
                <a:latin typeface="Georgia"/>
                <a:cs typeface="Georgia"/>
              </a:rPr>
              <a:t>y </a:t>
            </a:r>
            <a:r>
              <a:rPr spc="85" dirty="0">
                <a:latin typeface="Georgia"/>
                <a:cs typeface="Georgia"/>
              </a:rPr>
              <a:t>las </a:t>
            </a:r>
            <a:r>
              <a:rPr spc="30" dirty="0">
                <a:latin typeface="Georgia"/>
                <a:cs typeface="Georgia"/>
              </a:rPr>
              <a:t>que </a:t>
            </a:r>
            <a:r>
              <a:rPr spc="60" dirty="0">
                <a:latin typeface="Georgia"/>
                <a:cs typeface="Georgia"/>
              </a:rPr>
              <a:t>podemos </a:t>
            </a:r>
            <a:r>
              <a:rPr spc="55" dirty="0">
                <a:latin typeface="Georgia"/>
                <a:cs typeface="Georgia"/>
              </a:rPr>
              <a:t>generar </a:t>
            </a:r>
            <a:r>
              <a:rPr spc="50" dirty="0">
                <a:latin typeface="Georgia"/>
                <a:cs typeface="Georgia"/>
              </a:rPr>
              <a:t>utilizando </a:t>
            </a:r>
            <a:r>
              <a:rPr spc="55" dirty="0">
                <a:latin typeface="Georgia"/>
                <a:cs typeface="Georgia"/>
              </a:rPr>
              <a:t> </a:t>
            </a:r>
            <a:r>
              <a:rPr spc="90" dirty="0">
                <a:latin typeface="Georgia"/>
                <a:cs typeface="Georgia"/>
              </a:rPr>
              <a:t>clases</a:t>
            </a:r>
            <a:r>
              <a:rPr spc="10" dirty="0">
                <a:latin typeface="Georgia"/>
                <a:cs typeface="Georgia"/>
              </a:rPr>
              <a:t> </a:t>
            </a:r>
            <a:r>
              <a:rPr spc="45" dirty="0">
                <a:latin typeface="Georgia"/>
                <a:cs typeface="Georgia"/>
              </a:rPr>
              <a:t>de</a:t>
            </a:r>
            <a:r>
              <a:rPr spc="10" dirty="0">
                <a:latin typeface="Georgia"/>
                <a:cs typeface="Georgia"/>
              </a:rPr>
              <a:t> </a:t>
            </a:r>
            <a:r>
              <a:rPr spc="50" dirty="0">
                <a:latin typeface="Georgia"/>
                <a:cs typeface="Georgia"/>
              </a:rPr>
              <a:t>acuerdo</a:t>
            </a:r>
            <a:r>
              <a:rPr spc="5" dirty="0">
                <a:latin typeface="Georgia"/>
                <a:cs typeface="Georgia"/>
              </a:rPr>
              <a:t> </a:t>
            </a:r>
            <a:r>
              <a:rPr spc="70" dirty="0">
                <a:latin typeface="Georgia"/>
                <a:cs typeface="Georgia"/>
              </a:rPr>
              <a:t>al</a:t>
            </a:r>
            <a:r>
              <a:rPr spc="5" dirty="0">
                <a:latin typeface="Georgia"/>
                <a:cs typeface="Georgia"/>
              </a:rPr>
              <a:t> </a:t>
            </a:r>
            <a:r>
              <a:rPr spc="65" dirty="0">
                <a:latin typeface="Georgia"/>
                <a:cs typeface="Georgia"/>
              </a:rPr>
              <a:t>paradigma</a:t>
            </a:r>
            <a:r>
              <a:rPr spc="10" dirty="0">
                <a:latin typeface="Georgia"/>
                <a:cs typeface="Georgia"/>
              </a:rPr>
              <a:t> </a:t>
            </a:r>
            <a:r>
              <a:rPr spc="45" dirty="0">
                <a:latin typeface="Georgia"/>
                <a:cs typeface="Georgia"/>
              </a:rPr>
              <a:t>de</a:t>
            </a:r>
            <a:r>
              <a:rPr spc="10" dirty="0">
                <a:latin typeface="Georgia"/>
                <a:cs typeface="Georgia"/>
              </a:rPr>
              <a:t> </a:t>
            </a:r>
            <a:r>
              <a:rPr spc="70" dirty="0">
                <a:latin typeface="Georgia"/>
                <a:cs typeface="Georgia"/>
              </a:rPr>
              <a:t>la</a:t>
            </a:r>
            <a:r>
              <a:rPr spc="5" dirty="0">
                <a:latin typeface="Georgia"/>
                <a:cs typeface="Georgia"/>
              </a:rPr>
              <a:t> </a:t>
            </a:r>
            <a:r>
              <a:rPr spc="60" dirty="0">
                <a:latin typeface="Georgia"/>
                <a:cs typeface="Georgia"/>
              </a:rPr>
              <a:t>programación</a:t>
            </a:r>
            <a:r>
              <a:rPr spc="5" dirty="0">
                <a:latin typeface="Georgia"/>
                <a:cs typeface="Georgia"/>
              </a:rPr>
              <a:t> </a:t>
            </a:r>
            <a:r>
              <a:rPr spc="45" dirty="0">
                <a:latin typeface="Georgia"/>
                <a:cs typeface="Georgia"/>
              </a:rPr>
              <a:t>orientada</a:t>
            </a:r>
            <a:r>
              <a:rPr spc="10" dirty="0">
                <a:latin typeface="Georgia"/>
                <a:cs typeface="Georgia"/>
              </a:rPr>
              <a:t> </a:t>
            </a:r>
            <a:r>
              <a:rPr spc="85" dirty="0">
                <a:latin typeface="Georgia"/>
                <a:cs typeface="Georgia"/>
              </a:rPr>
              <a:t>a</a:t>
            </a:r>
            <a:r>
              <a:rPr spc="5" dirty="0">
                <a:latin typeface="Georgia"/>
                <a:cs typeface="Georgia"/>
              </a:rPr>
              <a:t> </a:t>
            </a:r>
            <a:r>
              <a:rPr spc="15" dirty="0">
                <a:latin typeface="Georgia"/>
                <a:cs typeface="Georgia"/>
              </a:rPr>
              <a:t>objetos</a:t>
            </a:r>
            <a:r>
              <a:rPr spc="5" dirty="0">
                <a:latin typeface="Georgia"/>
                <a:cs typeface="Georgia"/>
              </a:rPr>
              <a:t> </a:t>
            </a:r>
            <a:r>
              <a:rPr spc="85" dirty="0">
                <a:latin typeface="Georgia"/>
                <a:cs typeface="Georgia"/>
              </a:rPr>
              <a:t>en</a:t>
            </a:r>
            <a:r>
              <a:rPr spc="10" dirty="0">
                <a:latin typeface="Georgia"/>
                <a:cs typeface="Georgia"/>
              </a:rPr>
              <a:t> </a:t>
            </a:r>
            <a:r>
              <a:rPr spc="65" dirty="0">
                <a:latin typeface="Georgia"/>
                <a:cs typeface="Georgia"/>
              </a:rPr>
              <a:t>la </a:t>
            </a:r>
            <a:r>
              <a:rPr spc="-420" dirty="0">
                <a:latin typeface="Georgia"/>
                <a:cs typeface="Georgia"/>
              </a:rPr>
              <a:t> </a:t>
            </a:r>
            <a:r>
              <a:rPr spc="75" dirty="0">
                <a:latin typeface="Georgia"/>
                <a:cs typeface="Georgia"/>
              </a:rPr>
              <a:t>cual</a:t>
            </a:r>
            <a:r>
              <a:rPr dirty="0">
                <a:latin typeface="Georgia"/>
                <a:cs typeface="Georgia"/>
              </a:rPr>
              <a:t> </a:t>
            </a:r>
            <a:r>
              <a:rPr spc="80" dirty="0">
                <a:latin typeface="Georgia"/>
                <a:cs typeface="Georgia"/>
              </a:rPr>
              <a:t>Python</a:t>
            </a:r>
            <a:r>
              <a:rPr spc="5" dirty="0">
                <a:latin typeface="Georgia"/>
                <a:cs typeface="Georgia"/>
              </a:rPr>
              <a:t> </a:t>
            </a:r>
            <a:r>
              <a:rPr spc="65" dirty="0">
                <a:latin typeface="Georgia"/>
                <a:cs typeface="Georgia"/>
              </a:rPr>
              <a:t>está</a:t>
            </a:r>
            <a:r>
              <a:rPr spc="10" dirty="0">
                <a:latin typeface="Georgia"/>
                <a:cs typeface="Georgia"/>
              </a:rPr>
              <a:t> </a:t>
            </a:r>
            <a:r>
              <a:rPr spc="35" dirty="0">
                <a:latin typeface="Georgia"/>
                <a:cs typeface="Georgia"/>
              </a:rPr>
              <a:t>basado.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0925" y="239083"/>
            <a:ext cx="8097520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Si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sabes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ﬁchero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es </a:t>
            </a:r>
            <a:r>
              <a:rPr sz="1800" spc="-20" dirty="0" err="1">
                <a:solidFill>
                  <a:srgbClr val="FFFFFF"/>
                </a:solidFill>
                <a:latin typeface="Roboto"/>
                <a:cs typeface="Roboto"/>
              </a:rPr>
              <a:t>relativamente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 err="1">
                <a:solidFill>
                  <a:srgbClr val="FFFFFF"/>
                </a:solidFill>
                <a:latin typeface="Roboto"/>
                <a:cs typeface="Roboto"/>
              </a:rPr>
              <a:t>peque</a:t>
            </a:r>
            <a:r>
              <a:rPr lang="es-MX" sz="1800" spc="-15" dirty="0">
                <a:solidFill>
                  <a:srgbClr val="FFFFFF"/>
                </a:solidFill>
                <a:latin typeface="Roboto"/>
                <a:cs typeface="Roboto"/>
              </a:rPr>
              <a:t>ñ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comparado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con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tamaño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spc="-4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tu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memoria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principal,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puedes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leer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ﬁchero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completo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cadena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usando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método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read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sobre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el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manejador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del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ﬁchero.</a:t>
            </a:r>
            <a:endParaRPr sz="1800" dirty="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46100" y="1665608"/>
            <a:ext cx="5125085" cy="2059305"/>
            <a:chOff x="1846100" y="1665608"/>
            <a:chExt cx="5125085" cy="20593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6100" y="1665608"/>
              <a:ext cx="4799049" cy="20590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745050" y="2985499"/>
              <a:ext cx="2221230" cy="433070"/>
            </a:xfrm>
            <a:custGeom>
              <a:avLst/>
              <a:gdLst/>
              <a:ahLst/>
              <a:cxnLst/>
              <a:rect l="l" t="t" r="r" b="b"/>
              <a:pathLst>
                <a:path w="2221229" h="433070">
                  <a:moveTo>
                    <a:pt x="216299" y="432599"/>
                  </a:moveTo>
                  <a:lnTo>
                    <a:pt x="0" y="216299"/>
                  </a:lnTo>
                  <a:lnTo>
                    <a:pt x="216299" y="0"/>
                  </a:lnTo>
                  <a:lnTo>
                    <a:pt x="216299" y="108149"/>
                  </a:lnTo>
                  <a:lnTo>
                    <a:pt x="2221199" y="108149"/>
                  </a:lnTo>
                  <a:lnTo>
                    <a:pt x="2221199" y="324449"/>
                  </a:lnTo>
                  <a:lnTo>
                    <a:pt x="216299" y="324449"/>
                  </a:lnTo>
                  <a:lnTo>
                    <a:pt x="216299" y="432599"/>
                  </a:lnTo>
                  <a:close/>
                </a:path>
              </a:pathLst>
            </a:custGeom>
            <a:solidFill>
              <a:srgbClr val="CED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45050" y="2985499"/>
              <a:ext cx="2221230" cy="433070"/>
            </a:xfrm>
            <a:custGeom>
              <a:avLst/>
              <a:gdLst/>
              <a:ahLst/>
              <a:cxnLst/>
              <a:rect l="l" t="t" r="r" b="b"/>
              <a:pathLst>
                <a:path w="2221229" h="433070">
                  <a:moveTo>
                    <a:pt x="0" y="216299"/>
                  </a:moveTo>
                  <a:lnTo>
                    <a:pt x="216299" y="0"/>
                  </a:lnTo>
                  <a:lnTo>
                    <a:pt x="216299" y="108149"/>
                  </a:lnTo>
                  <a:lnTo>
                    <a:pt x="2221199" y="108149"/>
                  </a:lnTo>
                  <a:lnTo>
                    <a:pt x="2221199" y="324449"/>
                  </a:lnTo>
                  <a:lnTo>
                    <a:pt x="216299" y="324449"/>
                  </a:lnTo>
                  <a:lnTo>
                    <a:pt x="216299" y="432599"/>
                  </a:lnTo>
                  <a:lnTo>
                    <a:pt x="0" y="216299"/>
                  </a:lnTo>
                  <a:close/>
                </a:path>
              </a:pathLst>
            </a:custGeom>
            <a:ln w="9524">
              <a:solidFill>
                <a:srgbClr val="0040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255550" y="3051413"/>
            <a:ext cx="13760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Se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imprime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desde</a:t>
            </a:r>
            <a:r>
              <a:rPr sz="140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4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caracter </a:t>
            </a:r>
            <a:r>
              <a:rPr sz="1400" spc="-3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0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al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20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840" y="573259"/>
            <a:ext cx="55295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5" dirty="0"/>
              <a:t>Búsqueda</a:t>
            </a:r>
            <a:r>
              <a:rPr sz="3000" dirty="0"/>
              <a:t> </a:t>
            </a:r>
            <a:r>
              <a:rPr sz="3000" spc="55" dirty="0"/>
              <a:t>dentro</a:t>
            </a:r>
            <a:r>
              <a:rPr sz="3000" dirty="0"/>
              <a:t> </a:t>
            </a:r>
            <a:r>
              <a:rPr sz="3000" spc="75" dirty="0"/>
              <a:t>de</a:t>
            </a:r>
            <a:r>
              <a:rPr sz="3000" spc="5" dirty="0"/>
              <a:t> </a:t>
            </a:r>
            <a:r>
              <a:rPr sz="3000" spc="140" dirty="0"/>
              <a:t>un</a:t>
            </a:r>
            <a:r>
              <a:rPr sz="3000" spc="-5" dirty="0"/>
              <a:t> </a:t>
            </a:r>
            <a:r>
              <a:rPr sz="3000" spc="25" dirty="0"/>
              <a:t>ﬁchero: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4999"/>
              </a:lnSpc>
              <a:spcBef>
                <a:spcPts val="100"/>
              </a:spcBef>
            </a:pPr>
            <a:r>
              <a:rPr spc="-15" dirty="0"/>
              <a:t>Cuando</a:t>
            </a:r>
            <a:r>
              <a:rPr spc="-10" dirty="0"/>
              <a:t> </a:t>
            </a:r>
            <a:r>
              <a:rPr spc="-5" dirty="0"/>
              <a:t>se</a:t>
            </a:r>
            <a:r>
              <a:rPr dirty="0"/>
              <a:t> </a:t>
            </a:r>
            <a:r>
              <a:rPr spc="-25" dirty="0"/>
              <a:t>buscan</a:t>
            </a:r>
            <a:r>
              <a:rPr dirty="0"/>
              <a:t> </a:t>
            </a:r>
            <a:r>
              <a:rPr spc="-20" dirty="0"/>
              <a:t>datos</a:t>
            </a:r>
            <a:r>
              <a:rPr spc="-5" dirty="0"/>
              <a:t> </a:t>
            </a:r>
            <a:r>
              <a:rPr spc="-20" dirty="0"/>
              <a:t>dentro</a:t>
            </a:r>
            <a:r>
              <a:rPr dirty="0"/>
              <a:t> </a:t>
            </a:r>
            <a:r>
              <a:rPr spc="-5" dirty="0"/>
              <a:t>de </a:t>
            </a:r>
            <a:r>
              <a:rPr spc="-35" dirty="0"/>
              <a:t>un</a:t>
            </a:r>
            <a:r>
              <a:rPr spc="-5" dirty="0"/>
              <a:t> </a:t>
            </a:r>
            <a:r>
              <a:rPr spc="-15" dirty="0"/>
              <a:t>ﬁchero,</a:t>
            </a:r>
            <a:r>
              <a:rPr dirty="0"/>
              <a:t> </a:t>
            </a:r>
            <a:r>
              <a:rPr spc="-35" dirty="0"/>
              <a:t>un</a:t>
            </a:r>
            <a:r>
              <a:rPr dirty="0"/>
              <a:t> </a:t>
            </a:r>
            <a:r>
              <a:rPr spc="-15" dirty="0"/>
              <a:t>diseño</a:t>
            </a:r>
            <a:r>
              <a:rPr spc="-10" dirty="0"/>
              <a:t> </a:t>
            </a:r>
            <a:r>
              <a:rPr spc="-30" dirty="0"/>
              <a:t>muy</a:t>
            </a:r>
            <a:r>
              <a:rPr dirty="0"/>
              <a:t> </a:t>
            </a:r>
            <a:r>
              <a:rPr spc="-15" dirty="0"/>
              <a:t>común</a:t>
            </a:r>
            <a:r>
              <a:rPr dirty="0"/>
              <a:t> </a:t>
            </a:r>
            <a:r>
              <a:rPr spc="-15" dirty="0"/>
              <a:t>consiste</a:t>
            </a:r>
            <a:r>
              <a:rPr spc="-5" dirty="0"/>
              <a:t> </a:t>
            </a:r>
            <a:r>
              <a:rPr spc="-15" dirty="0"/>
              <a:t>en </a:t>
            </a:r>
            <a:r>
              <a:rPr spc="-430" dirty="0"/>
              <a:t> </a:t>
            </a:r>
            <a:r>
              <a:rPr spc="-25" dirty="0"/>
              <a:t>ir</a:t>
            </a:r>
            <a:r>
              <a:rPr spc="-10" dirty="0"/>
              <a:t> </a:t>
            </a:r>
            <a:r>
              <a:rPr spc="-20" dirty="0"/>
              <a:t>leyendo</a:t>
            </a:r>
            <a:r>
              <a:rPr spc="-5" dirty="0"/>
              <a:t> </a:t>
            </a:r>
            <a:r>
              <a:rPr spc="-10" dirty="0"/>
              <a:t>el</a:t>
            </a:r>
            <a:r>
              <a:rPr spc="-5" dirty="0"/>
              <a:t> </a:t>
            </a:r>
            <a:r>
              <a:rPr spc="-25" dirty="0"/>
              <a:t>archivo</a:t>
            </a:r>
            <a:r>
              <a:rPr dirty="0"/>
              <a:t> </a:t>
            </a:r>
            <a:r>
              <a:rPr spc="-10" dirty="0"/>
              <a:t>completo,</a:t>
            </a:r>
            <a:r>
              <a:rPr dirty="0"/>
              <a:t> </a:t>
            </a:r>
            <a:r>
              <a:rPr spc="-25" dirty="0"/>
              <a:t>ignorando</a:t>
            </a:r>
            <a:r>
              <a:rPr spc="-10" dirty="0"/>
              <a:t> </a:t>
            </a:r>
            <a:r>
              <a:rPr spc="-20" dirty="0"/>
              <a:t>la</a:t>
            </a:r>
            <a:r>
              <a:rPr spc="-5" dirty="0"/>
              <a:t> </a:t>
            </a:r>
            <a:r>
              <a:rPr spc="-25" dirty="0"/>
              <a:t>mayoría</a:t>
            </a:r>
            <a:r>
              <a:rPr dirty="0"/>
              <a:t> </a:t>
            </a:r>
            <a:r>
              <a:rPr spc="-5" dirty="0"/>
              <a:t>de </a:t>
            </a:r>
            <a:r>
              <a:rPr spc="-20" dirty="0"/>
              <a:t>las</a:t>
            </a:r>
            <a:r>
              <a:rPr spc="-5" dirty="0"/>
              <a:t> </a:t>
            </a:r>
            <a:r>
              <a:rPr spc="-20" dirty="0"/>
              <a:t>líneas</a:t>
            </a:r>
            <a:r>
              <a:rPr spc="-5" dirty="0"/>
              <a:t> </a:t>
            </a:r>
            <a:r>
              <a:rPr spc="-55" dirty="0"/>
              <a:t>y</a:t>
            </a:r>
            <a:r>
              <a:rPr spc="-5" dirty="0"/>
              <a:t> </a:t>
            </a:r>
            <a:r>
              <a:rPr spc="-15" dirty="0"/>
              <a:t>procesando </a:t>
            </a:r>
            <a:r>
              <a:rPr spc="-10" dirty="0"/>
              <a:t> </a:t>
            </a:r>
            <a:r>
              <a:rPr spc="-20" dirty="0"/>
              <a:t>únicamente</a:t>
            </a:r>
            <a:r>
              <a:rPr spc="-5" dirty="0"/>
              <a:t> </a:t>
            </a:r>
            <a:r>
              <a:rPr spc="-20" dirty="0"/>
              <a:t>aquellas</a:t>
            </a:r>
            <a:r>
              <a:rPr spc="-5" dirty="0"/>
              <a:t> </a:t>
            </a:r>
            <a:r>
              <a:rPr spc="-10" dirty="0"/>
              <a:t>que</a:t>
            </a:r>
            <a:r>
              <a:rPr spc="-5" dirty="0"/>
              <a:t> </a:t>
            </a:r>
            <a:r>
              <a:rPr spc="-15" dirty="0"/>
              <a:t>cumplen</a:t>
            </a:r>
            <a:r>
              <a:rPr dirty="0"/>
              <a:t> </a:t>
            </a:r>
            <a:r>
              <a:rPr spc="-25" dirty="0"/>
              <a:t>alguna</a:t>
            </a:r>
            <a:r>
              <a:rPr spc="-5" dirty="0"/>
              <a:t> </a:t>
            </a:r>
            <a:r>
              <a:rPr spc="-15" dirty="0"/>
              <a:t>condición</a:t>
            </a:r>
            <a:r>
              <a:rPr spc="-5" dirty="0"/>
              <a:t> </a:t>
            </a:r>
            <a:r>
              <a:rPr spc="-30" dirty="0"/>
              <a:t>particular.</a:t>
            </a:r>
            <a:r>
              <a:rPr dirty="0"/>
              <a:t> </a:t>
            </a:r>
            <a:r>
              <a:rPr spc="5" dirty="0"/>
              <a:t>Es</a:t>
            </a:r>
            <a:r>
              <a:rPr spc="-5" dirty="0"/>
              <a:t> </a:t>
            </a:r>
            <a:r>
              <a:rPr spc="-15" dirty="0"/>
              <a:t>posible </a:t>
            </a:r>
            <a:r>
              <a:rPr spc="-10" dirty="0"/>
              <a:t> </a:t>
            </a:r>
            <a:r>
              <a:rPr spc="-15" dirty="0"/>
              <a:t>combinar</a:t>
            </a:r>
            <a:r>
              <a:rPr spc="-5" dirty="0"/>
              <a:t> ese</a:t>
            </a:r>
            <a:r>
              <a:rPr spc="-10" dirty="0"/>
              <a:t> </a:t>
            </a:r>
            <a:r>
              <a:rPr spc="-15" dirty="0"/>
              <a:t>diseño</a:t>
            </a:r>
            <a:r>
              <a:rPr spc="-5" dirty="0"/>
              <a:t> de</a:t>
            </a:r>
            <a:r>
              <a:rPr spc="-10" dirty="0"/>
              <a:t> </a:t>
            </a:r>
            <a:r>
              <a:rPr spc="-25" dirty="0"/>
              <a:t>lectura</a:t>
            </a:r>
            <a:r>
              <a:rPr spc="-5" dirty="0"/>
              <a:t> de</a:t>
            </a:r>
            <a:r>
              <a:rPr spc="-10" dirty="0"/>
              <a:t> </a:t>
            </a:r>
            <a:r>
              <a:rPr spc="-15" dirty="0"/>
              <a:t>ﬁcheros</a:t>
            </a:r>
            <a:r>
              <a:rPr dirty="0"/>
              <a:t> </a:t>
            </a:r>
            <a:r>
              <a:rPr spc="-15" dirty="0"/>
              <a:t>con</a:t>
            </a:r>
            <a:r>
              <a:rPr spc="-5" dirty="0"/>
              <a:t> </a:t>
            </a:r>
            <a:r>
              <a:rPr spc="-15" dirty="0"/>
              <a:t>los</a:t>
            </a:r>
            <a:r>
              <a:rPr spc="-10" dirty="0"/>
              <a:t> métodos</a:t>
            </a:r>
            <a:r>
              <a:rPr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15" dirty="0"/>
              <a:t>cadena</a:t>
            </a:r>
            <a:r>
              <a:rPr dirty="0"/>
              <a:t> </a:t>
            </a:r>
            <a:r>
              <a:rPr spc="-30" dirty="0"/>
              <a:t>para </a:t>
            </a:r>
            <a:r>
              <a:rPr spc="-25" dirty="0"/>
              <a:t> construir</a:t>
            </a:r>
            <a:r>
              <a:rPr spc="-5" dirty="0"/>
              <a:t> </a:t>
            </a:r>
            <a:r>
              <a:rPr spc="-35" dirty="0"/>
              <a:t>un</a:t>
            </a:r>
            <a:r>
              <a:rPr spc="-5" dirty="0"/>
              <a:t> </a:t>
            </a:r>
            <a:r>
              <a:rPr spc="-10" dirty="0"/>
              <a:t>mecanismo</a:t>
            </a:r>
            <a:r>
              <a:rPr spc="-5" dirty="0"/>
              <a:t> </a:t>
            </a:r>
            <a:r>
              <a:rPr spc="-15" dirty="0"/>
              <a:t>simple</a:t>
            </a:r>
            <a:r>
              <a:rPr spc="-5" dirty="0"/>
              <a:t> de</a:t>
            </a:r>
            <a:r>
              <a:rPr spc="-10" dirty="0"/>
              <a:t> </a:t>
            </a:r>
            <a:r>
              <a:rPr spc="-20" dirty="0"/>
              <a:t>búsqueda.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524" y="3259525"/>
            <a:ext cx="3634524" cy="10985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8950" y="3259525"/>
            <a:ext cx="4355049" cy="145669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975912" y="3773987"/>
            <a:ext cx="745490" cy="500380"/>
            <a:chOff x="3975912" y="3773987"/>
            <a:chExt cx="745490" cy="500380"/>
          </a:xfrm>
        </p:grpSpPr>
        <p:sp>
          <p:nvSpPr>
            <p:cNvPr id="8" name="object 8"/>
            <p:cNvSpPr/>
            <p:nvPr/>
          </p:nvSpPr>
          <p:spPr>
            <a:xfrm>
              <a:off x="3980674" y="3778749"/>
              <a:ext cx="735965" cy="490855"/>
            </a:xfrm>
            <a:custGeom>
              <a:avLst/>
              <a:gdLst/>
              <a:ahLst/>
              <a:cxnLst/>
              <a:rect l="l" t="t" r="r" b="b"/>
              <a:pathLst>
                <a:path w="735964" h="490854">
                  <a:moveTo>
                    <a:pt x="490349" y="490499"/>
                  </a:moveTo>
                  <a:lnTo>
                    <a:pt x="490349" y="367874"/>
                  </a:lnTo>
                  <a:lnTo>
                    <a:pt x="0" y="367874"/>
                  </a:lnTo>
                  <a:lnTo>
                    <a:pt x="0" y="122624"/>
                  </a:lnTo>
                  <a:lnTo>
                    <a:pt x="490349" y="122624"/>
                  </a:lnTo>
                  <a:lnTo>
                    <a:pt x="490349" y="0"/>
                  </a:lnTo>
                  <a:lnTo>
                    <a:pt x="735599" y="245249"/>
                  </a:lnTo>
                  <a:lnTo>
                    <a:pt x="490349" y="490499"/>
                  </a:lnTo>
                  <a:close/>
                </a:path>
              </a:pathLst>
            </a:custGeom>
            <a:solidFill>
              <a:srgbClr val="CED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80674" y="3778749"/>
              <a:ext cx="735965" cy="490855"/>
            </a:xfrm>
            <a:custGeom>
              <a:avLst/>
              <a:gdLst/>
              <a:ahLst/>
              <a:cxnLst/>
              <a:rect l="l" t="t" r="r" b="b"/>
              <a:pathLst>
                <a:path w="735964" h="490854">
                  <a:moveTo>
                    <a:pt x="0" y="122624"/>
                  </a:moveTo>
                  <a:lnTo>
                    <a:pt x="490349" y="122624"/>
                  </a:lnTo>
                  <a:lnTo>
                    <a:pt x="490349" y="0"/>
                  </a:lnTo>
                  <a:lnTo>
                    <a:pt x="735599" y="245249"/>
                  </a:lnTo>
                  <a:lnTo>
                    <a:pt x="490349" y="490499"/>
                  </a:lnTo>
                  <a:lnTo>
                    <a:pt x="490349" y="367874"/>
                  </a:lnTo>
                  <a:lnTo>
                    <a:pt x="0" y="367874"/>
                  </a:lnTo>
                  <a:lnTo>
                    <a:pt x="0" y="122624"/>
                  </a:lnTo>
                  <a:close/>
                </a:path>
              </a:pathLst>
            </a:custGeom>
            <a:ln w="9524">
              <a:solidFill>
                <a:srgbClr val="0040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6638" y="209024"/>
            <a:ext cx="69805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5760" marR="5080" indent="-2893695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Permitiendo</a:t>
            </a:r>
            <a:r>
              <a:rPr spc="5" dirty="0"/>
              <a:t> </a:t>
            </a:r>
            <a:r>
              <a:rPr spc="105" dirty="0"/>
              <a:t>al</a:t>
            </a:r>
            <a:r>
              <a:rPr spc="5" dirty="0"/>
              <a:t> </a:t>
            </a:r>
            <a:r>
              <a:rPr spc="80" dirty="0"/>
              <a:t>usuario</a:t>
            </a:r>
            <a:r>
              <a:rPr spc="5" dirty="0"/>
              <a:t> </a:t>
            </a:r>
            <a:r>
              <a:rPr spc="80" dirty="0"/>
              <a:t>elegir</a:t>
            </a:r>
            <a:r>
              <a:rPr spc="10" dirty="0"/>
              <a:t> </a:t>
            </a:r>
            <a:r>
              <a:rPr spc="85" dirty="0"/>
              <a:t>el</a:t>
            </a:r>
            <a:r>
              <a:rPr spc="10" dirty="0"/>
              <a:t> </a:t>
            </a:r>
            <a:r>
              <a:rPr spc="75" dirty="0"/>
              <a:t>nombre</a:t>
            </a:r>
            <a:r>
              <a:rPr spc="10" dirty="0"/>
              <a:t> </a:t>
            </a:r>
            <a:r>
              <a:rPr spc="70" dirty="0"/>
              <a:t>del </a:t>
            </a:r>
            <a:r>
              <a:rPr spc="-635" dirty="0"/>
              <a:t> </a:t>
            </a:r>
            <a:r>
              <a:rPr spc="20" dirty="0"/>
              <a:t>ﬁchero: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0925" y="1512557"/>
            <a:ext cx="8104505" cy="223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más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probable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es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no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nos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apetezca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editar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nuestro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código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Python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cada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vez </a:t>
            </a:r>
            <a:r>
              <a:rPr sz="1800" spc="-43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queramos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procesar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archivo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diferente.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Sería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más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útil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pedir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usuario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que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introdujera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cadena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con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nombre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del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ﬁchero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cada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vez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que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programa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funcione,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 modo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se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pueda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usar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nuestro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programa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sobre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ﬁcheros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diferentes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sin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tener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cambiar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código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Python.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Esto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es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bastante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sencillo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hacer,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pidiendo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nombre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del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ﬁchero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usuario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mediante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uso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raw_input,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como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se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muestra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continuación: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2975" y="3578712"/>
            <a:ext cx="4838699" cy="1476374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3158" y="573259"/>
            <a:ext cx="45345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0" dirty="0"/>
              <a:t>Uso</a:t>
            </a:r>
            <a:r>
              <a:rPr sz="3000" spc="5" dirty="0"/>
              <a:t> </a:t>
            </a:r>
            <a:r>
              <a:rPr sz="3000" spc="75" dirty="0"/>
              <a:t>de</a:t>
            </a:r>
            <a:r>
              <a:rPr sz="3000" spc="10" dirty="0"/>
              <a:t> </a:t>
            </a:r>
            <a:r>
              <a:rPr sz="3000" spc="-10" dirty="0"/>
              <a:t>try,</a:t>
            </a:r>
            <a:r>
              <a:rPr sz="3000" spc="5" dirty="0"/>
              <a:t> </a:t>
            </a:r>
            <a:r>
              <a:rPr sz="3000" spc="65" dirty="0"/>
              <a:t>except,</a:t>
            </a:r>
            <a:r>
              <a:rPr sz="3000" spc="10" dirty="0"/>
              <a:t> </a:t>
            </a:r>
            <a:r>
              <a:rPr sz="3000" spc="265" dirty="0"/>
              <a:t>y</a:t>
            </a:r>
            <a:r>
              <a:rPr sz="3000" spc="10" dirty="0"/>
              <a:t> </a:t>
            </a:r>
            <a:r>
              <a:rPr sz="3000" spc="95" dirty="0"/>
              <a:t>open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460925" y="1553705"/>
            <a:ext cx="7753350" cy="1083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¿Qué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ocurre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si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nuestro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usuario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escribe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algo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no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es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nombre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ﬁchero?</a:t>
            </a:r>
            <a:endParaRPr sz="1800">
              <a:latin typeface="Roboto"/>
              <a:cs typeface="Roboto"/>
            </a:endParaRPr>
          </a:p>
          <a:p>
            <a:pPr marL="12700" marR="569595">
              <a:lnSpc>
                <a:spcPct val="114999"/>
              </a:lnSpc>
              <a:spcBef>
                <a:spcPts val="1200"/>
              </a:spcBef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Debemos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asumir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que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llamada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open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puede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fallar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añadir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código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 </a:t>
            </a:r>
            <a:r>
              <a:rPr sz="1800" spc="-4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recuperación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para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ese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fallo,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como se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muestra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continuación:</a:t>
            </a:r>
            <a:endParaRPr sz="180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54025" y="2769150"/>
            <a:ext cx="4924425" cy="2270125"/>
            <a:chOff x="2254025" y="2769150"/>
            <a:chExt cx="4924425" cy="22701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4025" y="2769150"/>
              <a:ext cx="4924424" cy="22695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15799" y="2985400"/>
              <a:ext cx="2552700" cy="317500"/>
            </a:xfrm>
            <a:custGeom>
              <a:avLst/>
              <a:gdLst/>
              <a:ahLst/>
              <a:cxnLst/>
              <a:rect l="l" t="t" r="r" b="b"/>
              <a:pathLst>
                <a:path w="2552700" h="317500">
                  <a:moveTo>
                    <a:pt x="0" y="0"/>
                  </a:moveTo>
                  <a:lnTo>
                    <a:pt x="2552699" y="0"/>
                  </a:lnTo>
                  <a:lnTo>
                    <a:pt x="2552699" y="317399"/>
                  </a:lnTo>
                  <a:lnTo>
                    <a:pt x="0" y="317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15799" y="3374900"/>
              <a:ext cx="3943985" cy="519430"/>
            </a:xfrm>
            <a:custGeom>
              <a:avLst/>
              <a:gdLst/>
              <a:ahLst/>
              <a:cxnLst/>
              <a:rect l="l" t="t" r="r" b="b"/>
              <a:pathLst>
                <a:path w="3943985" h="519429">
                  <a:moveTo>
                    <a:pt x="0" y="0"/>
                  </a:moveTo>
                  <a:lnTo>
                    <a:pt x="3943499" y="0"/>
                  </a:lnTo>
                  <a:lnTo>
                    <a:pt x="3943499" y="519299"/>
                  </a:lnTo>
                  <a:lnTo>
                    <a:pt x="0" y="5192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5738" y="573259"/>
            <a:ext cx="37261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5" dirty="0"/>
              <a:t>Escritura</a:t>
            </a:r>
            <a:r>
              <a:rPr sz="3000" spc="-5" dirty="0"/>
              <a:t> </a:t>
            </a:r>
            <a:r>
              <a:rPr sz="3000" spc="145" dirty="0"/>
              <a:t>en</a:t>
            </a:r>
            <a:r>
              <a:rPr sz="3000" spc="-5" dirty="0"/>
              <a:t> </a:t>
            </a:r>
            <a:r>
              <a:rPr sz="3000" spc="100" dirty="0"/>
              <a:t>ﬁcheros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460925" y="1544240"/>
            <a:ext cx="8016240" cy="52070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244"/>
              </a:spcBef>
            </a:pPr>
            <a:r>
              <a:rPr sz="1650" spc="-20" dirty="0">
                <a:solidFill>
                  <a:srgbClr val="FFFFFF"/>
                </a:solidFill>
                <a:latin typeface="Roboto"/>
                <a:cs typeface="Roboto"/>
              </a:rPr>
              <a:t>Para</a:t>
            </a:r>
            <a:r>
              <a:rPr sz="16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Roboto"/>
                <a:cs typeface="Roboto"/>
              </a:rPr>
              <a:t>escribir</a:t>
            </a:r>
            <a:r>
              <a:rPr sz="16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6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-25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65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Roboto"/>
                <a:cs typeface="Roboto"/>
              </a:rPr>
              <a:t>ﬁchero,</a:t>
            </a:r>
            <a:r>
              <a:rPr sz="165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dirty="0">
                <a:solidFill>
                  <a:srgbClr val="FFFFFF"/>
                </a:solidFill>
                <a:latin typeface="Roboto"/>
                <a:cs typeface="Roboto"/>
              </a:rPr>
              <a:t>debes </a:t>
            </a:r>
            <a:r>
              <a:rPr sz="1650" spc="-15" dirty="0">
                <a:solidFill>
                  <a:srgbClr val="FFFFFF"/>
                </a:solidFill>
                <a:latin typeface="Roboto"/>
                <a:cs typeface="Roboto"/>
              </a:rPr>
              <a:t>abrirlo</a:t>
            </a:r>
            <a:r>
              <a:rPr sz="16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Roboto"/>
                <a:cs typeface="Roboto"/>
              </a:rPr>
              <a:t>usando</a:t>
            </a:r>
            <a:r>
              <a:rPr sz="165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650" spc="5" dirty="0">
                <a:solidFill>
                  <a:srgbClr val="FFFFFF"/>
                </a:solidFill>
                <a:latin typeface="Roboto"/>
                <a:cs typeface="Roboto"/>
              </a:rPr>
              <a:t>modo</a:t>
            </a:r>
            <a:r>
              <a:rPr sz="16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-45" dirty="0">
                <a:solidFill>
                  <a:srgbClr val="FFFFFF"/>
                </a:solidFill>
                <a:latin typeface="Roboto"/>
                <a:cs typeface="Roboto"/>
              </a:rPr>
              <a:t>'w'</a:t>
            </a:r>
            <a:r>
              <a:rPr sz="16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Roboto"/>
                <a:cs typeface="Roboto"/>
              </a:rPr>
              <a:t>(de</a:t>
            </a:r>
            <a:r>
              <a:rPr sz="16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Roboto"/>
                <a:cs typeface="Roboto"/>
              </a:rPr>
              <a:t>write)</a:t>
            </a:r>
            <a:r>
              <a:rPr sz="16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Roboto"/>
                <a:cs typeface="Roboto"/>
              </a:rPr>
              <a:t>como</a:t>
            </a:r>
            <a:r>
              <a:rPr sz="16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Roboto"/>
                <a:cs typeface="Roboto"/>
              </a:rPr>
              <a:t>segundo </a:t>
            </a:r>
            <a:r>
              <a:rPr sz="1650" spc="-3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Roboto"/>
                <a:cs typeface="Roboto"/>
              </a:rPr>
              <a:t>parámetro: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5" y="3359134"/>
            <a:ext cx="7502525" cy="2794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50" spc="5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650" spc="-5" dirty="0">
                <a:solidFill>
                  <a:srgbClr val="FFFFFF"/>
                </a:solidFill>
                <a:latin typeface="Roboto"/>
                <a:cs typeface="Roboto"/>
              </a:rPr>
              <a:t>m´etodo</a:t>
            </a:r>
            <a:r>
              <a:rPr sz="165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Roboto"/>
                <a:cs typeface="Roboto"/>
              </a:rPr>
              <a:t>write</a:t>
            </a:r>
            <a:r>
              <a:rPr sz="16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Roboto"/>
                <a:cs typeface="Roboto"/>
              </a:rPr>
              <a:t>del</a:t>
            </a:r>
            <a:r>
              <a:rPr sz="165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Roboto"/>
                <a:cs typeface="Roboto"/>
              </a:rPr>
              <a:t>objeto</a:t>
            </a:r>
            <a:r>
              <a:rPr sz="165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Roboto"/>
                <a:cs typeface="Roboto"/>
              </a:rPr>
              <a:t>manejador</a:t>
            </a:r>
            <a:r>
              <a:rPr sz="165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Roboto"/>
                <a:cs typeface="Roboto"/>
              </a:rPr>
              <a:t>del</a:t>
            </a:r>
            <a:r>
              <a:rPr sz="16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Roboto"/>
                <a:cs typeface="Roboto"/>
              </a:rPr>
              <a:t>ﬁchero</a:t>
            </a:r>
            <a:r>
              <a:rPr sz="165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Roboto"/>
                <a:cs typeface="Roboto"/>
              </a:rPr>
              <a:t>pone</a:t>
            </a:r>
            <a:r>
              <a:rPr sz="165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Roboto"/>
                <a:cs typeface="Roboto"/>
              </a:rPr>
              <a:t>datos</a:t>
            </a:r>
            <a:r>
              <a:rPr sz="165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Roboto"/>
                <a:cs typeface="Roboto"/>
              </a:rPr>
              <a:t>dentro</a:t>
            </a:r>
            <a:r>
              <a:rPr sz="165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Roboto"/>
                <a:cs typeface="Roboto"/>
              </a:rPr>
              <a:t>del</a:t>
            </a:r>
            <a:r>
              <a:rPr sz="16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Roboto"/>
                <a:cs typeface="Roboto"/>
              </a:rPr>
              <a:t>archivo.</a:t>
            </a:r>
            <a:endParaRPr sz="1650">
              <a:latin typeface="Roboto"/>
              <a:cs typeface="Robo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42275" y="2235524"/>
            <a:ext cx="7169784" cy="1248410"/>
            <a:chOff x="1442275" y="2235524"/>
            <a:chExt cx="7169784" cy="12484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2275" y="2235524"/>
              <a:ext cx="7169599" cy="124794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408524" y="2261699"/>
              <a:ext cx="735965" cy="620395"/>
            </a:xfrm>
            <a:custGeom>
              <a:avLst/>
              <a:gdLst/>
              <a:ahLst/>
              <a:cxnLst/>
              <a:rect l="l" t="t" r="r" b="b"/>
              <a:pathLst>
                <a:path w="735964" h="620394">
                  <a:moveTo>
                    <a:pt x="0" y="310049"/>
                  </a:moveTo>
                  <a:lnTo>
                    <a:pt x="3357" y="267978"/>
                  </a:lnTo>
                  <a:lnTo>
                    <a:pt x="13138" y="227626"/>
                  </a:lnTo>
                  <a:lnTo>
                    <a:pt x="28903" y="189364"/>
                  </a:lnTo>
                  <a:lnTo>
                    <a:pt x="50215" y="153561"/>
                  </a:lnTo>
                  <a:lnTo>
                    <a:pt x="76635" y="120587"/>
                  </a:lnTo>
                  <a:lnTo>
                    <a:pt x="107726" y="90811"/>
                  </a:lnTo>
                  <a:lnTo>
                    <a:pt x="143048" y="64602"/>
                  </a:lnTo>
                  <a:lnTo>
                    <a:pt x="182164" y="42330"/>
                  </a:lnTo>
                  <a:lnTo>
                    <a:pt x="224635" y="24365"/>
                  </a:lnTo>
                  <a:lnTo>
                    <a:pt x="270024" y="11075"/>
                  </a:lnTo>
                  <a:lnTo>
                    <a:pt x="317891" y="2830"/>
                  </a:lnTo>
                  <a:lnTo>
                    <a:pt x="367799" y="0"/>
                  </a:lnTo>
                  <a:lnTo>
                    <a:pt x="417708" y="2830"/>
                  </a:lnTo>
                  <a:lnTo>
                    <a:pt x="465575" y="11075"/>
                  </a:lnTo>
                  <a:lnTo>
                    <a:pt x="510964" y="24365"/>
                  </a:lnTo>
                  <a:lnTo>
                    <a:pt x="553435" y="42330"/>
                  </a:lnTo>
                  <a:lnTo>
                    <a:pt x="592551" y="64602"/>
                  </a:lnTo>
                  <a:lnTo>
                    <a:pt x="627873" y="90811"/>
                  </a:lnTo>
                  <a:lnTo>
                    <a:pt x="658964" y="120587"/>
                  </a:lnTo>
                  <a:lnTo>
                    <a:pt x="685384" y="153561"/>
                  </a:lnTo>
                  <a:lnTo>
                    <a:pt x="706696" y="189364"/>
                  </a:lnTo>
                  <a:lnTo>
                    <a:pt x="722461" y="227626"/>
                  </a:lnTo>
                  <a:lnTo>
                    <a:pt x="732242" y="267978"/>
                  </a:lnTo>
                  <a:lnTo>
                    <a:pt x="735599" y="310049"/>
                  </a:lnTo>
                  <a:lnTo>
                    <a:pt x="732242" y="352121"/>
                  </a:lnTo>
                  <a:lnTo>
                    <a:pt x="722461" y="392473"/>
                  </a:lnTo>
                  <a:lnTo>
                    <a:pt x="706696" y="430735"/>
                  </a:lnTo>
                  <a:lnTo>
                    <a:pt x="685384" y="466538"/>
                  </a:lnTo>
                  <a:lnTo>
                    <a:pt x="658964" y="499512"/>
                  </a:lnTo>
                  <a:lnTo>
                    <a:pt x="627873" y="529288"/>
                  </a:lnTo>
                  <a:lnTo>
                    <a:pt x="592551" y="555497"/>
                  </a:lnTo>
                  <a:lnTo>
                    <a:pt x="553435" y="577769"/>
                  </a:lnTo>
                  <a:lnTo>
                    <a:pt x="510964" y="595734"/>
                  </a:lnTo>
                  <a:lnTo>
                    <a:pt x="465575" y="609024"/>
                  </a:lnTo>
                  <a:lnTo>
                    <a:pt x="417708" y="617269"/>
                  </a:lnTo>
                  <a:lnTo>
                    <a:pt x="367799" y="620099"/>
                  </a:lnTo>
                  <a:lnTo>
                    <a:pt x="317891" y="617269"/>
                  </a:lnTo>
                  <a:lnTo>
                    <a:pt x="270024" y="609024"/>
                  </a:lnTo>
                  <a:lnTo>
                    <a:pt x="224635" y="595734"/>
                  </a:lnTo>
                  <a:lnTo>
                    <a:pt x="182164" y="577769"/>
                  </a:lnTo>
                  <a:lnTo>
                    <a:pt x="143048" y="555497"/>
                  </a:lnTo>
                  <a:lnTo>
                    <a:pt x="107726" y="529288"/>
                  </a:lnTo>
                  <a:lnTo>
                    <a:pt x="76635" y="499512"/>
                  </a:lnTo>
                  <a:lnTo>
                    <a:pt x="50215" y="466538"/>
                  </a:lnTo>
                  <a:lnTo>
                    <a:pt x="28903" y="430735"/>
                  </a:lnTo>
                  <a:lnTo>
                    <a:pt x="13138" y="392473"/>
                  </a:lnTo>
                  <a:lnTo>
                    <a:pt x="3357" y="352121"/>
                  </a:lnTo>
                  <a:lnTo>
                    <a:pt x="0" y="310049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6137" y="3856240"/>
            <a:ext cx="5991725" cy="1019484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3409" y="573259"/>
            <a:ext cx="20770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/>
              <a:t>Depuración</a:t>
            </a:r>
            <a:endParaRPr sz="3000"/>
          </a:p>
        </p:txBody>
      </p:sp>
      <p:grpSp>
        <p:nvGrpSpPr>
          <p:cNvPr id="4" name="object 4"/>
          <p:cNvGrpSpPr/>
          <p:nvPr/>
        </p:nvGrpSpPr>
        <p:grpSpPr>
          <a:xfrm>
            <a:off x="677525" y="2763300"/>
            <a:ext cx="2702560" cy="1160145"/>
            <a:chOff x="677525" y="2763300"/>
            <a:chExt cx="2702560" cy="11601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525" y="2763300"/>
              <a:ext cx="2654374" cy="11596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30724" y="2769150"/>
              <a:ext cx="1644650" cy="332105"/>
            </a:xfrm>
            <a:custGeom>
              <a:avLst/>
              <a:gdLst/>
              <a:ahLst/>
              <a:cxnLst/>
              <a:rect l="l" t="t" r="r" b="b"/>
              <a:pathLst>
                <a:path w="1644650" h="332105">
                  <a:moveTo>
                    <a:pt x="0" y="0"/>
                  </a:moveTo>
                  <a:lnTo>
                    <a:pt x="1644299" y="0"/>
                  </a:lnTo>
                  <a:lnTo>
                    <a:pt x="1644299" y="331799"/>
                  </a:lnTo>
                  <a:lnTo>
                    <a:pt x="0" y="331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0925" y="1512557"/>
            <a:ext cx="7918450" cy="285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Cuando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estés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leyendo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escribiendo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archivos,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puedes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tener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problemas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con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los </a:t>
            </a:r>
            <a:r>
              <a:rPr sz="1800" spc="-4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espacios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blanco.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Estos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errores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pueden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ser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difíciles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depurar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porque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los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espacios,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tabulaciones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saltos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l´ınea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normalmente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son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invisibles:</a:t>
            </a:r>
            <a:endParaRPr sz="1800">
              <a:latin typeface="Roboto"/>
              <a:cs typeface="Roboto"/>
            </a:endParaRPr>
          </a:p>
          <a:p>
            <a:pPr marL="3331210" marR="1870075" algn="just">
              <a:lnSpc>
                <a:spcPct val="100000"/>
              </a:lnSpc>
              <a:spcBef>
                <a:spcPts val="1405"/>
              </a:spcBef>
            </a:pP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función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interna</a:t>
            </a:r>
            <a:r>
              <a:rPr sz="1400" spc="3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repr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puede 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ayudarnos. </a:t>
            </a:r>
            <a:r>
              <a:rPr sz="1400" spc="-25" dirty="0">
                <a:solidFill>
                  <a:srgbClr val="FFFFFF"/>
                </a:solidFill>
                <a:latin typeface="Roboto"/>
                <a:cs typeface="Roboto"/>
              </a:rPr>
              <a:t>Toma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cualquier objeto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como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argumento </a:t>
            </a:r>
            <a:r>
              <a:rPr sz="1400" spc="-4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40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devuelve </a:t>
            </a:r>
            <a:r>
              <a:rPr sz="1400" spc="-25" dirty="0">
                <a:solidFill>
                  <a:srgbClr val="FFFFFF"/>
                </a:solidFill>
                <a:latin typeface="Roboto"/>
                <a:cs typeface="Roboto"/>
              </a:rPr>
              <a:t>una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representación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cadena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del 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objeto. 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En el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caso 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las cadenas,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representa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los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caracteres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en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blanco con secuencias 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barras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 invertidas: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662701" y="3024191"/>
            <a:ext cx="2266950" cy="812800"/>
            <a:chOff x="6662701" y="3024191"/>
            <a:chExt cx="2266950" cy="8128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2701" y="3024191"/>
              <a:ext cx="2266474" cy="81225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720975" y="3403749"/>
              <a:ext cx="1644650" cy="332105"/>
            </a:xfrm>
            <a:custGeom>
              <a:avLst/>
              <a:gdLst/>
              <a:ahLst/>
              <a:cxnLst/>
              <a:rect l="l" t="t" r="r" b="b"/>
              <a:pathLst>
                <a:path w="1644650" h="332104">
                  <a:moveTo>
                    <a:pt x="0" y="0"/>
                  </a:moveTo>
                  <a:lnTo>
                    <a:pt x="1644299" y="0"/>
                  </a:lnTo>
                  <a:lnTo>
                    <a:pt x="1644299" y="331799"/>
                  </a:lnTo>
                  <a:lnTo>
                    <a:pt x="0" y="331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850949" y="3331650"/>
            <a:ext cx="1139825" cy="505459"/>
          </a:xfrm>
          <a:custGeom>
            <a:avLst/>
            <a:gdLst/>
            <a:ahLst/>
            <a:cxnLst/>
            <a:rect l="l" t="t" r="r" b="b"/>
            <a:pathLst>
              <a:path w="1139825" h="505460">
                <a:moveTo>
                  <a:pt x="0" y="0"/>
                </a:moveTo>
                <a:lnTo>
                  <a:pt x="1139399" y="0"/>
                </a:lnTo>
                <a:lnTo>
                  <a:pt x="1139399" y="504899"/>
                </a:lnTo>
                <a:lnTo>
                  <a:pt x="0" y="504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9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799" y="672605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0" y="1124950"/>
                </a:moveTo>
                <a:lnTo>
                  <a:pt x="0" y="0"/>
                </a:lnTo>
                <a:lnTo>
                  <a:pt x="1081624" y="0"/>
                </a:lnTo>
              </a:path>
            </a:pathLst>
          </a:custGeom>
          <a:ln w="28574">
            <a:solidFill>
              <a:srgbClr val="8BC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37562" y="3342925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40" h="1125220">
                <a:moveTo>
                  <a:pt x="1081624" y="0"/>
                </a:moveTo>
                <a:lnTo>
                  <a:pt x="1081624" y="1124949"/>
                </a:lnTo>
                <a:lnTo>
                  <a:pt x="0" y="1124949"/>
                </a:lnTo>
              </a:path>
            </a:pathLst>
          </a:custGeom>
          <a:ln w="28574">
            <a:solidFill>
              <a:srgbClr val="8BC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59601" y="281746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56841" y="1521335"/>
            <a:ext cx="342772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655" marR="5080" indent="-148590">
              <a:lnSpc>
                <a:spcPct val="100000"/>
              </a:lnSpc>
              <a:spcBef>
                <a:spcPts val="100"/>
              </a:spcBef>
            </a:pPr>
            <a:r>
              <a:rPr sz="3000" spc="35" dirty="0"/>
              <a:t>ESTRUCTURAS</a:t>
            </a:r>
            <a:r>
              <a:rPr sz="3000" spc="-65" dirty="0"/>
              <a:t> </a:t>
            </a:r>
            <a:r>
              <a:rPr sz="3000" spc="-160" dirty="0"/>
              <a:t>DE </a:t>
            </a:r>
            <a:r>
              <a:rPr sz="3000" spc="-705" dirty="0"/>
              <a:t> </a:t>
            </a:r>
            <a:r>
              <a:rPr sz="3000" spc="-40" dirty="0"/>
              <a:t>PROGRAMACIÓN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3326483" y="3081022"/>
            <a:ext cx="248602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735"/>
              </a:lnSpc>
              <a:spcBef>
                <a:spcPts val="100"/>
              </a:spcBef>
            </a:pPr>
            <a:r>
              <a:rPr sz="2400" spc="35" dirty="0">
                <a:solidFill>
                  <a:srgbClr val="8BC34A"/>
                </a:solidFill>
                <a:latin typeface="Georgia"/>
                <a:cs typeface="Georgia"/>
              </a:rPr>
              <a:t>Laboratorio</a:t>
            </a:r>
            <a:r>
              <a:rPr sz="2400" spc="-30" dirty="0">
                <a:solidFill>
                  <a:srgbClr val="8BC34A"/>
                </a:solidFill>
                <a:latin typeface="Georgia"/>
                <a:cs typeface="Georgia"/>
              </a:rPr>
              <a:t> IPC</a:t>
            </a:r>
            <a:r>
              <a:rPr sz="2400" spc="-25" dirty="0">
                <a:solidFill>
                  <a:srgbClr val="8BC34A"/>
                </a:solidFill>
                <a:latin typeface="Georgia"/>
                <a:cs typeface="Georgia"/>
              </a:rPr>
              <a:t> </a:t>
            </a:r>
            <a:r>
              <a:rPr sz="2400" spc="-20" dirty="0">
                <a:solidFill>
                  <a:srgbClr val="8BC34A"/>
                </a:solidFill>
                <a:latin typeface="Georgia"/>
                <a:cs typeface="Georgia"/>
              </a:rPr>
              <a:t>2</a:t>
            </a:r>
            <a:endParaRPr sz="2400">
              <a:latin typeface="Georgia"/>
              <a:cs typeface="Georgia"/>
            </a:endParaRPr>
          </a:p>
          <a:p>
            <a:pPr marL="3810" algn="ctr">
              <a:lnSpc>
                <a:spcPts val="2735"/>
              </a:lnSpc>
            </a:pPr>
            <a:r>
              <a:rPr sz="2400" spc="60" dirty="0">
                <a:solidFill>
                  <a:srgbClr val="8BC34A"/>
                </a:solidFill>
                <a:latin typeface="Georgia"/>
                <a:cs typeface="Georgia"/>
              </a:rPr>
              <a:t>Unidad</a:t>
            </a:r>
            <a:r>
              <a:rPr sz="2400" spc="-25" dirty="0">
                <a:solidFill>
                  <a:srgbClr val="8BC34A"/>
                </a:solidFill>
                <a:latin typeface="Georgia"/>
                <a:cs typeface="Georgia"/>
              </a:rPr>
              <a:t> </a:t>
            </a:r>
            <a:r>
              <a:rPr sz="2400" spc="35" dirty="0">
                <a:solidFill>
                  <a:srgbClr val="8BC34A"/>
                </a:solidFill>
                <a:latin typeface="Georgia"/>
                <a:cs typeface="Georgia"/>
              </a:rPr>
              <a:t>4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22701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0" dirty="0"/>
              <a:t>Diccionarios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08575" y="1615020"/>
            <a:ext cx="8322309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En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Python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diccionario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es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600" spc="3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conjunto</a:t>
            </a:r>
            <a:r>
              <a:rPr sz="1600" spc="3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desordenado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pares </a:t>
            </a:r>
            <a:r>
              <a:rPr sz="1600" spc="-50" dirty="0">
                <a:solidFill>
                  <a:srgbClr val="FFFFFF"/>
                </a:solidFill>
                <a:latin typeface="Roboto"/>
                <a:cs typeface="Roboto"/>
              </a:rPr>
              <a:t>clave-valor,</a:t>
            </a:r>
            <a:r>
              <a:rPr sz="1600" spc="2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en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la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clave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debe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ser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única </a:t>
            </a:r>
            <a:r>
              <a:rPr sz="1600" spc="-50" dirty="0">
                <a:solidFill>
                  <a:srgbClr val="FFFFFF"/>
                </a:solidFill>
                <a:latin typeface="Roboto"/>
                <a:cs typeface="Roboto"/>
              </a:rPr>
              <a:t>y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puede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ser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cualquier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tipo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dato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inmutable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como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enteros, cadenas,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booleanos,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etc.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Para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los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valores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se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pueden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tener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dentro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diccionario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no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Roboto"/>
                <a:cs typeface="Roboto"/>
              </a:rPr>
              <a:t>hay </a:t>
            </a:r>
            <a:r>
              <a:rPr sz="16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restricciones pueden ser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cualquier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tipo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como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listas,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cadenas, enteros,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tuplas, incluso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otro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diccionario.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47072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20" dirty="0"/>
              <a:t>Sintaxis</a:t>
            </a:r>
            <a:r>
              <a:rPr sz="3000" spc="-10" dirty="0"/>
              <a:t> </a:t>
            </a:r>
            <a:r>
              <a:rPr sz="3000" spc="75" dirty="0"/>
              <a:t>de</a:t>
            </a:r>
            <a:r>
              <a:rPr sz="3000" spc="-5" dirty="0"/>
              <a:t> </a:t>
            </a:r>
            <a:r>
              <a:rPr sz="3000" spc="140" dirty="0"/>
              <a:t>un</a:t>
            </a:r>
            <a:r>
              <a:rPr sz="3000" spc="-15" dirty="0"/>
              <a:t> </a:t>
            </a:r>
            <a:r>
              <a:rPr sz="3000" spc="100" dirty="0"/>
              <a:t>diccionario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7337" y="1627200"/>
            <a:ext cx="5709326" cy="23724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461710"/>
            <a:ext cx="44361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5" dirty="0"/>
              <a:t>Creación</a:t>
            </a:r>
            <a:r>
              <a:rPr sz="3000" dirty="0"/>
              <a:t> </a:t>
            </a:r>
            <a:r>
              <a:rPr sz="3000" spc="75" dirty="0"/>
              <a:t>de</a:t>
            </a:r>
            <a:r>
              <a:rPr sz="3000" dirty="0"/>
              <a:t> </a:t>
            </a:r>
            <a:r>
              <a:rPr sz="3000" spc="105" dirty="0"/>
              <a:t>diccionarios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623225" y="1175240"/>
            <a:ext cx="7541895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500" spc="-40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diccionario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no</a:t>
            </a:r>
            <a:r>
              <a:rPr sz="15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contiene</a:t>
            </a:r>
            <a:r>
              <a:rPr sz="15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elementos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recibe</a:t>
            </a:r>
            <a:r>
              <a:rPr sz="15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nombre</a:t>
            </a:r>
            <a:r>
              <a:rPr sz="15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diccionario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vacío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 se</a:t>
            </a:r>
            <a:r>
              <a:rPr sz="15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crea </a:t>
            </a:r>
            <a:r>
              <a:rPr sz="1500" spc="-3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solamente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con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unas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Roboto"/>
                <a:cs typeface="Roboto"/>
              </a:rPr>
              <a:t>llaves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vacías,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 {}.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3225" y="2752833"/>
            <a:ext cx="72663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Otra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forma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crear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diccionarios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es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manera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directa,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asignando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los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elementos.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225" y="4085641"/>
            <a:ext cx="7418705" cy="58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este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ejemplo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las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claves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son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representadas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por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los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meses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valor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asociado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es </a:t>
            </a:r>
            <a:r>
              <a:rPr sz="1600" spc="-3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representado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por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el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número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le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corresponde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cada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mes.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3249912"/>
            <a:ext cx="4419599" cy="6762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4536" y="1787423"/>
            <a:ext cx="1974924" cy="8730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44399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5" dirty="0" err="1"/>
              <a:t>Listas</a:t>
            </a:r>
            <a:r>
              <a:rPr sz="3000" dirty="0"/>
              <a:t> </a:t>
            </a:r>
            <a:r>
              <a:rPr lang="es-MX" sz="3000" spc="70" dirty="0"/>
              <a:t>nativas</a:t>
            </a:r>
            <a:r>
              <a:rPr sz="3000" dirty="0"/>
              <a:t> </a:t>
            </a:r>
            <a:r>
              <a:rPr sz="3000" spc="75" dirty="0"/>
              <a:t>de</a:t>
            </a:r>
            <a:r>
              <a:rPr sz="3000" dirty="0"/>
              <a:t> </a:t>
            </a:r>
            <a:r>
              <a:rPr sz="3000" spc="135" dirty="0"/>
              <a:t>Python</a:t>
            </a:r>
            <a:endParaRPr sz="3000" dirty="0"/>
          </a:p>
        </p:txBody>
      </p:sp>
      <p:sp>
        <p:nvSpPr>
          <p:cNvPr id="4" name="object 4"/>
          <p:cNvSpPr txBox="1"/>
          <p:nvPr/>
        </p:nvSpPr>
        <p:spPr>
          <a:xfrm>
            <a:off x="460925" y="1542732"/>
            <a:ext cx="7959725" cy="247332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340360">
              <a:lnSpc>
                <a:spcPts val="2050"/>
              </a:lnSpc>
              <a:spcBef>
                <a:spcPts val="260"/>
              </a:spcBef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este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caso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forma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más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simple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consiste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encerrar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los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elementos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entre </a:t>
            </a:r>
            <a:r>
              <a:rPr sz="1800" spc="-43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corchetes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([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]).</a:t>
            </a:r>
            <a:endParaRPr sz="1800">
              <a:latin typeface="Roboto"/>
              <a:cs typeface="Roboto"/>
            </a:endParaRPr>
          </a:p>
          <a:p>
            <a:pPr marL="3384550">
              <a:lnSpc>
                <a:spcPct val="100000"/>
              </a:lnSpc>
              <a:spcBef>
                <a:spcPts val="1045"/>
              </a:spcBef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[10,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20,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30,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40]</a:t>
            </a:r>
            <a:endParaRPr sz="1800">
              <a:latin typeface="Roboto"/>
              <a:cs typeface="Roboto"/>
            </a:endParaRPr>
          </a:p>
          <a:p>
            <a:pPr marL="257810" algn="ctr">
              <a:lnSpc>
                <a:spcPct val="100000"/>
              </a:lnSpc>
              <a:spcBef>
                <a:spcPts val="1090"/>
              </a:spcBef>
            </a:pP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[‘cadena1’,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‘cadena2’,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Roboto"/>
                <a:cs typeface="Roboto"/>
              </a:rPr>
              <a:t>‘cadena3’]</a:t>
            </a:r>
            <a:endParaRPr sz="1800">
              <a:latin typeface="Roboto"/>
              <a:cs typeface="Roboto"/>
            </a:endParaRPr>
          </a:p>
          <a:p>
            <a:pPr marL="12700" marR="5080">
              <a:lnSpc>
                <a:spcPts val="2050"/>
              </a:lnSpc>
              <a:spcBef>
                <a:spcPts val="1250"/>
              </a:spcBef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En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caso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Python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los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elementos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no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tienen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porque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ser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todos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del </a:t>
            </a:r>
            <a:r>
              <a:rPr sz="1800" spc="-4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mismo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tipo.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siguiente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contiene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cadena,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ﬂotante,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entero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800" spc="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otra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lista: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5725" y="4349424"/>
            <a:ext cx="2707056" cy="2699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33997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0" dirty="0"/>
              <a:t>Insertar</a:t>
            </a:r>
            <a:r>
              <a:rPr sz="3000" spc="-30" dirty="0"/>
              <a:t> </a:t>
            </a:r>
            <a:r>
              <a:rPr sz="3000" spc="100" dirty="0"/>
              <a:t>elementos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655550" y="1353872"/>
            <a:ext cx="57181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forma de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asignar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nuevo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par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Roboto"/>
                <a:cs typeface="Roboto"/>
              </a:rPr>
              <a:t>clave-valor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es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siguiente: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550" y="3674947"/>
            <a:ext cx="7202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Dónde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Roboto"/>
                <a:cs typeface="Roboto"/>
              </a:rPr>
              <a:t>“Marzo”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representa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nueva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clave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se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agregara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representa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valor </a:t>
            </a:r>
            <a:r>
              <a:rPr sz="1600" spc="-3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tendrá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asociado.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4875" y="2000849"/>
            <a:ext cx="5787999" cy="1209199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4391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0" dirty="0"/>
              <a:t>Métodos</a:t>
            </a:r>
            <a:r>
              <a:rPr sz="3000" spc="-5" dirty="0"/>
              <a:t> </a:t>
            </a:r>
            <a:r>
              <a:rPr sz="3000" spc="75" dirty="0"/>
              <a:t>de</a:t>
            </a:r>
            <a:r>
              <a:rPr sz="3000" spc="-5" dirty="0"/>
              <a:t> </a:t>
            </a:r>
            <a:r>
              <a:rPr sz="3000" spc="105" dirty="0"/>
              <a:t>diccionarios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655550" y="1353872"/>
            <a:ext cx="58337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Python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proporciona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varios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métodos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operan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con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diccionarios</a:t>
            </a:r>
            <a:endParaRPr sz="1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Roboto"/>
              <a:cs typeface="Roboto"/>
            </a:endParaRPr>
          </a:p>
          <a:p>
            <a:pPr marL="469900" indent="-35179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clear():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remueve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todos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los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elementos del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diccionario.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3649" y="2357225"/>
            <a:ext cx="4108649" cy="1196474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4391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0" dirty="0"/>
              <a:t>Métodos</a:t>
            </a:r>
            <a:r>
              <a:rPr sz="3000" spc="-5" dirty="0"/>
              <a:t> </a:t>
            </a:r>
            <a:r>
              <a:rPr sz="3000" spc="75" dirty="0"/>
              <a:t>de</a:t>
            </a:r>
            <a:r>
              <a:rPr sz="3000" spc="-5" dirty="0"/>
              <a:t> </a:t>
            </a:r>
            <a:r>
              <a:rPr sz="3000" spc="105" dirty="0"/>
              <a:t>diccionarios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61446" y="1353872"/>
            <a:ext cx="73933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get():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Devuelve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valor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base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coincidencia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de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búsqueda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mediante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una </a:t>
            </a:r>
            <a:r>
              <a:rPr sz="1600" spc="-3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clave,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de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no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encontrar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clave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devuelve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el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objeto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None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6675" y="2352275"/>
            <a:ext cx="3797449" cy="1084524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4391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0" dirty="0"/>
              <a:t>Métodos</a:t>
            </a:r>
            <a:r>
              <a:rPr sz="3000" spc="-5" dirty="0"/>
              <a:t> </a:t>
            </a:r>
            <a:r>
              <a:rPr sz="3000" spc="75" dirty="0"/>
              <a:t>de</a:t>
            </a:r>
            <a:r>
              <a:rPr sz="3000" spc="-5" dirty="0"/>
              <a:t> </a:t>
            </a:r>
            <a:r>
              <a:rPr sz="3000" spc="105" dirty="0"/>
              <a:t>diccionarios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61446" y="1353872"/>
            <a:ext cx="45789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items():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Devuelve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de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pares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clave:valor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900" y="2340074"/>
            <a:ext cx="6934199" cy="914399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4391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0" dirty="0"/>
              <a:t>Métodos</a:t>
            </a:r>
            <a:r>
              <a:rPr sz="3000" spc="-5" dirty="0"/>
              <a:t> </a:t>
            </a:r>
            <a:r>
              <a:rPr sz="3000" spc="75" dirty="0"/>
              <a:t>de</a:t>
            </a:r>
            <a:r>
              <a:rPr sz="3000" spc="-5" dirty="0"/>
              <a:t> </a:t>
            </a:r>
            <a:r>
              <a:rPr sz="3000" spc="105" dirty="0"/>
              <a:t>diccionarios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61446" y="1353872"/>
            <a:ext cx="52254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keys():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Devuelve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las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claves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del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diccionario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7375" y="2340074"/>
            <a:ext cx="5229224" cy="838199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42017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0" dirty="0"/>
              <a:t>Método</a:t>
            </a:r>
            <a:r>
              <a:rPr sz="3000" spc="-5" dirty="0"/>
              <a:t> </a:t>
            </a:r>
            <a:r>
              <a:rPr sz="3000" spc="75" dirty="0"/>
              <a:t>de</a:t>
            </a:r>
            <a:r>
              <a:rPr sz="3000" dirty="0"/>
              <a:t> </a:t>
            </a:r>
            <a:r>
              <a:rPr sz="3000" spc="105" dirty="0"/>
              <a:t>diccionarios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61446" y="1353872"/>
            <a:ext cx="54781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values():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Devuelve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los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valores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del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diccionario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342" y="2340074"/>
            <a:ext cx="5585474" cy="933074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4391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0" dirty="0"/>
              <a:t>Métodos</a:t>
            </a:r>
            <a:r>
              <a:rPr sz="3000" spc="-5" dirty="0"/>
              <a:t> </a:t>
            </a:r>
            <a:r>
              <a:rPr sz="3000" spc="75" dirty="0"/>
              <a:t>de</a:t>
            </a:r>
            <a:r>
              <a:rPr sz="3000" spc="-5" dirty="0"/>
              <a:t> </a:t>
            </a:r>
            <a:r>
              <a:rPr sz="3000" spc="105" dirty="0"/>
              <a:t>diccionarios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61446" y="1353872"/>
            <a:ext cx="70688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pop():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Elimina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especíﬁcamente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clave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diccionario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devuelve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valor </a:t>
            </a:r>
            <a:r>
              <a:rPr sz="1600" spc="-3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le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corresponde,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de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no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encontrar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clave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lanza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excepción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KeyError.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8299" y="3304150"/>
            <a:ext cx="4486274" cy="8000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7287" y="2055112"/>
            <a:ext cx="3628293" cy="1033274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4391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0" dirty="0"/>
              <a:t>Métodos</a:t>
            </a:r>
            <a:r>
              <a:rPr sz="3000" spc="-5" dirty="0"/>
              <a:t> </a:t>
            </a:r>
            <a:r>
              <a:rPr sz="3000" spc="75" dirty="0"/>
              <a:t>de</a:t>
            </a:r>
            <a:r>
              <a:rPr sz="3000" spc="-5" dirty="0"/>
              <a:t> </a:t>
            </a:r>
            <a:r>
              <a:rPr sz="3000" spc="105" dirty="0"/>
              <a:t>diccionarios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61446" y="1353872"/>
            <a:ext cx="63392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update():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Actualiza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diccionario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agregando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los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pares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Roboto"/>
                <a:cs typeface="Roboto"/>
              </a:rPr>
              <a:t>clave-valor.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2775" y="2234850"/>
            <a:ext cx="5324624" cy="933074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18973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" dirty="0"/>
              <a:t>F</a:t>
            </a:r>
            <a:r>
              <a:rPr sz="3000" spc="135" dirty="0"/>
              <a:t>u</a:t>
            </a:r>
            <a:r>
              <a:rPr sz="3000" spc="130" dirty="0"/>
              <a:t>n</a:t>
            </a:r>
            <a:r>
              <a:rPr sz="3000" spc="105" dirty="0"/>
              <a:t>cio</a:t>
            </a:r>
            <a:r>
              <a:rPr sz="3000" spc="130" dirty="0"/>
              <a:t>n</a:t>
            </a:r>
            <a:r>
              <a:rPr sz="3000" spc="105" dirty="0"/>
              <a:t>e</a:t>
            </a:r>
            <a:r>
              <a:rPr sz="3000" spc="200" dirty="0"/>
              <a:t>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655550" y="1353872"/>
            <a:ext cx="67271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Los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diccionarios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tienen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disponible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serie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de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funciones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integradas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por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el </a:t>
            </a:r>
            <a:r>
              <a:rPr sz="1600" spc="-3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intérprete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Python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las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cuales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son:</a:t>
            </a:r>
            <a:endParaRPr sz="1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Roboto"/>
              <a:cs typeface="Roboto"/>
            </a:endParaRPr>
          </a:p>
          <a:p>
            <a:pPr marL="469900" indent="-35179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len(diccionario)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devuelve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cuantos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elementos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posee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diccionario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1475" y="2813424"/>
            <a:ext cx="5213749" cy="830399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18973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" dirty="0"/>
              <a:t>F</a:t>
            </a:r>
            <a:r>
              <a:rPr sz="3000" spc="135" dirty="0"/>
              <a:t>u</a:t>
            </a:r>
            <a:r>
              <a:rPr sz="3000" spc="130" dirty="0"/>
              <a:t>n</a:t>
            </a:r>
            <a:r>
              <a:rPr sz="3000" spc="105" dirty="0"/>
              <a:t>cio</a:t>
            </a:r>
            <a:r>
              <a:rPr sz="3000" spc="130" dirty="0"/>
              <a:t>n</a:t>
            </a:r>
            <a:r>
              <a:rPr sz="3000" spc="105" dirty="0"/>
              <a:t>e</a:t>
            </a:r>
            <a:r>
              <a:rPr sz="3000" spc="200" dirty="0"/>
              <a:t>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655550" y="1353872"/>
            <a:ext cx="652081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35179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dict()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Es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el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constructor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del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tipo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diccionario,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es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usada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para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crear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Roboto"/>
                <a:cs typeface="Roboto"/>
              </a:rPr>
              <a:t>un </a:t>
            </a:r>
            <a:r>
              <a:rPr sz="1600" spc="-3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diccionario.</a:t>
            </a:r>
            <a:endParaRPr sz="1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Usando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dict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se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pueden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crear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diccionarios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siguiente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manera: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3225" y="3937975"/>
            <a:ext cx="6107974" cy="971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525" y="2458675"/>
            <a:ext cx="5029199" cy="11429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925" y="536031"/>
            <a:ext cx="7878445" cy="1551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Cuando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se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aloja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dentro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otra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se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le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llama</a:t>
            </a:r>
            <a:r>
              <a:rPr sz="1800" spc="11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anidada.</a:t>
            </a:r>
            <a:endParaRPr sz="1800" dirty="0">
              <a:latin typeface="Roboto"/>
              <a:cs typeface="Roboto"/>
            </a:endParaRPr>
          </a:p>
          <a:p>
            <a:pPr marL="12700" marR="5080" algn="just">
              <a:lnSpc>
                <a:spcPct val="114999"/>
              </a:lnSpc>
              <a:spcBef>
                <a:spcPts val="1200"/>
              </a:spcBef>
            </a:pPr>
            <a:r>
              <a:rPr sz="1800" u="heavy" spc="-35" dirty="0">
                <a:solidFill>
                  <a:srgbClr val="FFFFFF"/>
                </a:solidFill>
                <a:uFill>
                  <a:solidFill>
                    <a:srgbClr val="039BE4"/>
                  </a:solidFill>
                </a:uFill>
                <a:latin typeface="Roboto"/>
                <a:cs typeface="Roboto"/>
              </a:rPr>
              <a:t>Una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no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contiene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elementos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recibe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nombre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vacía.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puede </a:t>
            </a:r>
            <a:r>
              <a:rPr sz="1800" spc="-4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crear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simplemente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con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unos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corchetes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vacíos,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[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].</a:t>
            </a:r>
            <a:endParaRPr sz="1800" dirty="0">
              <a:latin typeface="Roboto"/>
              <a:cs typeface="Roboto"/>
            </a:endParaRPr>
          </a:p>
          <a:p>
            <a:pPr marL="12700" algn="just">
              <a:lnSpc>
                <a:spcPct val="100000"/>
              </a:lnSpc>
              <a:spcBef>
                <a:spcPts val="1520"/>
              </a:spcBef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forma 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asignar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valores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es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siguiente: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925" y="3149691"/>
            <a:ext cx="8193405" cy="6279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En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donde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Roboto"/>
                <a:cs typeface="Roboto"/>
              </a:rPr>
              <a:t>‘numeros’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es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nombre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variable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que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guarda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17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123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son </a:t>
            </a:r>
            <a:r>
              <a:rPr sz="1800" spc="-4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los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valores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los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miembros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lista.</a:t>
            </a:r>
            <a:endParaRPr sz="1800" dirty="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6600" y="2436725"/>
            <a:ext cx="2234046" cy="270049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12426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0" dirty="0"/>
              <a:t>Tu</a:t>
            </a:r>
            <a:r>
              <a:rPr sz="3000" spc="50" dirty="0"/>
              <a:t>p</a:t>
            </a:r>
            <a:r>
              <a:rPr sz="3000" spc="140" dirty="0"/>
              <a:t>las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08575" y="1651596"/>
            <a:ext cx="8303259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python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como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parte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las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estructuras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internas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maneja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existen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las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llamadas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tuplas.</a:t>
            </a:r>
            <a:endParaRPr sz="1600">
              <a:latin typeface="Roboto"/>
              <a:cs typeface="Roboto"/>
            </a:endParaRPr>
          </a:p>
          <a:p>
            <a:pPr marL="12700" marR="5080" algn="just">
              <a:lnSpc>
                <a:spcPct val="114999"/>
              </a:lnSpc>
              <a:spcBef>
                <a:spcPts val="1200"/>
              </a:spcBef>
            </a:pP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Son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estructuras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capaces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de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poseer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elementos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con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distintos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tipos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datos,</a:t>
            </a:r>
            <a:r>
              <a:rPr sz="1600" spc="3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estas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estructuras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se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dicen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que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son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ordenadas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sz="1600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inmutables,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dado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 vez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deﬁnida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la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estructura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somos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incapaz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cambiar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orden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los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elementos 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o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cambiar los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valores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los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elementos.</a:t>
            </a:r>
            <a:endParaRPr sz="1600">
              <a:latin typeface="Roboto"/>
              <a:cs typeface="Roboto"/>
            </a:endParaRPr>
          </a:p>
          <a:p>
            <a:pPr marL="12700" algn="just">
              <a:lnSpc>
                <a:spcPct val="100000"/>
              </a:lnSpc>
              <a:spcBef>
                <a:spcPts val="1485"/>
              </a:spcBef>
            </a:pP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Dentro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de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python,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para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creación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manejo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de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las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tuplas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utiliza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clase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“tuple”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9212" y="3869450"/>
            <a:ext cx="2785565" cy="686099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18548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0" dirty="0"/>
              <a:t>Deﬁnición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08575" y="1615020"/>
            <a:ext cx="8303895" cy="58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Para</a:t>
            </a:r>
            <a:r>
              <a:rPr sz="16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crear</a:t>
            </a:r>
            <a:r>
              <a:rPr sz="16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6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tupla</a:t>
            </a:r>
            <a:r>
              <a:rPr sz="1600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dentro</a:t>
            </a:r>
            <a:r>
              <a:rPr sz="16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6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python</a:t>
            </a:r>
            <a:r>
              <a:rPr sz="1600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es</a:t>
            </a:r>
            <a:r>
              <a:rPr sz="16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parecido</a:t>
            </a:r>
            <a:r>
              <a:rPr sz="16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600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las</a:t>
            </a:r>
            <a:r>
              <a:rPr sz="16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listas,</a:t>
            </a:r>
            <a:r>
              <a:rPr sz="16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son</a:t>
            </a:r>
            <a:r>
              <a:rPr sz="16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elementos</a:t>
            </a:r>
            <a:r>
              <a:rPr sz="1600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separados</a:t>
            </a:r>
            <a:r>
              <a:rPr sz="16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por </a:t>
            </a:r>
            <a:r>
              <a:rPr sz="1600" spc="-3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comas,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solo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ahora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lugar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utilizar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los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delimitadores</a:t>
            </a:r>
            <a:r>
              <a:rPr sz="16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Roboto"/>
                <a:cs typeface="Roboto"/>
              </a:rPr>
              <a:t>“[“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Roboto"/>
                <a:cs typeface="Roboto"/>
              </a:rPr>
              <a:t>“]”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utilizamos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los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paréntesis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925" y="3927671"/>
            <a:ext cx="79235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Podemos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omitir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los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paréntesis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pero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para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evitar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confusiones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es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mejor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siempre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utilizarlos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475" y="2636025"/>
            <a:ext cx="4591049" cy="904874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18548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0" dirty="0"/>
              <a:t>Deﬁnición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08575" y="1615020"/>
            <a:ext cx="8305165" cy="58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Existen</a:t>
            </a:r>
            <a:r>
              <a:rPr sz="1600" spc="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también</a:t>
            </a:r>
            <a:r>
              <a:rPr sz="1600" spc="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las</a:t>
            </a:r>
            <a:r>
              <a:rPr sz="1600" spc="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tuplas</a:t>
            </a:r>
            <a:r>
              <a:rPr sz="1600" spc="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600" spc="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no</a:t>
            </a:r>
            <a:r>
              <a:rPr sz="1600" spc="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poseen</a:t>
            </a:r>
            <a:r>
              <a:rPr sz="1600" spc="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elementos</a:t>
            </a:r>
            <a:r>
              <a:rPr sz="1600" spc="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dentro</a:t>
            </a:r>
            <a:r>
              <a:rPr sz="1600" spc="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600" spc="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ellas,</a:t>
            </a:r>
            <a:r>
              <a:rPr sz="1600" spc="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600" spc="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estas</a:t>
            </a:r>
            <a:r>
              <a:rPr sz="1600" spc="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se</a:t>
            </a:r>
            <a:r>
              <a:rPr sz="1600" spc="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les</a:t>
            </a:r>
            <a:r>
              <a:rPr sz="1600" spc="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conoce </a:t>
            </a:r>
            <a:r>
              <a:rPr sz="1600" spc="-3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como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tuplas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vacías.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925" y="3891096"/>
            <a:ext cx="8306434" cy="58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Acá</a:t>
            </a:r>
            <a:r>
              <a:rPr sz="1600" spc="1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se</a:t>
            </a:r>
            <a:r>
              <a:rPr sz="1600" spc="1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puede</a:t>
            </a:r>
            <a:r>
              <a:rPr sz="1600" spc="11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ejempliﬁcar</a:t>
            </a:r>
            <a:r>
              <a:rPr sz="1600" spc="1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600" spc="11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por</a:t>
            </a:r>
            <a:r>
              <a:rPr sz="1600" spc="1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600" spc="11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es</a:t>
            </a:r>
            <a:r>
              <a:rPr sz="1600" spc="1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recomendable</a:t>
            </a:r>
            <a:r>
              <a:rPr sz="1600" spc="11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siempre</a:t>
            </a:r>
            <a:r>
              <a:rPr sz="1600" spc="1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usar</a:t>
            </a:r>
            <a:r>
              <a:rPr sz="1600" spc="11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paréntesis,</a:t>
            </a:r>
            <a:r>
              <a:rPr sz="1600" spc="1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pues</a:t>
            </a:r>
            <a:r>
              <a:rPr sz="1600" spc="11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si</a:t>
            </a:r>
            <a:r>
              <a:rPr sz="1600" spc="1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en </a:t>
            </a:r>
            <a:r>
              <a:rPr sz="1600" spc="-3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este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caso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los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omitimos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el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parser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de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python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lanzará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Roboto"/>
                <a:cs typeface="Roboto"/>
              </a:rPr>
              <a:t>error.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5150" y="2301000"/>
            <a:ext cx="2438399" cy="952499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18548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0" dirty="0"/>
              <a:t>Deﬁnición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60925" y="1540721"/>
            <a:ext cx="4281170" cy="114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Podemos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crear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tuplas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solo </a:t>
            </a:r>
            <a:r>
              <a:rPr sz="1600" spc="-35" dirty="0">
                <a:solidFill>
                  <a:srgbClr val="FFFFFF"/>
                </a:solidFill>
                <a:latin typeface="Roboto"/>
                <a:cs typeface="Roboto"/>
              </a:rPr>
              <a:t>valor,</a:t>
            </a:r>
            <a:r>
              <a:rPr sz="1600" spc="3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para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ello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nos apoyaremos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una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coma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al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ﬁnal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del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elemento,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Roboto"/>
                <a:cs typeface="Roboto"/>
              </a:rPr>
              <a:t>ya</a:t>
            </a:r>
            <a:r>
              <a:rPr sz="16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si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no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utilizamos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python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toma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como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valor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lugar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de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tupla.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925" y="3891096"/>
            <a:ext cx="7637145" cy="86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Nota: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cuando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imprimimos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tupla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solo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elemento,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nos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damos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cuenta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que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también añade la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coma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al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ﬁnal,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esto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solo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es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para</a:t>
            </a:r>
            <a:r>
              <a:rPr sz="1600" spc="3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nosotros</a:t>
            </a:r>
            <a:r>
              <a:rPr sz="1600" spc="3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identiﬁquemos qué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es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tupla,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Roboto"/>
                <a:cs typeface="Roboto"/>
              </a:rPr>
              <a:t>ya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que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internamente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no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existe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elemento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nulo.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7950" y="2701462"/>
            <a:ext cx="2400299" cy="904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6525" y="1508462"/>
            <a:ext cx="2343149" cy="828674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18548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0" dirty="0"/>
              <a:t>Deﬁnición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645025" y="2191533"/>
            <a:ext cx="403352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Podemos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utilizar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constructor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tuple()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para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deﬁnir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tuplas</a:t>
            </a:r>
            <a:r>
              <a:rPr sz="1600" spc="3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o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convertir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secuencias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datos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tuplas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como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por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ejemplo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listas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sz="1600" spc="-3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tuplas 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o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convertir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una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cadena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caracteres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tupla.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225" y="1533775"/>
            <a:ext cx="2828924" cy="847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500" y="2521300"/>
            <a:ext cx="2800349" cy="847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7887" y="3451700"/>
            <a:ext cx="3457574" cy="1438274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44996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5" dirty="0"/>
              <a:t>Operaciones</a:t>
            </a:r>
            <a:r>
              <a:rPr sz="3000" spc="-5" dirty="0"/>
              <a:t> </a:t>
            </a:r>
            <a:r>
              <a:rPr sz="3000" spc="60" dirty="0"/>
              <a:t>sobre</a:t>
            </a:r>
            <a:r>
              <a:rPr sz="3000" spc="-10" dirty="0"/>
              <a:t> </a:t>
            </a:r>
            <a:r>
              <a:rPr sz="3000" spc="95" dirty="0"/>
              <a:t>tuplas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60925" y="1393420"/>
            <a:ext cx="7638415" cy="2854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Con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las tuplas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podemos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ejecutar casi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todas las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operaciones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 podíamos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usar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con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las listas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tomando en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cuenta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las tuplas son inmutables </a:t>
            </a:r>
            <a:r>
              <a:rPr sz="1600" spc="-50" dirty="0">
                <a:solidFill>
                  <a:srgbClr val="FFFFFF"/>
                </a:solidFill>
                <a:latin typeface="Roboto"/>
                <a:cs typeface="Roboto"/>
              </a:rPr>
              <a:t>y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por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ende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cada acción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que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intente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cambiar los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valores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las tuplas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después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su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deﬁnición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resultará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en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error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nos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generará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objeto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completamente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distinto.</a:t>
            </a:r>
            <a:endParaRPr sz="16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9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Roboto"/>
              <a:cs typeface="Roboto"/>
            </a:endParaRPr>
          </a:p>
          <a:p>
            <a:pPr marL="469900" indent="-285115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Concatenación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(+)</a:t>
            </a:r>
            <a:endParaRPr sz="1600">
              <a:latin typeface="Roboto"/>
              <a:cs typeface="Roboto"/>
            </a:endParaRPr>
          </a:p>
          <a:p>
            <a:pPr marL="469900" indent="-285115">
              <a:lnSpc>
                <a:spcPct val="100000"/>
              </a:lnSpc>
              <a:spcBef>
                <a:spcPts val="285"/>
              </a:spcBef>
              <a:buChar char="-"/>
              <a:tabLst>
                <a:tab pos="469265" algn="l"/>
                <a:tab pos="469900" algn="l"/>
              </a:tabLst>
            </a:pP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Multiplicación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repetición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(*)</a:t>
            </a:r>
            <a:endParaRPr sz="1600">
              <a:latin typeface="Roboto"/>
              <a:cs typeface="Roboto"/>
            </a:endParaRPr>
          </a:p>
          <a:p>
            <a:pPr marL="469900" indent="-285115">
              <a:lnSpc>
                <a:spcPct val="100000"/>
              </a:lnSpc>
              <a:spcBef>
                <a:spcPts val="290"/>
              </a:spcBef>
              <a:buChar char="-"/>
              <a:tabLst>
                <a:tab pos="469265" algn="l"/>
                <a:tab pos="469900" algn="l"/>
              </a:tabLst>
            </a:pP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Buscar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miembro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(in)</a:t>
            </a:r>
            <a:endParaRPr sz="1600">
              <a:latin typeface="Roboto"/>
              <a:cs typeface="Roboto"/>
            </a:endParaRPr>
          </a:p>
          <a:p>
            <a:pPr marL="469900" indent="-285115">
              <a:lnSpc>
                <a:spcPct val="100000"/>
              </a:lnSpc>
              <a:spcBef>
                <a:spcPts val="290"/>
              </a:spcBef>
              <a:buChar char="-"/>
              <a:tabLst>
                <a:tab pos="469265" algn="l"/>
                <a:tab pos="469900" algn="l"/>
              </a:tabLst>
            </a:pP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Notación</a:t>
            </a:r>
            <a:r>
              <a:rPr sz="160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Slice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925" y="573259"/>
            <a:ext cx="27019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0" dirty="0">
                <a:solidFill>
                  <a:srgbClr val="FFFFFF"/>
                </a:solidFill>
                <a:latin typeface="Georgia"/>
                <a:cs typeface="Georgia"/>
              </a:rPr>
              <a:t>Concatenación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925" y="1540721"/>
            <a:ext cx="8123555" cy="58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Si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tenemos</a:t>
            </a:r>
            <a:r>
              <a:rPr sz="16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tuplas,</a:t>
            </a:r>
            <a:r>
              <a:rPr sz="16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las</a:t>
            </a:r>
            <a:r>
              <a:rPr sz="16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cuales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es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necesario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unirlas</a:t>
            </a:r>
            <a:r>
              <a:rPr sz="16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6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sola</a:t>
            </a:r>
            <a:r>
              <a:rPr sz="16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tupla,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utilizaremos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600" spc="-3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operador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concatenación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nos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generará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nuevo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objeto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tupla.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8887" y="2594975"/>
            <a:ext cx="4086224" cy="1523999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925" y="573259"/>
            <a:ext cx="194246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5" dirty="0">
                <a:solidFill>
                  <a:srgbClr val="FFFFFF"/>
                </a:solidFill>
                <a:latin typeface="Georgia"/>
                <a:cs typeface="Georgia"/>
              </a:rPr>
              <a:t>Repetición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925" y="1540721"/>
            <a:ext cx="8115934" cy="58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Al</a:t>
            </a:r>
            <a:r>
              <a:rPr sz="1600" spc="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igual</a:t>
            </a:r>
            <a:r>
              <a:rPr sz="1600" spc="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600" spc="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600" spc="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las</a:t>
            </a:r>
            <a:r>
              <a:rPr sz="1600" spc="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listas</a:t>
            </a:r>
            <a:r>
              <a:rPr sz="1600" spc="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podemos</a:t>
            </a:r>
            <a:r>
              <a:rPr sz="1600" spc="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utilizar</a:t>
            </a:r>
            <a:r>
              <a:rPr sz="1600" spc="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600" spc="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operador</a:t>
            </a:r>
            <a:r>
              <a:rPr sz="1600" spc="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(*)</a:t>
            </a:r>
            <a:r>
              <a:rPr sz="1600" spc="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para</a:t>
            </a:r>
            <a:r>
              <a:rPr sz="1600" spc="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repetir</a:t>
            </a:r>
            <a:r>
              <a:rPr sz="1600" spc="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n</a:t>
            </a:r>
            <a:r>
              <a:rPr sz="1600" spc="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cantidad</a:t>
            </a:r>
            <a:r>
              <a:rPr sz="1600" spc="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600" spc="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veces </a:t>
            </a:r>
            <a:r>
              <a:rPr sz="1600" spc="-3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tupla,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el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resultado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es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otro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objeto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tupla.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7825" y="2771925"/>
            <a:ext cx="5991224" cy="1285874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2988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/>
              <a:t>Buscar</a:t>
            </a:r>
            <a:r>
              <a:rPr sz="3000" spc="-45" dirty="0"/>
              <a:t> </a:t>
            </a:r>
            <a:r>
              <a:rPr sz="3000" spc="95" dirty="0"/>
              <a:t>miembro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60925" y="1577297"/>
            <a:ext cx="7454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5945" algn="l"/>
              </a:tabLst>
            </a:pP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Co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n	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4874" y="1577297"/>
            <a:ext cx="31045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6794" algn="l"/>
                <a:tab pos="1531620" algn="l"/>
                <a:tab pos="2586355" algn="l"/>
              </a:tabLst>
            </a:pP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ope</a:t>
            </a:r>
            <a:r>
              <a:rPr sz="1600" spc="-40" dirty="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ado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(in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)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podemo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s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saber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5" y="1821136"/>
            <a:ext cx="4030345" cy="86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fácilmente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si</a:t>
            </a:r>
            <a:r>
              <a:rPr sz="1600" spc="3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valor</a:t>
            </a:r>
            <a:r>
              <a:rPr sz="1600" spc="3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es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elemento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contenido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dentro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una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tupla,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resultado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será</a:t>
            </a:r>
            <a:r>
              <a:rPr sz="16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True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False.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2775" y="1512400"/>
            <a:ext cx="2876549" cy="904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2775" y="3019150"/>
            <a:ext cx="3028949" cy="18192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60925" y="3316758"/>
            <a:ext cx="4027804" cy="86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Podemos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recorrer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cada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uno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los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elementos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si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así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lo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deseamos,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esto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lo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realizamos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con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for.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8915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0" dirty="0"/>
              <a:t>Sli</a:t>
            </a:r>
            <a:r>
              <a:rPr sz="3000" spc="160" dirty="0"/>
              <a:t>c</a:t>
            </a:r>
            <a:r>
              <a:rPr sz="3000" spc="100" dirty="0"/>
              <a:t>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60925" y="1243621"/>
            <a:ext cx="3166745" cy="170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Debido</a:t>
            </a:r>
            <a:r>
              <a:rPr sz="1600" spc="3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600" spc="3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600" spc="3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las</a:t>
            </a:r>
            <a:r>
              <a:rPr sz="1600" spc="3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tuplas</a:t>
            </a:r>
            <a:r>
              <a:rPr sz="1600" spc="3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son</a:t>
            </a:r>
            <a:r>
              <a:rPr sz="1600" spc="3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una </a:t>
            </a:r>
            <a:r>
              <a:rPr sz="1600" spc="-3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estructura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indexada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podemos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utilizar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todos los tipos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notación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slice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que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existen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además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de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los </a:t>
            </a:r>
            <a:r>
              <a:rPr sz="1600" spc="-3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índices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negativos,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como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resultado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tendremos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nuevo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objeto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tupla.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9725" y="907750"/>
            <a:ext cx="5305424" cy="876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04975" y="1889075"/>
            <a:ext cx="5314949" cy="10096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33550" y="3003737"/>
            <a:ext cx="5257799" cy="9239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33550" y="4032699"/>
            <a:ext cx="5257799" cy="8572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925" y="585308"/>
            <a:ext cx="7915909" cy="1755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3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diferencia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cadenas,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se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les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llama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mutables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(pueden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mutar), </a:t>
            </a:r>
            <a:r>
              <a:rPr sz="1800" spc="-4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u="heavy" spc="-15" dirty="0">
                <a:solidFill>
                  <a:srgbClr val="FFFFFF"/>
                </a:solidFill>
                <a:uFill>
                  <a:solidFill>
                    <a:srgbClr val="039BE4"/>
                  </a:solidFill>
                </a:uFill>
                <a:latin typeface="Roboto"/>
                <a:cs typeface="Roboto"/>
              </a:rPr>
              <a:t>porq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ue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se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puede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cambiar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orden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los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elementos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reasignar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elemento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dentro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lista.</a:t>
            </a:r>
            <a:endParaRPr sz="1800">
              <a:latin typeface="Roboto"/>
              <a:cs typeface="Roboto"/>
            </a:endParaRPr>
          </a:p>
          <a:p>
            <a:pPr marL="12700" marR="139065">
              <a:lnSpc>
                <a:spcPct val="114999"/>
              </a:lnSpc>
              <a:spcBef>
                <a:spcPts val="1200"/>
              </a:spcBef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Cuando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operador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corchete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aparece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lado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izquierdo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asignación, </a:t>
            </a:r>
            <a:r>
              <a:rPr sz="1800" spc="-43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este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identiﬁca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el elemento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que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será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asignado.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5900" y="2759425"/>
            <a:ext cx="2990849" cy="1352549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18973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" dirty="0"/>
              <a:t>F</a:t>
            </a:r>
            <a:r>
              <a:rPr sz="3000" spc="135" dirty="0"/>
              <a:t>u</a:t>
            </a:r>
            <a:r>
              <a:rPr sz="3000" spc="130" dirty="0"/>
              <a:t>n</a:t>
            </a:r>
            <a:r>
              <a:rPr sz="3000" spc="105" dirty="0"/>
              <a:t>cio</a:t>
            </a:r>
            <a:r>
              <a:rPr sz="3000" spc="130" dirty="0"/>
              <a:t>n</a:t>
            </a:r>
            <a:r>
              <a:rPr sz="3000" spc="105" dirty="0"/>
              <a:t>e</a:t>
            </a:r>
            <a:r>
              <a:rPr sz="3000" spc="200" dirty="0"/>
              <a:t>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60925" y="1685271"/>
            <a:ext cx="6511925" cy="1263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igual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manera,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tenemos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funciones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internas,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las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cuales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son:</a:t>
            </a:r>
            <a:endParaRPr sz="1600">
              <a:latin typeface="Roboto"/>
              <a:cs typeface="Roboto"/>
            </a:endParaRPr>
          </a:p>
          <a:p>
            <a:pPr marL="469900" indent="-285115">
              <a:lnSpc>
                <a:spcPct val="100000"/>
              </a:lnSpc>
              <a:spcBef>
                <a:spcPts val="1485"/>
              </a:spcBef>
              <a:buChar char="-"/>
              <a:tabLst>
                <a:tab pos="469265" algn="l"/>
                <a:tab pos="469900" algn="l"/>
              </a:tabLst>
            </a:pP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len(tupla)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devuelve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cuantos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elementos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posee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tupla</a:t>
            </a:r>
            <a:endParaRPr sz="1600">
              <a:latin typeface="Roboto"/>
              <a:cs typeface="Roboto"/>
            </a:endParaRPr>
          </a:p>
          <a:p>
            <a:pPr marL="469900" indent="-285115">
              <a:lnSpc>
                <a:spcPct val="100000"/>
              </a:lnSpc>
              <a:spcBef>
                <a:spcPts val="290"/>
              </a:spcBef>
              <a:buChar char="-"/>
              <a:tabLst>
                <a:tab pos="469265" algn="l"/>
                <a:tab pos="469900" algn="l"/>
              </a:tabLst>
            </a:pP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max(tupla)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devuelve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elemento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con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mayor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peso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dentro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tupla</a:t>
            </a:r>
            <a:endParaRPr sz="1600">
              <a:latin typeface="Roboto"/>
              <a:cs typeface="Roboto"/>
            </a:endParaRPr>
          </a:p>
          <a:p>
            <a:pPr marL="469900" indent="-285115">
              <a:lnSpc>
                <a:spcPct val="100000"/>
              </a:lnSpc>
              <a:spcBef>
                <a:spcPts val="290"/>
              </a:spcBef>
              <a:buChar char="-"/>
              <a:tabLst>
                <a:tab pos="469265" algn="l"/>
                <a:tab pos="469900" algn="l"/>
              </a:tabLst>
            </a:pP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min(tupla)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devuelve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elemento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con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menor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peso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dentro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tupla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4899" y="3531225"/>
            <a:ext cx="2419349" cy="923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100" y="3531225"/>
            <a:ext cx="2362199" cy="895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66800" y="3531225"/>
            <a:ext cx="2438399" cy="895349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39973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5" dirty="0"/>
              <a:t>Expresiones</a:t>
            </a:r>
            <a:r>
              <a:rPr sz="3000" spc="5" dirty="0"/>
              <a:t> </a:t>
            </a:r>
            <a:r>
              <a:rPr sz="3000" spc="100" dirty="0"/>
              <a:t>regulares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13974" y="1763022"/>
            <a:ext cx="7544434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Las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expresiones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regulares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también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son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llamadas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regex.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Son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secuencia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caracteres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 forman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un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patrón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búsqueda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están deﬁnidos con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una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sintaxis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formal.</a:t>
            </a:r>
            <a:endParaRPr sz="1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Roboto"/>
              <a:cs typeface="Roboto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Los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patrones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se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interpretan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como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 conjunto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instrucciones,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luego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se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ejecutan</a:t>
            </a:r>
            <a:r>
              <a:rPr sz="1600" spc="3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con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cadena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como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entrada</a:t>
            </a:r>
            <a:r>
              <a:rPr sz="1600" spc="3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para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 producir</a:t>
            </a:r>
            <a:r>
              <a:rPr sz="1600" spc="3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 subconjunto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coincidencia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versión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modiﬁcada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del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original.</a:t>
            </a:r>
            <a:endParaRPr sz="1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Roboto"/>
              <a:cs typeface="Roboto"/>
            </a:endParaRPr>
          </a:p>
          <a:p>
            <a:pPr marL="12700" marR="9525" algn="just">
              <a:lnSpc>
                <a:spcPct val="100000"/>
              </a:lnSpc>
              <a:spcBef>
                <a:spcPts val="5"/>
              </a:spcBef>
            </a:pP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La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expresiones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regulares son útiles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para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veriﬁcar las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cadenas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coinciden con </a:t>
            </a:r>
            <a:r>
              <a:rPr sz="1600" spc="-35" dirty="0">
                <a:solidFill>
                  <a:srgbClr val="FFFFFF"/>
                </a:solidFill>
                <a:latin typeface="Roboto"/>
                <a:cs typeface="Roboto"/>
              </a:rPr>
              <a:t>un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patrón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para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realizar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sustituciones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cadena.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77863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5" dirty="0"/>
              <a:t>Componentes</a:t>
            </a:r>
            <a:r>
              <a:rPr sz="3000" spc="10" dirty="0"/>
              <a:t> </a:t>
            </a:r>
            <a:r>
              <a:rPr sz="3000" spc="75" dirty="0"/>
              <a:t>de</a:t>
            </a:r>
            <a:r>
              <a:rPr sz="3000" spc="10" dirty="0"/>
              <a:t> </a:t>
            </a:r>
            <a:r>
              <a:rPr sz="3000" spc="140" dirty="0"/>
              <a:t>las</a:t>
            </a:r>
            <a:r>
              <a:rPr sz="3000" spc="10" dirty="0"/>
              <a:t> </a:t>
            </a:r>
            <a:r>
              <a:rPr sz="3000" spc="95" dirty="0"/>
              <a:t>Expresiones</a:t>
            </a:r>
            <a:r>
              <a:rPr sz="3000" spc="15" dirty="0"/>
              <a:t> </a:t>
            </a:r>
            <a:r>
              <a:rPr sz="3000" spc="95" dirty="0"/>
              <a:t>Regulares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13974" y="1763022"/>
            <a:ext cx="7626984" cy="270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24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Todas</a:t>
            </a:r>
            <a:r>
              <a:rPr sz="1600" spc="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las</a:t>
            </a:r>
            <a:r>
              <a:rPr sz="1600" spc="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expresiones</a:t>
            </a:r>
            <a:r>
              <a:rPr sz="1600" spc="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regulares</a:t>
            </a:r>
            <a:r>
              <a:rPr sz="1600" spc="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están</a:t>
            </a:r>
            <a:r>
              <a:rPr sz="1600" spc="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compuestas</a:t>
            </a:r>
            <a:r>
              <a:rPr sz="1600" spc="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por</a:t>
            </a:r>
            <a:r>
              <a:rPr sz="1600" spc="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dos</a:t>
            </a:r>
            <a:r>
              <a:rPr sz="1600" spc="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tipos</a:t>
            </a:r>
            <a:r>
              <a:rPr sz="1600" spc="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600" spc="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caracteres</a:t>
            </a:r>
            <a:r>
              <a:rPr sz="1600" spc="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que </a:t>
            </a:r>
            <a:r>
              <a:rPr sz="1600" spc="-3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son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los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metacaracteres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literales.</a:t>
            </a:r>
            <a:endParaRPr sz="1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Roboto"/>
              <a:cs typeface="Roboto"/>
            </a:endParaRPr>
          </a:p>
          <a:p>
            <a:pPr marL="469900" marR="5080" indent="-351790" algn="just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469900" algn="l"/>
              </a:tabLst>
            </a:pP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Metacaracteres: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Es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carácter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o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secuencias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caracteres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tienen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Roboto"/>
                <a:cs typeface="Roboto"/>
              </a:rPr>
              <a:t>un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signiﬁcado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especial,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son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la esencia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las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expresiones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regulares.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Sirven para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 representar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un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patrón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se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repite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dentro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una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secuencia. Existen diferentes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tipos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metacaracteres:</a:t>
            </a:r>
            <a:endParaRPr sz="1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Arial MT"/>
              <a:buChar char="●"/>
            </a:pPr>
            <a:endParaRPr sz="1550">
              <a:latin typeface="Roboto"/>
              <a:cs typeface="Roboto"/>
            </a:endParaRPr>
          </a:p>
          <a:p>
            <a:pPr marL="1841500" lvl="1" indent="-35179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1840864" algn="l"/>
                <a:tab pos="1841500" algn="l"/>
              </a:tabLst>
            </a:pP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Delimitadores</a:t>
            </a:r>
            <a:endParaRPr sz="1600">
              <a:latin typeface="Roboto"/>
              <a:cs typeface="Roboto"/>
            </a:endParaRPr>
          </a:p>
          <a:p>
            <a:pPr marL="1841500" lvl="1" indent="-351790">
              <a:lnSpc>
                <a:spcPct val="100000"/>
              </a:lnSpc>
              <a:buFont typeface="Arial MT"/>
              <a:buChar char="●"/>
              <a:tabLst>
                <a:tab pos="1840864" algn="l"/>
                <a:tab pos="1841500" algn="l"/>
              </a:tabLst>
            </a:pP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Iteradores</a:t>
            </a:r>
            <a:endParaRPr sz="1600">
              <a:latin typeface="Roboto"/>
              <a:cs typeface="Roboto"/>
            </a:endParaRPr>
          </a:p>
          <a:p>
            <a:pPr marL="1841500" lvl="1" indent="-351790">
              <a:lnSpc>
                <a:spcPct val="100000"/>
              </a:lnSpc>
              <a:buFont typeface="Arial MT"/>
              <a:buChar char="●"/>
              <a:tabLst>
                <a:tab pos="1840864" algn="l"/>
                <a:tab pos="1841500" algn="l"/>
              </a:tabLst>
            </a:pP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Alternativos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Componentes</a:t>
            </a:r>
            <a:r>
              <a:rPr spc="5" dirty="0"/>
              <a:t> </a:t>
            </a:r>
            <a:r>
              <a:rPr spc="65" dirty="0"/>
              <a:t>de</a:t>
            </a:r>
            <a:r>
              <a:rPr spc="5" dirty="0"/>
              <a:t> </a:t>
            </a:r>
            <a:r>
              <a:rPr spc="130" dirty="0"/>
              <a:t>las</a:t>
            </a:r>
            <a:r>
              <a:rPr spc="5" dirty="0"/>
              <a:t> </a:t>
            </a:r>
            <a:r>
              <a:rPr spc="85" dirty="0"/>
              <a:t>Expresiones</a:t>
            </a:r>
            <a:r>
              <a:rPr spc="5" dirty="0"/>
              <a:t> </a:t>
            </a:r>
            <a:r>
              <a:rPr spc="85" dirty="0"/>
              <a:t>Regulares </a:t>
            </a:r>
            <a:r>
              <a:rPr spc="-635" dirty="0"/>
              <a:t> </a:t>
            </a:r>
            <a:r>
              <a:rPr spc="95" dirty="0"/>
              <a:t>Metacaracteres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1221" y="1515147"/>
            <a:ext cx="75215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metacaracteres</a:t>
            </a:r>
            <a:r>
              <a:rPr sz="1600" spc="1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delimitadores:</a:t>
            </a:r>
            <a:r>
              <a:rPr sz="1600" spc="1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Permiten</a:t>
            </a:r>
            <a:r>
              <a:rPr sz="1600" spc="1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delimitar</a:t>
            </a:r>
            <a:r>
              <a:rPr sz="1600" spc="1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donde</a:t>
            </a:r>
            <a:r>
              <a:rPr sz="1600" spc="1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queremos</a:t>
            </a:r>
            <a:r>
              <a:rPr sz="1600" spc="1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buscar</a:t>
            </a:r>
            <a:r>
              <a:rPr sz="1600" spc="1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los </a:t>
            </a:r>
            <a:r>
              <a:rPr sz="1600" spc="-3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patrones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búsqueda.</a:t>
            </a:r>
            <a:endParaRPr sz="1600">
              <a:latin typeface="Roboto"/>
              <a:cs typeface="Robo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39487" y="2427887"/>
          <a:ext cx="6367145" cy="2639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6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METACARACTER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517B"/>
                    </a:solidFill>
                  </a:tcPr>
                </a:tc>
                <a:tc>
                  <a:txBody>
                    <a:bodyPr/>
                    <a:lstStyle/>
                    <a:p>
                      <a:pPr marL="97091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DESCRIPCIÓN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51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^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517B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inicio</a:t>
                      </a:r>
                      <a:r>
                        <a:rPr sz="1400" spc="-3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</a:t>
                      </a:r>
                      <a:r>
                        <a:rPr sz="1400" spc="-3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línea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51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517B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cualquier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carácter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en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la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línea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51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$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517B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4965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limita la búsqueda al final de una </a:t>
                      </a:r>
                      <a:r>
                        <a:rPr sz="1400" spc="-37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línea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51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\A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517B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inicio</a:t>
                      </a:r>
                      <a:r>
                        <a:rPr sz="1400" spc="-3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</a:t>
                      </a:r>
                      <a:r>
                        <a:rPr sz="1400" spc="-3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texto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51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\Z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517B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fin</a:t>
                      </a:r>
                      <a:r>
                        <a:rPr sz="1400" spc="-3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</a:t>
                      </a:r>
                      <a:r>
                        <a:rPr sz="1400" spc="-3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texto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51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Componentes</a:t>
            </a:r>
            <a:r>
              <a:rPr spc="5" dirty="0"/>
              <a:t> </a:t>
            </a:r>
            <a:r>
              <a:rPr spc="65" dirty="0"/>
              <a:t>de</a:t>
            </a:r>
            <a:r>
              <a:rPr spc="5" dirty="0"/>
              <a:t> </a:t>
            </a:r>
            <a:r>
              <a:rPr spc="130" dirty="0"/>
              <a:t>las</a:t>
            </a:r>
            <a:r>
              <a:rPr spc="5" dirty="0"/>
              <a:t> </a:t>
            </a:r>
            <a:r>
              <a:rPr spc="85" dirty="0"/>
              <a:t>Expresiones</a:t>
            </a:r>
            <a:r>
              <a:rPr spc="5" dirty="0"/>
              <a:t> </a:t>
            </a:r>
            <a:r>
              <a:rPr spc="85" dirty="0"/>
              <a:t>Regulares </a:t>
            </a:r>
            <a:r>
              <a:rPr spc="-635" dirty="0"/>
              <a:t> </a:t>
            </a:r>
            <a:r>
              <a:rPr spc="95" dirty="0"/>
              <a:t>Metacaracteres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1221" y="1515147"/>
            <a:ext cx="75234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  <a:tab pos="1910080" algn="l"/>
                <a:tab pos="2099310" algn="l"/>
                <a:tab pos="2814955" algn="l"/>
                <a:tab pos="4109720" algn="l"/>
                <a:tab pos="4748530" algn="l"/>
                <a:tab pos="5213985" algn="l"/>
                <a:tab pos="5930265" algn="l"/>
                <a:tab pos="7175500" algn="l"/>
              </a:tabLst>
            </a:pP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metaca</a:t>
            </a:r>
            <a:r>
              <a:rPr sz="1600" spc="-40" dirty="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acte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s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sz="1600" spc="-280" dirty="0">
                <a:solidFill>
                  <a:srgbClr val="FFFFFF"/>
                </a:solidFill>
                <a:latin typeface="Roboto"/>
                <a:cs typeface="Roboto"/>
              </a:rPr>
              <a:t>-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clase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s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edeﬁnidas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Es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s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so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n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clase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s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edeﬁnida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s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 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facilitan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utilización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de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las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expresiones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regulares.</a:t>
            </a:r>
            <a:endParaRPr sz="1600">
              <a:latin typeface="Roboto"/>
              <a:cs typeface="Robo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39487" y="2427887"/>
          <a:ext cx="6367145" cy="255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6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METACARACTER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517B"/>
                    </a:solidFill>
                  </a:tcPr>
                </a:tc>
                <a:tc>
                  <a:txBody>
                    <a:bodyPr/>
                    <a:lstStyle/>
                    <a:p>
                      <a:pPr marL="97091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DESCRIPCIÓN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51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\w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517B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Caráter</a:t>
                      </a:r>
                      <a:r>
                        <a:rPr sz="14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alfanumérico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51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\W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517B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Carácter</a:t>
                      </a:r>
                      <a:r>
                        <a:rPr sz="1400" spc="-3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sz="1400" spc="-3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alfanumérico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51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0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\d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517B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Carácter</a:t>
                      </a:r>
                      <a:r>
                        <a:rPr sz="14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numérico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51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\D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517B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Carácter</a:t>
                      </a:r>
                      <a:r>
                        <a:rPr sz="1400" spc="-3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sz="1400" spc="-3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numérico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51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\S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517B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Cualquier</a:t>
                      </a:r>
                      <a:r>
                        <a:rPr sz="14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espacio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51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233152"/>
            <a:ext cx="7087870" cy="857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95"/>
              </a:spcBef>
            </a:pPr>
            <a:r>
              <a:rPr spc="100" dirty="0"/>
              <a:t>Componentes</a:t>
            </a:r>
            <a:r>
              <a:rPr spc="30" dirty="0"/>
              <a:t> </a:t>
            </a:r>
            <a:r>
              <a:rPr spc="80" dirty="0"/>
              <a:t>de</a:t>
            </a:r>
            <a:r>
              <a:rPr spc="30" dirty="0"/>
              <a:t> </a:t>
            </a:r>
            <a:r>
              <a:rPr spc="140" dirty="0"/>
              <a:t>las</a:t>
            </a:r>
            <a:r>
              <a:rPr spc="25" dirty="0"/>
              <a:t> </a:t>
            </a:r>
            <a:r>
              <a:rPr spc="100" dirty="0"/>
              <a:t>Expresiones</a:t>
            </a:r>
            <a:r>
              <a:rPr spc="30" dirty="0"/>
              <a:t> </a:t>
            </a:r>
            <a:r>
              <a:rPr spc="100" dirty="0"/>
              <a:t>Regulares </a:t>
            </a:r>
            <a:r>
              <a:rPr spc="-635" dirty="0"/>
              <a:t> </a:t>
            </a:r>
            <a:r>
              <a:rPr spc="110" dirty="0"/>
              <a:t>Metacaracteres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1221" y="1327846"/>
            <a:ext cx="7519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 algn="just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64490" algn="l"/>
              </a:tabLst>
            </a:pP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metacaracteres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iteradores: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Con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estos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caracteres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se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puede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especiﬁcar</a:t>
            </a:r>
            <a:r>
              <a:rPr sz="1600" spc="3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número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ocurrencias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del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caracter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previo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metacaracter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o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una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subexpresión.</a:t>
            </a:r>
            <a:endParaRPr sz="1600">
              <a:latin typeface="Roboto"/>
              <a:cs typeface="Robo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39487" y="2427887"/>
          <a:ext cx="6303010" cy="2661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4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METACARACTER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517B"/>
                    </a:solidFill>
                  </a:tcPr>
                </a:tc>
                <a:tc>
                  <a:txBody>
                    <a:bodyPr/>
                    <a:lstStyle/>
                    <a:p>
                      <a:pPr marL="9550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DESCRIPCIÓN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51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*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517B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2349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cero o más,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indica que la expresión </a:t>
                      </a:r>
                      <a:r>
                        <a:rPr sz="1400" spc="-37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antes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del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signo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puede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ser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aleatorio.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51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517B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7589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una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 más,indica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que la expresión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antes del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signo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debe aparecer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como </a:t>
                      </a:r>
                      <a:r>
                        <a:rPr sz="1400" spc="-37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mínimo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una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vez.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51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517B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2952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cero o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una, indica que la expresión </a:t>
                      </a:r>
                      <a:r>
                        <a:rPr sz="1400" spc="-37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antes del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signo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podría aparecer al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menos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una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vez.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51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95"/>
              </a:spcBef>
            </a:pPr>
            <a:r>
              <a:rPr spc="100" dirty="0"/>
              <a:t>Componentes</a:t>
            </a:r>
            <a:r>
              <a:rPr spc="30" dirty="0"/>
              <a:t> </a:t>
            </a:r>
            <a:r>
              <a:rPr spc="80" dirty="0"/>
              <a:t>de</a:t>
            </a:r>
            <a:r>
              <a:rPr spc="30" dirty="0"/>
              <a:t> </a:t>
            </a:r>
            <a:r>
              <a:rPr spc="140" dirty="0"/>
              <a:t>las</a:t>
            </a:r>
            <a:r>
              <a:rPr spc="25" dirty="0"/>
              <a:t> </a:t>
            </a:r>
            <a:r>
              <a:rPr spc="100" dirty="0"/>
              <a:t>Expresiones</a:t>
            </a:r>
            <a:r>
              <a:rPr spc="30" dirty="0"/>
              <a:t> </a:t>
            </a:r>
            <a:r>
              <a:rPr spc="100" dirty="0"/>
              <a:t>Regulares </a:t>
            </a:r>
            <a:r>
              <a:rPr spc="-635" dirty="0"/>
              <a:t> </a:t>
            </a:r>
            <a:r>
              <a:rPr spc="110" dirty="0"/>
              <a:t>Metacaracteres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1221" y="1811197"/>
            <a:ext cx="752602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 algn="just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64490" algn="l"/>
              </a:tabLst>
            </a:pP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Metacaracteres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alternativos: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Se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puede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especiﬁcar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serie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de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alternativas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utilizando </a:t>
            </a:r>
            <a:r>
              <a:rPr sz="1600" spc="-35" dirty="0">
                <a:solidFill>
                  <a:srgbClr val="FFFFFF"/>
                </a:solidFill>
                <a:latin typeface="Roboto"/>
                <a:cs typeface="Roboto"/>
              </a:rPr>
              <a:t>“|”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este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metacaracter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es el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se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utiliza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para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separa las alternativas,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las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alternativas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son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evaluadas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izquierda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derecha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resulta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positivo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si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cualquiera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las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dos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condiciones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cumple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expresión.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Componentes</a:t>
            </a:r>
            <a:r>
              <a:rPr spc="5" dirty="0"/>
              <a:t> </a:t>
            </a:r>
            <a:r>
              <a:rPr spc="65" dirty="0"/>
              <a:t>de</a:t>
            </a:r>
            <a:r>
              <a:rPr spc="5" dirty="0"/>
              <a:t> </a:t>
            </a:r>
            <a:r>
              <a:rPr spc="130" dirty="0"/>
              <a:t>las</a:t>
            </a:r>
            <a:r>
              <a:rPr spc="5" dirty="0"/>
              <a:t> </a:t>
            </a:r>
            <a:r>
              <a:rPr spc="85" dirty="0"/>
              <a:t>Expresiones</a:t>
            </a:r>
            <a:r>
              <a:rPr spc="5" dirty="0"/>
              <a:t> </a:t>
            </a:r>
            <a:r>
              <a:rPr spc="85" dirty="0"/>
              <a:t>Regulares </a:t>
            </a:r>
            <a:r>
              <a:rPr spc="-635" dirty="0"/>
              <a:t> </a:t>
            </a:r>
            <a:r>
              <a:rPr spc="65" dirty="0"/>
              <a:t>Literales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325" y="2145822"/>
            <a:ext cx="76269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Cualquier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carácter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se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encuentra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sí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mismo,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menos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se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trate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Roboto"/>
                <a:cs typeface="Roboto"/>
              </a:rPr>
              <a:t>un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metacaracter, una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serie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caracteres encuentra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esa misma serie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en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texto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entrada.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Por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ejemplo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“ipc2”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encontrará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todas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las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apariciones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de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“ipc2”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texto.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942678"/>
            <a:ext cx="122174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Ra</a:t>
            </a:r>
            <a:r>
              <a:rPr spc="60" dirty="0"/>
              <a:t>n</a:t>
            </a:r>
            <a:r>
              <a:rPr spc="140" dirty="0"/>
              <a:t>g</a:t>
            </a:r>
            <a:r>
              <a:rPr spc="95" dirty="0"/>
              <a:t>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325" y="1848372"/>
            <a:ext cx="7626350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Dentro</a:t>
            </a:r>
            <a:r>
              <a:rPr sz="1600" spc="1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600" spc="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las</a:t>
            </a:r>
            <a:r>
              <a:rPr sz="1600" spc="1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expresiones</a:t>
            </a:r>
            <a:r>
              <a:rPr sz="1600" spc="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regulares</a:t>
            </a:r>
            <a:r>
              <a:rPr sz="1600" spc="1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se</a:t>
            </a:r>
            <a:r>
              <a:rPr sz="1600" spc="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pueden</a:t>
            </a:r>
            <a:r>
              <a:rPr sz="1600" spc="1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deﬁnir</a:t>
            </a:r>
            <a:r>
              <a:rPr sz="1600" spc="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rangos</a:t>
            </a:r>
            <a:r>
              <a:rPr sz="1600" spc="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600" spc="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las</a:t>
            </a:r>
            <a:r>
              <a:rPr sz="1600" spc="1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siguiente </a:t>
            </a:r>
            <a:r>
              <a:rPr sz="1600" spc="-3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manera:</a:t>
            </a:r>
            <a:endParaRPr sz="1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Roboto"/>
              <a:cs typeface="Roboto"/>
            </a:endParaRPr>
          </a:p>
          <a:p>
            <a:pPr marL="469900" indent="-35179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spc="-60" dirty="0">
                <a:solidFill>
                  <a:srgbClr val="FFFFFF"/>
                </a:solidFill>
                <a:latin typeface="Roboto"/>
                <a:cs typeface="Roboto"/>
              </a:rPr>
              <a:t>[A-Z]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Cualquier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carácter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alfabético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mayúscula</a:t>
            </a:r>
            <a:endParaRPr sz="1600">
              <a:latin typeface="Roboto"/>
              <a:cs typeface="Roboto"/>
            </a:endParaRPr>
          </a:p>
          <a:p>
            <a:pPr marL="469900" indent="-35179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spc="-70" dirty="0">
                <a:solidFill>
                  <a:srgbClr val="FFFFFF"/>
                </a:solidFill>
                <a:latin typeface="Roboto"/>
                <a:cs typeface="Roboto"/>
              </a:rPr>
              <a:t>[a-z]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Cualquier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carácter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alfabético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minúscula</a:t>
            </a:r>
            <a:endParaRPr sz="1600">
              <a:latin typeface="Roboto"/>
              <a:cs typeface="Roboto"/>
            </a:endParaRPr>
          </a:p>
          <a:p>
            <a:pPr marL="469900" indent="-35179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spc="-60" dirty="0">
                <a:solidFill>
                  <a:srgbClr val="FFFFFF"/>
                </a:solidFill>
                <a:latin typeface="Roboto"/>
                <a:cs typeface="Roboto"/>
              </a:rPr>
              <a:t>[0-9]]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Cualquier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carácter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numérico.</a:t>
            </a:r>
            <a:endParaRPr sz="1600">
              <a:latin typeface="Roboto"/>
              <a:cs typeface="Roboto"/>
            </a:endParaRPr>
          </a:p>
          <a:p>
            <a:pPr marL="469900" indent="-35179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spc="-85" dirty="0">
                <a:solidFill>
                  <a:srgbClr val="FFFFFF"/>
                </a:solidFill>
                <a:latin typeface="Roboto"/>
                <a:cs typeface="Roboto"/>
              </a:rPr>
              <a:t>[a-zA-Z0-9]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Cualquier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carácter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alfanumérico.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5550" y="400275"/>
            <a:ext cx="4152899" cy="7238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1221" y="1848372"/>
            <a:ext cx="7525384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?=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Busca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siguiente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expresión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se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encuentre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texto</a:t>
            </a:r>
            <a:endParaRPr sz="1600">
              <a:latin typeface="Roboto"/>
              <a:cs typeface="Roboto"/>
            </a:endParaRPr>
          </a:p>
          <a:p>
            <a:pPr marL="363855" indent="-351790">
              <a:lnSpc>
                <a:spcPct val="1000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0" dirty="0">
                <a:solidFill>
                  <a:srgbClr val="FFFFFF"/>
                </a:solidFill>
                <a:latin typeface="Roboto"/>
                <a:cs typeface="Roboto"/>
              </a:rPr>
              <a:t>.*[0-9]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texto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contenga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al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menos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número</a:t>
            </a:r>
            <a:endParaRPr sz="1600">
              <a:latin typeface="Roboto"/>
              <a:cs typeface="Roboto"/>
            </a:endParaRPr>
          </a:p>
          <a:p>
            <a:pPr marL="363855" indent="-351790">
              <a:lnSpc>
                <a:spcPct val="1000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45" dirty="0">
                <a:solidFill>
                  <a:srgbClr val="FFFFFF"/>
                </a:solidFill>
                <a:latin typeface="Roboto"/>
                <a:cs typeface="Roboto"/>
              </a:rPr>
              <a:t>[0-9]{2}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número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debe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ser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dos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dígitos</a:t>
            </a:r>
            <a:endParaRPr sz="1600">
              <a:latin typeface="Roboto"/>
              <a:cs typeface="Roboto"/>
            </a:endParaRPr>
          </a:p>
          <a:p>
            <a:pPr marL="363855" marR="5080" indent="-351790">
              <a:lnSpc>
                <a:spcPct val="1000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(?=.*[0-9]]{2})</a:t>
            </a:r>
            <a:r>
              <a:rPr sz="1600" spc="1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600" spc="1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lo</a:t>
            </a:r>
            <a:r>
              <a:rPr sz="1600" spc="1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600" spc="1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siga</a:t>
            </a:r>
            <a:r>
              <a:rPr sz="1600" spc="1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600" spc="1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esta</a:t>
            </a:r>
            <a:r>
              <a:rPr sz="1600" spc="1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expresión,</a:t>
            </a:r>
            <a:r>
              <a:rPr sz="1600" spc="1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se</a:t>
            </a:r>
            <a:r>
              <a:rPr sz="1600" spc="1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valida</a:t>
            </a:r>
            <a:r>
              <a:rPr sz="1600" spc="1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600" spc="1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exista</a:t>
            </a:r>
            <a:r>
              <a:rPr sz="1600" spc="1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600" spc="1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número </a:t>
            </a:r>
            <a:r>
              <a:rPr sz="1600" spc="-3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al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menos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dos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dígitos.</a:t>
            </a:r>
            <a:endParaRPr sz="1600">
              <a:latin typeface="Roboto"/>
              <a:cs typeface="Roboto"/>
            </a:endParaRPr>
          </a:p>
          <a:p>
            <a:pPr marL="363855" indent="-351790">
              <a:lnSpc>
                <a:spcPct val="1000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85" dirty="0">
                <a:solidFill>
                  <a:srgbClr val="FFFFFF"/>
                </a:solidFill>
                <a:latin typeface="Roboto"/>
                <a:cs typeface="Roboto"/>
              </a:rPr>
              <a:t>[0-9a-zA-Z]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carácter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entre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números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letras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mayúsculas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o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minúsculas</a:t>
            </a:r>
            <a:endParaRPr sz="1600">
              <a:latin typeface="Roboto"/>
              <a:cs typeface="Roboto"/>
            </a:endParaRPr>
          </a:p>
          <a:p>
            <a:pPr marL="363855" indent="-351790">
              <a:lnSpc>
                <a:spcPct val="1000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60" dirty="0">
                <a:solidFill>
                  <a:srgbClr val="FFFFFF"/>
                </a:solidFill>
                <a:latin typeface="Roboto"/>
                <a:cs typeface="Roboto"/>
              </a:rPr>
              <a:t>[0-9a-zA-Z]{8,12}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Será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cadena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longitud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mínima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8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máxima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12.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925" y="645583"/>
            <a:ext cx="8141970" cy="3169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Como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podemos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ver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 ejemplo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anterior,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utilizan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 método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u="heavy" spc="-20" dirty="0">
                <a:solidFill>
                  <a:srgbClr val="FFFFFF"/>
                </a:solidFill>
                <a:uFill>
                  <a:solidFill>
                    <a:srgbClr val="039BE4"/>
                  </a:solidFill>
                </a:uFill>
                <a:latin typeface="Roboto"/>
                <a:cs typeface="Roboto"/>
              </a:rPr>
              <a:t>inde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xación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para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acceder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los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datos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cada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posición.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Siempre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vale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pena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recordar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que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los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índices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para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acceso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datos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empiezan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posición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0,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por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lo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que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si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escribimos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lista[1]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realidad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estamos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accediendo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segunda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posición </a:t>
            </a:r>
            <a:r>
              <a:rPr sz="1800" spc="-4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lista.</a:t>
            </a:r>
            <a:endParaRPr sz="1800" dirty="0">
              <a:latin typeface="Roboto"/>
              <a:cs typeface="Roboto"/>
            </a:endParaRPr>
          </a:p>
          <a:p>
            <a:pPr marL="12700" marR="57785" algn="just">
              <a:lnSpc>
                <a:spcPct val="114999"/>
              </a:lnSpc>
              <a:spcBef>
                <a:spcPts val="1200"/>
              </a:spcBef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Cualquier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número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entero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puede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ser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utilizado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com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índice.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Si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se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intenta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ingresar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sz="1800" spc="-4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índice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no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tiene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ningún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dato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se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obtiene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error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‘IndexError’.</a:t>
            </a:r>
            <a:endParaRPr sz="1800" dirty="0">
              <a:latin typeface="Roboto"/>
              <a:cs typeface="Roboto"/>
            </a:endParaRPr>
          </a:p>
          <a:p>
            <a:pPr marL="12700" marR="99695" algn="just">
              <a:lnSpc>
                <a:spcPct val="114999"/>
              </a:lnSpc>
              <a:spcBef>
                <a:spcPts val="1200"/>
              </a:spcBef>
            </a:pP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También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podemos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utilizar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valor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negativo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como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índice.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Esto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hará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busque </a:t>
            </a:r>
            <a:r>
              <a:rPr sz="1800" spc="-4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el elemento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contando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desde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última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posición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hacia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atrás.</a:t>
            </a:r>
            <a:endParaRPr sz="18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194246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0" dirty="0"/>
              <a:t>Módulo</a:t>
            </a:r>
            <a:r>
              <a:rPr sz="3000" spc="-55" dirty="0"/>
              <a:t> </a:t>
            </a:r>
            <a:r>
              <a:rPr sz="3000" spc="5" dirty="0"/>
              <a:t>Re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45325" y="1659171"/>
            <a:ext cx="763587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re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es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la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librería estándar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Python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 soporta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operaciones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coincidencia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expresiones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regulares.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Se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podrán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crear objetos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tipo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patrón </a:t>
            </a:r>
            <a:r>
              <a:rPr sz="1600" spc="-50" dirty="0">
                <a:solidFill>
                  <a:srgbClr val="FFFFFF"/>
                </a:solidFill>
                <a:latin typeface="Roboto"/>
                <a:cs typeface="Roboto"/>
              </a:rPr>
              <a:t>y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generar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objetos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tipo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matcher,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son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los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contienen la información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la coincidencia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del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patrón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en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cadena.</a:t>
            </a:r>
            <a:endParaRPr sz="1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Roboto"/>
              <a:cs typeface="Roboto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Para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utilizar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este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módulo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se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debe de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importar.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0462" y="3435075"/>
            <a:ext cx="1743074" cy="561974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34651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4" dirty="0"/>
              <a:t>Funciones</a:t>
            </a:r>
            <a:r>
              <a:rPr sz="3000" spc="-20" dirty="0"/>
              <a:t> </a:t>
            </a:r>
            <a:r>
              <a:rPr sz="3000" spc="45" dirty="0"/>
              <a:t>-</a:t>
            </a:r>
            <a:r>
              <a:rPr sz="3000" spc="-20" dirty="0"/>
              <a:t> </a:t>
            </a:r>
            <a:r>
              <a:rPr sz="3000" spc="114" dirty="0"/>
              <a:t>Search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45325" y="1659171"/>
            <a:ext cx="7644130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600" spc="-35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vez</a:t>
            </a:r>
            <a:r>
              <a:rPr sz="1600" spc="3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tengamos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importado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el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módulo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re,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podemos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utilizar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función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“search(patron,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cadena)”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donde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Roboto"/>
                <a:cs typeface="Roboto"/>
              </a:rPr>
              <a:t>“patron”</a:t>
            </a:r>
            <a:r>
              <a:rPr sz="16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es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coincidencia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que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necesitamos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encontrar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Roboto"/>
                <a:cs typeface="Roboto"/>
              </a:rPr>
              <a:t>“cadena”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es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fuente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donde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python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buscará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nuestro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patrón.</a:t>
            </a:r>
            <a:endParaRPr sz="1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Roboto"/>
              <a:cs typeface="Roboto"/>
            </a:endParaRPr>
          </a:p>
          <a:p>
            <a:pPr marL="469900" marR="14604" indent="-285115">
              <a:lnSpc>
                <a:spcPct val="100000"/>
              </a:lnSpc>
              <a:spcBef>
                <a:spcPts val="5"/>
              </a:spcBef>
              <a:buChar char="-"/>
              <a:tabLst>
                <a:tab pos="469265" algn="l"/>
                <a:tab pos="469900" algn="l"/>
              </a:tabLst>
            </a:pP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Si</a:t>
            </a:r>
            <a:r>
              <a:rPr sz="1600" spc="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existe</a:t>
            </a:r>
            <a:r>
              <a:rPr sz="1600" spc="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coincidencia,</a:t>
            </a:r>
            <a:r>
              <a:rPr sz="1600" spc="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entonces</a:t>
            </a:r>
            <a:r>
              <a:rPr sz="1600" spc="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nos</a:t>
            </a:r>
            <a:r>
              <a:rPr sz="1600" spc="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retorna</a:t>
            </a:r>
            <a:r>
              <a:rPr sz="1600" spc="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un</a:t>
            </a:r>
            <a:r>
              <a:rPr sz="1600" spc="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objeto</a:t>
            </a:r>
            <a:r>
              <a:rPr sz="1600" spc="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600" spc="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tipo</a:t>
            </a:r>
            <a:r>
              <a:rPr sz="1600" spc="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Match</a:t>
            </a:r>
            <a:r>
              <a:rPr sz="1600" spc="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con </a:t>
            </a:r>
            <a:r>
              <a:rPr sz="1600" spc="-3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información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primera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coincidencia.</a:t>
            </a:r>
            <a:endParaRPr sz="1600">
              <a:latin typeface="Roboto"/>
              <a:cs typeface="Roboto"/>
            </a:endParaRPr>
          </a:p>
          <a:p>
            <a:pPr marL="469900" indent="-285115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Si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no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existe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coincidencia,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entonces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retorna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“None”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1662" y="3630725"/>
            <a:ext cx="5400674" cy="1152524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45840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4" dirty="0"/>
              <a:t>Funciones</a:t>
            </a:r>
            <a:r>
              <a:rPr sz="3000" dirty="0"/>
              <a:t> </a:t>
            </a:r>
            <a:r>
              <a:rPr sz="3000" spc="45" dirty="0"/>
              <a:t>-</a:t>
            </a:r>
            <a:r>
              <a:rPr sz="3000" spc="-5" dirty="0"/>
              <a:t> </a:t>
            </a:r>
            <a:r>
              <a:rPr sz="3000" spc="-45" dirty="0"/>
              <a:t>Objeto</a:t>
            </a:r>
            <a:r>
              <a:rPr sz="3000" dirty="0"/>
              <a:t> </a:t>
            </a:r>
            <a:r>
              <a:rPr sz="3000" spc="130" dirty="0"/>
              <a:t>Match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45325" y="1303197"/>
            <a:ext cx="703262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objeto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match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posee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ciertas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funciones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podrían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ser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utilidad.</a:t>
            </a:r>
            <a:endParaRPr sz="1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Roboto"/>
              <a:cs typeface="Roboto"/>
            </a:endParaRPr>
          </a:p>
          <a:p>
            <a:pPr marL="469900" indent="-285115">
              <a:lnSpc>
                <a:spcPct val="100000"/>
              </a:lnSpc>
              <a:spcBef>
                <a:spcPts val="5"/>
              </a:spcBef>
              <a:buChar char="-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start()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retorna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posición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cual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inicia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coincidencia.</a:t>
            </a:r>
            <a:endParaRPr sz="1600">
              <a:latin typeface="Roboto"/>
              <a:cs typeface="Roboto"/>
            </a:endParaRPr>
          </a:p>
          <a:p>
            <a:pPr marL="469900" indent="-285115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end()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retorna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posición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cual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ﬁnaliza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coincidencia.</a:t>
            </a:r>
            <a:endParaRPr sz="1600">
              <a:latin typeface="Roboto"/>
              <a:cs typeface="Roboto"/>
            </a:endParaRPr>
          </a:p>
          <a:p>
            <a:pPr marL="469900" indent="-285115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span()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retorna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tupla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con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posición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inicial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ﬁnal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de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coincidencia.</a:t>
            </a:r>
            <a:endParaRPr sz="1600">
              <a:latin typeface="Roboto"/>
              <a:cs typeface="Roboto"/>
            </a:endParaRPr>
          </a:p>
          <a:p>
            <a:pPr marL="469900" indent="-285115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string()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retorna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cadena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de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origen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donde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se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buscó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el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patrón.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6512" y="2994775"/>
            <a:ext cx="3990974" cy="1914524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925" y="573259"/>
            <a:ext cx="33909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4" dirty="0">
                <a:solidFill>
                  <a:srgbClr val="FFFFFF"/>
                </a:solidFill>
                <a:latin typeface="Georgia"/>
                <a:cs typeface="Georgia"/>
              </a:rPr>
              <a:t>Funciones</a:t>
            </a:r>
            <a:r>
              <a:rPr sz="30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000" spc="45" dirty="0">
                <a:solidFill>
                  <a:srgbClr val="FFFFFF"/>
                </a:solidFill>
                <a:latin typeface="Georgia"/>
                <a:cs typeface="Georgia"/>
              </a:rPr>
              <a:t>-</a:t>
            </a:r>
            <a:r>
              <a:rPr sz="30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Georgia"/>
                <a:cs typeface="Georgia"/>
              </a:rPr>
              <a:t>Match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5325" y="1303197"/>
            <a:ext cx="76466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función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“match(patron,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cadena)”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buscará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patrón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le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indiquemos</a:t>
            </a:r>
            <a:r>
              <a:rPr sz="1600" spc="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únicamente </a:t>
            </a:r>
            <a:r>
              <a:rPr sz="1600" spc="-3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al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inicio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de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cadena,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si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no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lo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encuentra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al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inicio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retornará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“None”.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812" y="1990725"/>
            <a:ext cx="6048374" cy="11620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5912" y="3599800"/>
            <a:ext cx="6172199" cy="1219199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925" y="573259"/>
            <a:ext cx="30568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4" dirty="0">
                <a:solidFill>
                  <a:srgbClr val="FFFFFF"/>
                </a:solidFill>
                <a:latin typeface="Georgia"/>
                <a:cs typeface="Georgia"/>
              </a:rPr>
              <a:t>Funciones</a:t>
            </a:r>
            <a:r>
              <a:rPr sz="30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000" spc="45" dirty="0">
                <a:solidFill>
                  <a:srgbClr val="FFFFFF"/>
                </a:solidFill>
                <a:latin typeface="Georgia"/>
                <a:cs typeface="Georgia"/>
              </a:rPr>
              <a:t>-</a:t>
            </a:r>
            <a:r>
              <a:rPr sz="30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Georgia"/>
                <a:cs typeface="Georgia"/>
              </a:rPr>
              <a:t>Split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5325" y="1303197"/>
            <a:ext cx="76314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La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función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“split(patron,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cadena)”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buscará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dentro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la cadena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patrón </a:t>
            </a:r>
            <a:r>
              <a:rPr sz="1600" spc="-50" dirty="0">
                <a:solidFill>
                  <a:srgbClr val="FFFFFF"/>
                </a:solidFill>
                <a:latin typeface="Roboto"/>
                <a:cs typeface="Roboto"/>
              </a:rPr>
              <a:t>y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dividirá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la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cadena en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una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lista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donde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los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elementos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están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conformados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por los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caracteres,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antes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encontrar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patrón.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1150" y="2694625"/>
            <a:ext cx="5981699" cy="1266824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925" y="573259"/>
            <a:ext cx="2901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4" dirty="0">
                <a:solidFill>
                  <a:srgbClr val="FFFFFF"/>
                </a:solidFill>
                <a:latin typeface="Georgia"/>
                <a:cs typeface="Georgia"/>
              </a:rPr>
              <a:t>Funciones</a:t>
            </a:r>
            <a:r>
              <a:rPr sz="30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000" spc="45" dirty="0">
                <a:solidFill>
                  <a:srgbClr val="FFFFFF"/>
                </a:solidFill>
                <a:latin typeface="Georgia"/>
                <a:cs typeface="Georgia"/>
              </a:rPr>
              <a:t>-</a:t>
            </a:r>
            <a:r>
              <a:rPr sz="30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Georgia"/>
                <a:cs typeface="Georgia"/>
              </a:rPr>
              <a:t>Sub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5325" y="1303197"/>
            <a:ext cx="76365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La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función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“sub(patron, </a:t>
            </a:r>
            <a:r>
              <a:rPr sz="1600" spc="-35" dirty="0">
                <a:solidFill>
                  <a:srgbClr val="FFFFFF"/>
                </a:solidFill>
                <a:latin typeface="Roboto"/>
                <a:cs typeface="Roboto"/>
              </a:rPr>
              <a:t>valor,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cadena)”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buscará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dentro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toda la cadena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patrón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especiﬁcado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6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sustituirá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cada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las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coincidencias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por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“valor”</a:t>
            </a:r>
            <a:r>
              <a:rPr sz="1600" spc="3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600" spc="3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le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pasemos,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como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resultado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tendremos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la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nueva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cadena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con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los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patrones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sustituidos.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2675" y="2485175"/>
            <a:ext cx="4438649" cy="1447799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925" y="573259"/>
            <a:ext cx="35909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4" dirty="0">
                <a:solidFill>
                  <a:srgbClr val="FFFFFF"/>
                </a:solidFill>
                <a:latin typeface="Georgia"/>
                <a:cs typeface="Georgia"/>
              </a:rPr>
              <a:t>Funciones</a:t>
            </a:r>
            <a:r>
              <a:rPr sz="30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000" spc="45" dirty="0">
                <a:solidFill>
                  <a:srgbClr val="FFFFFF"/>
                </a:solidFill>
                <a:latin typeface="Georgia"/>
                <a:cs typeface="Georgia"/>
              </a:rPr>
              <a:t>-</a:t>
            </a:r>
            <a:r>
              <a:rPr sz="30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Georgia"/>
                <a:cs typeface="Georgia"/>
              </a:rPr>
              <a:t>FindAll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5325" y="1303197"/>
            <a:ext cx="76320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La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función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“ﬁndall(patrón, </a:t>
            </a:r>
            <a:r>
              <a:rPr sz="1600" spc="-35" dirty="0">
                <a:solidFill>
                  <a:srgbClr val="FFFFFF"/>
                </a:solidFill>
                <a:latin typeface="Roboto"/>
                <a:cs typeface="Roboto"/>
              </a:rPr>
              <a:t>valor,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cadena)”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buscará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dentro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toda la cadena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patrón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especiﬁcado</a:t>
            </a:r>
            <a:r>
              <a:rPr sz="1600" spc="2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retorna</a:t>
            </a:r>
            <a:r>
              <a:rPr sz="1600" spc="2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una</a:t>
            </a:r>
            <a:r>
              <a:rPr sz="1600" spc="2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lista</a:t>
            </a:r>
            <a:r>
              <a:rPr sz="1600" spc="2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con</a:t>
            </a:r>
            <a:r>
              <a:rPr sz="1600" spc="2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todas</a:t>
            </a:r>
            <a:r>
              <a:rPr sz="1600" spc="2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las</a:t>
            </a:r>
            <a:r>
              <a:rPr sz="1600" spc="2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cadenas</a:t>
            </a:r>
            <a:r>
              <a:rPr sz="1600" spc="2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</a:t>
            </a:r>
            <a:r>
              <a:rPr sz="1600" spc="2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coinciden</a:t>
            </a:r>
            <a:r>
              <a:rPr sz="1600" spc="2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con</a:t>
            </a:r>
            <a:r>
              <a:rPr sz="1600" spc="2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el</a:t>
            </a:r>
            <a:r>
              <a:rPr sz="1600" spc="2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patrón </a:t>
            </a:r>
            <a:r>
              <a:rPr sz="1600" spc="-3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que especiﬁcamos.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2225" y="2510525"/>
            <a:ext cx="4019549" cy="1228724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925" y="573259"/>
            <a:ext cx="74695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4" dirty="0">
                <a:solidFill>
                  <a:srgbClr val="FFFFFF"/>
                </a:solidFill>
                <a:latin typeface="Georgia"/>
                <a:cs typeface="Georgia"/>
              </a:rPr>
              <a:t>Funciones</a:t>
            </a:r>
            <a:r>
              <a:rPr sz="30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000" spc="145" dirty="0">
                <a:solidFill>
                  <a:srgbClr val="FFFFFF"/>
                </a:solidFill>
                <a:latin typeface="Georgia"/>
                <a:cs typeface="Georgia"/>
              </a:rPr>
              <a:t>con</a:t>
            </a:r>
            <a:r>
              <a:rPr sz="30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Georgia"/>
                <a:cs typeface="Georgia"/>
              </a:rPr>
              <a:t>expresión</a:t>
            </a:r>
            <a:r>
              <a:rPr sz="30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Georgia"/>
                <a:cs typeface="Georgia"/>
              </a:rPr>
              <a:t>regular</a:t>
            </a:r>
            <a:r>
              <a:rPr sz="30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000" spc="45" dirty="0">
                <a:solidFill>
                  <a:srgbClr val="FFFFFF"/>
                </a:solidFill>
                <a:latin typeface="Georgia"/>
                <a:cs typeface="Georgia"/>
              </a:rPr>
              <a:t>-</a:t>
            </a:r>
            <a:r>
              <a:rPr sz="30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000" spc="114" dirty="0">
                <a:solidFill>
                  <a:srgbClr val="FFFFFF"/>
                </a:solidFill>
                <a:latin typeface="Georgia"/>
                <a:cs typeface="Georgia"/>
              </a:rPr>
              <a:t>Search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5325" y="1303197"/>
            <a:ext cx="76314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Por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simplicidad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los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ejemplos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las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funciones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se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utilizó</a:t>
            </a:r>
            <a:r>
              <a:rPr sz="1600" spc="3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el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parámetro</a:t>
            </a:r>
            <a:r>
              <a:rPr sz="1600" spc="3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patrón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como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una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simple cadena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de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texto, pero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este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parámetro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puede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ser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una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expresión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regular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con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metacaracteres,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rangos,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etc.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7837" y="2682375"/>
            <a:ext cx="5648324" cy="1257299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59029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4" dirty="0"/>
              <a:t>Funciones</a:t>
            </a:r>
            <a:r>
              <a:rPr sz="3000" spc="5" dirty="0"/>
              <a:t> </a:t>
            </a:r>
            <a:r>
              <a:rPr sz="3000" spc="145" dirty="0"/>
              <a:t>con</a:t>
            </a:r>
            <a:r>
              <a:rPr sz="3000" spc="5" dirty="0"/>
              <a:t> </a:t>
            </a:r>
            <a:r>
              <a:rPr sz="3000" spc="105" dirty="0"/>
              <a:t>expresión</a:t>
            </a:r>
            <a:r>
              <a:rPr sz="3000" spc="10" dirty="0"/>
              <a:t> </a:t>
            </a:r>
            <a:r>
              <a:rPr sz="3000" spc="90" dirty="0"/>
              <a:t>regular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57600" y="1696022"/>
            <a:ext cx="13658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Función</a:t>
            </a:r>
            <a:r>
              <a:rPr sz="1600" spc="-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Match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7600" y="3763422"/>
            <a:ext cx="11925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Función</a:t>
            </a:r>
            <a:r>
              <a:rPr sz="1600" spc="-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Split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4000" y="1218025"/>
            <a:ext cx="5372099" cy="1257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9875" y="3280662"/>
            <a:ext cx="6334124" cy="1266824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59029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4" dirty="0"/>
              <a:t>Funciones</a:t>
            </a:r>
            <a:r>
              <a:rPr sz="3000" spc="5" dirty="0"/>
              <a:t> </a:t>
            </a:r>
            <a:r>
              <a:rPr sz="3000" spc="145" dirty="0"/>
              <a:t>con</a:t>
            </a:r>
            <a:r>
              <a:rPr sz="3000" spc="5" dirty="0"/>
              <a:t> </a:t>
            </a:r>
            <a:r>
              <a:rPr sz="3000" spc="105" dirty="0"/>
              <a:t>expresión</a:t>
            </a:r>
            <a:r>
              <a:rPr sz="3000" spc="10" dirty="0"/>
              <a:t> </a:t>
            </a:r>
            <a:r>
              <a:rPr sz="3000" spc="90" dirty="0"/>
              <a:t>regular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57600" y="1696022"/>
            <a:ext cx="11398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Función</a:t>
            </a:r>
            <a:r>
              <a:rPr sz="1600" spc="-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Sub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7600" y="3763422"/>
            <a:ext cx="13404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Función</a:t>
            </a:r>
            <a:r>
              <a:rPr sz="1600" spc="-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ﬁndall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3800" y="1122775"/>
            <a:ext cx="4486274" cy="14477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90962" y="3290187"/>
            <a:ext cx="4171949" cy="12477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5397</Words>
  <Application>Microsoft Office PowerPoint</Application>
  <PresentationFormat>On-screen Show (16:9)</PresentationFormat>
  <Paragraphs>318</Paragraphs>
  <Slides>99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6" baseType="lpstr">
      <vt:lpstr>Arial</vt:lpstr>
      <vt:lpstr>Arial MT</vt:lpstr>
      <vt:lpstr>Calibri</vt:lpstr>
      <vt:lpstr>Georgia</vt:lpstr>
      <vt:lpstr>Roboto</vt:lpstr>
      <vt:lpstr>Times New Roman</vt:lpstr>
      <vt:lpstr>Office Theme</vt:lpstr>
      <vt:lpstr>Estructuras de  programación</vt:lpstr>
      <vt:lpstr>Qué es una estructura de programación?</vt:lpstr>
      <vt:lpstr>Apuntadores</vt:lpstr>
      <vt:lpstr>PowerPoint Presentation</vt:lpstr>
      <vt:lpstr>Listas</vt:lpstr>
      <vt:lpstr>Listas nativas de Python</vt:lpstr>
      <vt:lpstr>PowerPoint Presentation</vt:lpstr>
      <vt:lpstr>PowerPoint Presentation</vt:lpstr>
      <vt:lpstr>PowerPoint Presentation</vt:lpstr>
      <vt:lpstr>PowerPoint Presentation</vt:lpstr>
      <vt:lpstr>Recorrer una lista</vt:lpstr>
      <vt:lpstr>PowerPoint Presentation</vt:lpstr>
      <vt:lpstr>De forma similar, el operador * repite una lista el número especiﬁcado de veces:</vt:lpstr>
      <vt:lpstr>Rebanado de listas</vt:lpstr>
      <vt:lpstr>Métodos de listas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Funciones en listas</vt:lpstr>
      <vt:lpstr>PowerPoint Presentation</vt:lpstr>
      <vt:lpstr>PowerPoint Presentation</vt:lpstr>
      <vt:lpstr>PowerPoint Presentation</vt:lpstr>
      <vt:lpstr>La operación inversa de dividir sería unir y para eso podemos utilizar la función  join(). Toma una lista de cadenas y las concatena a un nuevo string. Se debe  deﬁnir un delimitador para la unión de las cadenas y se le pasa una lista como  parámetro.</vt:lpstr>
      <vt:lpstr>Listas con POO</vt:lpstr>
      <vt:lpstr>Ejemplo de una clase nodo</vt:lpstr>
      <vt:lpstr>Tipos de listas</vt:lpstr>
      <vt:lpstr>PowerPoint Presentation</vt:lpstr>
      <vt:lpstr>PowerPoint Presentation</vt:lpstr>
      <vt:lpstr>PowerPoint Presentation</vt:lpstr>
      <vt:lpstr>Operaciones sobre listas enlazadas</vt:lpstr>
      <vt:lpstr>Agregar nodo en listas enlazadas no circulares</vt:lpstr>
      <vt:lpstr>PowerPoint Presentation</vt:lpstr>
      <vt:lpstr>Agregar nodo en listas circulares</vt:lpstr>
      <vt:lpstr>Borrar elementos</vt:lpstr>
      <vt:lpstr>PowerPoint Presentation</vt:lpstr>
      <vt:lpstr>PowerPoint Presentation</vt:lpstr>
      <vt:lpstr>Recorrer listas y buscar elementos</vt:lpstr>
      <vt:lpstr>PowerPoint Presentation</vt:lpstr>
      <vt:lpstr>Borrar lista entera</vt:lpstr>
      <vt:lpstr>FICHEROS (Capitulo 7)</vt:lpstr>
      <vt:lpstr>Apertura de Ficheros</vt:lpstr>
      <vt:lpstr>Modos</vt:lpstr>
      <vt:lpstr>PowerPoint Presentation</vt:lpstr>
      <vt:lpstr>PowerPoint Presentation</vt:lpstr>
      <vt:lpstr>Ficheros de texto y líneas</vt:lpstr>
      <vt:lpstr>PowerPoint Presentation</vt:lpstr>
      <vt:lpstr>PowerPoint Presentation</vt:lpstr>
      <vt:lpstr>PowerPoint Presentation</vt:lpstr>
      <vt:lpstr>Búsqueda dentro de un ﬁchero:</vt:lpstr>
      <vt:lpstr>Permitiendo al usuario elegir el nombre del  ﬁchero:</vt:lpstr>
      <vt:lpstr>Uso de try, except, y open</vt:lpstr>
      <vt:lpstr>Escritura en ﬁcheros</vt:lpstr>
      <vt:lpstr>Depuración</vt:lpstr>
      <vt:lpstr>ESTRUCTURAS DE  PROGRAMACIÓN</vt:lpstr>
      <vt:lpstr>Diccionarios</vt:lpstr>
      <vt:lpstr>Sintaxis de un diccionario</vt:lpstr>
      <vt:lpstr>Creación de diccionarios</vt:lpstr>
      <vt:lpstr>Insertar elementos</vt:lpstr>
      <vt:lpstr>Métodos de diccionarios</vt:lpstr>
      <vt:lpstr>Métodos de diccionarios</vt:lpstr>
      <vt:lpstr>Métodos de diccionarios</vt:lpstr>
      <vt:lpstr>Métodos de diccionarios</vt:lpstr>
      <vt:lpstr>Método de diccionarios</vt:lpstr>
      <vt:lpstr>Métodos de diccionarios</vt:lpstr>
      <vt:lpstr>Métodos de diccionarios</vt:lpstr>
      <vt:lpstr>Funciones</vt:lpstr>
      <vt:lpstr>Funciones</vt:lpstr>
      <vt:lpstr>Tuplas</vt:lpstr>
      <vt:lpstr>Deﬁnición</vt:lpstr>
      <vt:lpstr>Deﬁnición</vt:lpstr>
      <vt:lpstr>Deﬁnición</vt:lpstr>
      <vt:lpstr>Deﬁnición</vt:lpstr>
      <vt:lpstr>Operaciones sobre tuplas</vt:lpstr>
      <vt:lpstr>PowerPoint Presentation</vt:lpstr>
      <vt:lpstr>PowerPoint Presentation</vt:lpstr>
      <vt:lpstr>Buscar miembro</vt:lpstr>
      <vt:lpstr>Slice</vt:lpstr>
      <vt:lpstr>Funciones</vt:lpstr>
      <vt:lpstr>Expresiones regulares</vt:lpstr>
      <vt:lpstr>Componentes de las Expresiones Regulares</vt:lpstr>
      <vt:lpstr>Componentes de las Expresiones Regulares  Metacaracteres</vt:lpstr>
      <vt:lpstr>Componentes de las Expresiones Regulares  Metacaracteres</vt:lpstr>
      <vt:lpstr>Componentes de las Expresiones Regulares  Metacaracteres</vt:lpstr>
      <vt:lpstr>Componentes de las Expresiones Regulares  Metacaracteres</vt:lpstr>
      <vt:lpstr>Componentes de las Expresiones Regulares  Literales</vt:lpstr>
      <vt:lpstr>Rangos</vt:lpstr>
      <vt:lpstr>PowerPoint Presentation</vt:lpstr>
      <vt:lpstr>Módulo Re</vt:lpstr>
      <vt:lpstr>Funciones - Search</vt:lpstr>
      <vt:lpstr>Funciones - Objeto Match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Funciones con expresión regular</vt:lpstr>
      <vt:lpstr>Funciones con expresión regular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 programación</dc:title>
  <cp:lastModifiedBy>Javier Estuardo Lima Abrego</cp:lastModifiedBy>
  <cp:revision>2</cp:revision>
  <dcterms:created xsi:type="dcterms:W3CDTF">2022-01-17T07:40:43Z</dcterms:created>
  <dcterms:modified xsi:type="dcterms:W3CDTF">2022-01-20T04:07:10Z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2022-01-17T00:00:00Z</vt:filetime>
  </property>
</Properties>
</file>