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Tablero</a:t>
            </a:r>
            <a:r>
              <a:rPr lang="en-US" dirty="0"/>
              <a:t> De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Proyecto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9BABB-0706-41E0-82B6-A1337D838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600" dirty="0">
                <a:solidFill>
                  <a:srgbClr val="FFFFFF"/>
                </a:solidFill>
              </a:rPr>
              <a:t>Análisis de sentimiento: Palabras clave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00BC6-7C95-424F-AC87-0F94619CB373}"/>
              </a:ext>
            </a:extLst>
          </p:cNvPr>
          <p:cNvSpPr txBox="1"/>
          <p:nvPr/>
        </p:nvSpPr>
        <p:spPr>
          <a:xfrm>
            <a:off x="1729827" y="1729275"/>
            <a:ext cx="417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$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FBC6F9-7CB2-4A5C-8CB2-20DBEA8C5FE6}"/>
              </a:ext>
            </a:extLst>
          </p:cNvPr>
          <p:cNvSpPr txBox="1"/>
          <p:nvPr/>
        </p:nvSpPr>
        <p:spPr>
          <a:xfrm>
            <a:off x="2862801" y="1753514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CRYPTO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277775-84A2-4812-9118-736565A7D5F2}"/>
              </a:ext>
            </a:extLst>
          </p:cNvPr>
          <p:cNvSpPr txBox="1"/>
          <p:nvPr/>
        </p:nvSpPr>
        <p:spPr>
          <a:xfrm>
            <a:off x="1073604" y="3085764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BITCOIN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952DC-EDE7-460D-8E38-657C50734B59}"/>
              </a:ext>
            </a:extLst>
          </p:cNvPr>
          <p:cNvSpPr txBox="1"/>
          <p:nvPr/>
        </p:nvSpPr>
        <p:spPr>
          <a:xfrm>
            <a:off x="5606861" y="2021662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BLOCKCHAIN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EEC52A-2E7F-4E64-A903-B10FF67797A8}"/>
              </a:ext>
            </a:extLst>
          </p:cNvPr>
          <p:cNvSpPr txBox="1"/>
          <p:nvPr/>
        </p:nvSpPr>
        <p:spPr>
          <a:xfrm>
            <a:off x="5913772" y="3640030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MARKET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9D2D42-87B2-4525-86F4-9BA9D5894CC4}"/>
              </a:ext>
            </a:extLst>
          </p:cNvPr>
          <p:cNvSpPr txBox="1"/>
          <p:nvPr/>
        </p:nvSpPr>
        <p:spPr>
          <a:xfrm>
            <a:off x="1992608" y="4238078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USE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C90E62-1276-44E9-879B-ED239EB20817}"/>
              </a:ext>
            </a:extLst>
          </p:cNvPr>
          <p:cNvSpPr txBox="1"/>
          <p:nvPr/>
        </p:nvSpPr>
        <p:spPr>
          <a:xfrm>
            <a:off x="3006841" y="2970992"/>
            <a:ext cx="2201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CRYPTOcURR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CDF548-A6A6-43B0-AAEB-FC21DF51BA5C}"/>
              </a:ext>
            </a:extLst>
          </p:cNvPr>
          <p:cNvSpPr txBox="1"/>
          <p:nvPr/>
        </p:nvSpPr>
        <p:spPr>
          <a:xfrm>
            <a:off x="4438241" y="4786061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EXCHANGE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3E3079-D57F-46B7-AFB8-27D6C05AF949}"/>
              </a:ext>
            </a:extLst>
          </p:cNvPr>
          <p:cNvSpPr txBox="1"/>
          <p:nvPr/>
        </p:nvSpPr>
        <p:spPr>
          <a:xfrm>
            <a:off x="1529301" y="5302179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BUY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BAC228-5583-4038-99BC-3C314224BDC7}"/>
              </a:ext>
            </a:extLst>
          </p:cNvPr>
          <p:cNvSpPr txBox="1"/>
          <p:nvPr/>
        </p:nvSpPr>
        <p:spPr>
          <a:xfrm>
            <a:off x="6267809" y="5480385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tIME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311677-06A0-4972-B3F5-55CED79B2986}"/>
              </a:ext>
            </a:extLst>
          </p:cNvPr>
          <p:cNvSpPr txBox="1"/>
          <p:nvPr/>
        </p:nvSpPr>
        <p:spPr>
          <a:xfrm>
            <a:off x="3352174" y="5711217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wALLET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E49ECA-C874-4BD3-BE14-380A9543B0FA}"/>
              </a:ext>
            </a:extLst>
          </p:cNvPr>
          <p:cNvSpPr txBox="1"/>
          <p:nvPr/>
        </p:nvSpPr>
        <p:spPr>
          <a:xfrm>
            <a:off x="3180153" y="3874193"/>
            <a:ext cx="2028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cap="all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TRANSACT</a:t>
            </a:r>
            <a:endParaRPr lang="es-CO" sz="3200" cap="all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72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Resultados Modelos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FE6DFA-16E8-4CE0-9581-4313143A117B}"/>
              </a:ext>
            </a:extLst>
          </p:cNvPr>
          <p:cNvSpPr txBox="1">
            <a:spLocks/>
          </p:cNvSpPr>
          <p:nvPr/>
        </p:nvSpPr>
        <p:spPr>
          <a:xfrm>
            <a:off x="834275" y="2299901"/>
            <a:ext cx="2758010" cy="57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 Vector Machines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E6F1A-D01C-4E9B-A229-65ACC4710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7"/>
          <a:stretch/>
        </p:blipFill>
        <p:spPr>
          <a:xfrm>
            <a:off x="362928" y="3122222"/>
            <a:ext cx="3561505" cy="2812684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8B52C1FB-6D34-4EBC-A62A-D589289A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49" y="3134508"/>
            <a:ext cx="3682075" cy="294117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28C76A8-7A0D-4964-B1C6-0025D1BF69E5}"/>
              </a:ext>
            </a:extLst>
          </p:cNvPr>
          <p:cNvSpPr txBox="1">
            <a:spLocks/>
          </p:cNvSpPr>
          <p:nvPr/>
        </p:nvSpPr>
        <p:spPr>
          <a:xfrm>
            <a:off x="4775381" y="2299901"/>
            <a:ext cx="2758010" cy="57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Arbol de Decisión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66634-B37C-4A12-8E7C-68097B52A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" b="-1"/>
          <a:stretch/>
        </p:blipFill>
        <p:spPr bwMode="auto">
          <a:xfrm>
            <a:off x="8267569" y="3085562"/>
            <a:ext cx="3682075" cy="29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00DB052-87FE-4D4D-A723-2E4673501DA5}"/>
              </a:ext>
            </a:extLst>
          </p:cNvPr>
          <p:cNvSpPr txBox="1">
            <a:spLocks/>
          </p:cNvSpPr>
          <p:nvPr/>
        </p:nvSpPr>
        <p:spPr>
          <a:xfrm>
            <a:off x="8729601" y="2220979"/>
            <a:ext cx="2758010" cy="57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 – Nearest Neighbors 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B89715-0C08-460F-B428-54CD79978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E2E6D-104E-4CD1-B011-1A5906E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58602"/>
            <a:ext cx="11029618" cy="1446663"/>
          </a:xfrm>
        </p:spPr>
        <p:txBody>
          <a:bodyPr anchor="ctr">
            <a:normAutofit/>
          </a:bodyPr>
          <a:lstStyle/>
          <a:p>
            <a:r>
              <a:rPr lang="es-C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Modelo Recomendado : Árbol De Decisión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434A18-CAD8-4C01-93B9-1FDCC12C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0436C-9F48-41B9-A514-820CACA07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0964E-DDA5-46BF-8376-4486F05B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7B2BA-7A3F-4338-9F35-A23EE7367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4360"/>
            <a:ext cx="11298933" cy="392631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4AEFE1-10B3-445F-A223-B08C2C19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073" y="855663"/>
            <a:ext cx="8482154" cy="3359150"/>
          </a:xfrm>
        </p:spPr>
      </p:pic>
    </p:spTree>
    <p:extLst>
      <p:ext uri="{BB962C8B-B14F-4D97-AF65-F5344CB8AC3E}">
        <p14:creationId xmlns:p14="http://schemas.microsoft.com/office/powerpoint/2010/main" val="309202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70DD3-D731-4CB7-B81D-72579570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Árbol De Decisión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Importancia de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97C9E-4AE3-41CB-B186-01DBCFDA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029" y="548640"/>
            <a:ext cx="3194426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5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{03EE847B-46AA-479B-8AF1-A8619E044749}tf33552983_win32</Template>
  <TotalTime>29</TotalTime>
  <Words>49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Franklin Gothic Book</vt:lpstr>
      <vt:lpstr>Franklin Gothic Demi</vt:lpstr>
      <vt:lpstr>Wingdings 2</vt:lpstr>
      <vt:lpstr>DividendVTI</vt:lpstr>
      <vt:lpstr>Tablero De control</vt:lpstr>
      <vt:lpstr>Análisis de sentimiento: Palabras clave</vt:lpstr>
      <vt:lpstr>Resultados Modelos</vt:lpstr>
      <vt:lpstr>Modelo Recomendado : Árbol De Decisión</vt:lpstr>
      <vt:lpstr>Árbol De Decisión  Importancia de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 De control</dc:title>
  <dc:creator>Santiago Andrade</dc:creator>
  <cp:lastModifiedBy>Santiago Andrade</cp:lastModifiedBy>
  <cp:revision>1</cp:revision>
  <dcterms:created xsi:type="dcterms:W3CDTF">2021-10-12T02:22:22Z</dcterms:created>
  <dcterms:modified xsi:type="dcterms:W3CDTF">2021-10-12T02:51:22Z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