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57" r:id="rId5"/>
    <p:sldId id="263" r:id="rId6"/>
    <p:sldId id="264" r:id="rId7"/>
    <p:sldId id="260" r:id="rId8"/>
    <p:sldId id="261" r:id="rId9"/>
    <p:sldId id="266" r:id="rId10"/>
    <p:sldId id="265" r:id="rId11"/>
    <p:sldId id="262" r:id="rId12"/>
    <p:sldId id="268" r:id="rId13"/>
    <p:sldId id="267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7:15:2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2 24575,'598'0'0,"-579"1"0,1 1 0,34 8 0,-33-6 0,0 0 0,24 1 0,226-4 0,-126-3 0,-142 2 0,1 0 0,-1 1 0,1-1 0,-1 0 0,1 1 0,-1 0 0,0 0 0,4 1 0,-6-2 0,-1 1 0,0-1 0,0 0 0,0 0 0,1 0 0,-1 0 0,0 0 0,0 0 0,0 1 0,1-1 0,-1 0 0,0 0 0,0 0 0,0 1 0,0-1 0,0 0 0,1 0 0,-1 0 0,0 1 0,0-1 0,0 0 0,0 0 0,0 1 0,0-1 0,0 0 0,0 0 0,0 1 0,0-1 0,0 0 0,0 0 0,0 1 0,0-1 0,0 0 0,0 0 0,0 1 0,0-1 0,-1 0 0,1 1 0,-17 11 0,-3-3 0,0 0 0,-1-1 0,0-1 0,0-2 0,0 0 0,-1-1 0,0 0 0,-38-1 0,24-1 0,-45 8 0,45-4 0,-47 0 0,-876-6 0,1800 0 0,-813-2 0,0-1 0,29-6 0,-28 4 0,54-3 0,-14 8 0,-57 0 0,-47 1 0,-1033-1 0,1050-2 0,26-4 0,34-5 0,-38 10 0,73-16 0,105-9 0,82 9 0,-68 6 0,172-3 0,-400 23 0,13-2 0,-82 19 0,-194 25 0,-109-18 0,388-32 0,-198 3 0,166-4 0,1297 0-1365,-1219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8:17:16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24575,'821'0'-1365,"-798"0"-5461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8:17:18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24575,'980'0'-1365,"-957"0"-5461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8:54:57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24575,'443'0'0,"-415"-2"0,53-9 0,12-1 0,-24 10 0,-32 2 0,65-9 0,-5-3 0,-1 5 0,140 8 0,-87 1 0,236-2-1365,-363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8:54:59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24575,'1630'0'-1365,"-1605"0"-5461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10:0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24575,'1954'0'-1365,"-1909"0"-5461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10:11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24575,'1741'0'0,"-1506"13"0,-24 0 0,724-12 0,-452-3 0,-257 2-1365,-201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12:3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24575,'2129'0'0,"-2077"-2"0,0-3 0,58-14 0,59-5 0,96 0 0,160-6 0,-373 28 0,51-9 0,46-1 0,701 13 0,-823-3 0,53-9 0,6-1 0,405 8 0,-272 6 0,1339-2-1365,-1534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16:3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24575,'2018'0'-1365,"-1991"0"-5461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16:34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24575,'6'4'0,"1"-1"0,-1 1 0,1-1 0,-1 0 0,1 0 0,0-1 0,0 0 0,0 0 0,14 1 0,-1 1 0,19 3 0,0-2 0,0-2 0,58-2 0,32 2 0,-39 9 0,-52-6 0,43 1 0,46-7 0,-53-1 0,116 12 0,-42 2 0,-68-8 0,-40 1 0,55 13 0,-59-10 0,1-2 0,40 3 0,37 2 0,9 1 0,462-11 0,-295-4 0,1320 2-1365,-1588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16:3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24575,'43'1'0,"1"1"0,50 11 0,168 40 0,-217-47 0,0-1 0,-1-2 0,72-6 0,-25 1 0,1935 2-1365,-1993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7:36:3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24575,'4'-5'0,"7"-5"0,0-1-8191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16:5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18:1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24575,'1'2'0,"-1"-1"0,1 0 0,-1 0 0,1 0 0,-1 0 0,1 0 0,0 0 0,-1 0 0,1 0 0,0 0 0,0 0 0,0 0 0,0 0 0,0 0 0,0-1 0,0 1 0,0 0 0,0-1 0,0 1 0,0-1 0,1 1 0,-1-1 0,0 0 0,0 1 0,1-1 0,-1 0 0,2 0 0,40 5 0,-38-5 0,251 0 0,23 1 0,-173 11 0,64 3 0,794-16-1365,-938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18:2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24575,'1509'0'-1365,"-1486"0"-5461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18:26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24575,'31'2'0,"59"10"0,-59-7 0,56 4 0,1213-9 0,-593-2 0,-663 0 0,52-9 0,22-1 0,57-2 0,60 0 0,-174 15-1365,-27-1-5461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19:22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24575,'874'0'0,"-847"-1"0,-1-2 0,31-6 0,-28 3 0,44-2 0,504 7 0,-280 3 0,1030-2-1365,-1294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41:5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24575,'4459'0'-1365,"-4435"0"-5461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9:41:5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24575,'2251'0'-1365,"-2225"0"-5461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7:36:4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24575,'22'1'0,"0"1"0,32 8 0,29 2 0,23-11 0,-70-2 0,0 1 0,0 2 0,37 7 0,-4 1 0,-1-4 0,1-2 0,81-7 0,-32 1 0,2466 2-1365,-2562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7:36:4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24575,'8'1'0,"0"0"0,1 0 0,-1 1 0,15 5 0,24 4 0,228-6 0,-154-7 0,2803 2-1365,-2902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7:48:23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1092 728 24575,'-78'-2'0,"37"0"0,0 2 0,0 1 0,0 3 0,-75 15 0,80-10 0,0-1 0,0-2 0,0-1 0,-56 0 0,67-4 0,0 2 0,-27 5 0,25-3 0,-44 2 0,40-6 0,9 1 0,1-2 0,-1-1 0,-26-3 0,42 3 0,1 0 0,0-1 0,-1 1 0,1-1 0,0 0 0,0 0 0,0-1 0,0 0 0,0 0 0,1 0 0,-1 0 0,1 0 0,0-1 0,0 0 0,0 0 0,0 0 0,-5-8 0,-1-4 0,3 6 0,1 1 0,0-1 0,1 0 0,0-1 0,0 1 0,1-1 0,0 0 0,1 0 0,0 0 0,-1-18 0,3 7 0,1 1 0,0-1 0,2 1 0,8-41 0,-6 50 0,0-1 0,0 0 0,1 1 0,1 0 0,0 0 0,0 1 0,1 0 0,1 0 0,10-11 0,-10 12 0,0 1 0,1 0 0,1 1 0,-1 0 0,1 1 0,1 0 0,-1 0 0,1 1 0,0 0 0,1 1 0,14-4 0,27-8 0,1 3 0,0 2 0,62-5 0,169 5 0,-232 10 0,52-9 0,38-2 0,763 11 0,-438 4 0,-362-1 0,363-17 0,-291 8 0,-40 4 0,-42-8 0,-58 6 0,45-2 0,-4 8 0,-32 1 0,-1-3 0,48-7 0,10-2 0,2 4 0,132 8 0,-86 1 0,4208-2 0,-4178-13 0,10-1 0,1704 16 0,-1015-3 0,-665-12 0,8-1 0,649 15 0,-857 0 0,1 0 0,-1 1 0,0 1 0,1 1 0,-1 0 0,23 9 0,-9 0 0,-1 1 0,37 24 0,-4-6 0,9 5 0,-65-34 0,0 1 0,-1 0 0,1 0 0,-1 1 0,0 0 0,-1-1 0,1 2 0,6 10 0,-7-9 0,0 1 0,-1 0 0,-1 0 0,1 0 0,-1 0 0,-1 0 0,1 1 0,-1 13 0,-3 73 0,-1-50 0,3 37 0,-3 46 0,3-124 0,-1 0 0,1-1 0,-1 1 0,0-1 0,-1 1 0,1-1 0,-1 1 0,1-1 0,-1 0 0,0 0 0,0 0 0,0 0 0,-1 0 0,1 0 0,-4 2 0,-3 3 0,-1 0 0,0-1 0,-13 6 0,-7 6 0,20-12 0,0-1 0,-1 0 0,0-1 0,0-1 0,-1 1 0,-17 3 0,-75 9 0,59-11 0,-4 1 0,-114 18 0,-235 5 0,369-31 0,-306 9 0,-676 10 0,667-20 0,-1060 2 0,1093-17 0,175 7 0,-2-1 0,-135-5 0,121 17 0,-265-11 0,-351-8 0,519 20 0,-4784-2 0,4341 24 0,277 13-131,292-24-1103,91-10-5592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7:48:2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7:48:3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8:16:5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24575,'530'0'-1365,"-507"0"-5461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8:16:5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24575,'3'3'0,"1"-1"0,0 1 0,0-1 0,0 1 0,0-1 0,1 0 0,-1-1 0,1 1 0,-1-1 0,1 0 0,-1 0 0,8 1 0,62 0 0,-54-2 0,486-1-1365,-484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April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April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6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9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0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April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April 28,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9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39.png"/><Relationship Id="rId4" Type="http://schemas.openxmlformats.org/officeDocument/2006/relationships/customXml" Target="../ink/ink12.xml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47.png"/><Relationship Id="rId10" Type="http://schemas.openxmlformats.org/officeDocument/2006/relationships/image" Target="../media/image50.png"/><Relationship Id="rId4" Type="http://schemas.openxmlformats.org/officeDocument/2006/relationships/customXml" Target="../ink/ink14.xml"/><Relationship Id="rId9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53.png"/><Relationship Id="rId4" Type="http://schemas.openxmlformats.org/officeDocument/2006/relationships/customXml" Target="../ink/ink17.xml"/><Relationship Id="rId9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customXml" Target="../ink/ink24.xml"/><Relationship Id="rId3" Type="http://schemas.openxmlformats.org/officeDocument/2006/relationships/image" Target="../media/image15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59.png"/><Relationship Id="rId5" Type="http://schemas.openxmlformats.org/officeDocument/2006/relationships/image" Target="../media/image52.png"/><Relationship Id="rId10" Type="http://schemas.openxmlformats.org/officeDocument/2006/relationships/customXml" Target="../ink/ink23.xml"/><Relationship Id="rId4" Type="http://schemas.openxmlformats.org/officeDocument/2006/relationships/image" Target="../media/image56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customXml" Target="../ink/ink26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customXml" Target="../ink/ink25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DA5F17-F202-833D-B382-6EE6ADD7F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675" y="943275"/>
            <a:ext cx="4720545" cy="2600593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/>
              <a:t>MODELO REGRESIÓN LINEAL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32FFDF-30AD-345F-4BAA-C4013F235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675" y="3764975"/>
            <a:ext cx="4720545" cy="2192683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Santiago Aguirre Vera</a:t>
            </a:r>
            <a:endParaRPr lang="es-MX"/>
          </a:p>
          <a:p>
            <a:pPr algn="l"/>
            <a:r>
              <a:rPr lang="es-MX" dirty="0"/>
              <a:t>Ángel de la Mora</a:t>
            </a:r>
            <a:endParaRPr lang="es-MX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 descr="ITESO - detalle">
            <a:extLst>
              <a:ext uri="{FF2B5EF4-FFF2-40B4-BE49-F238E27FC236}">
                <a16:creationId xmlns:a16="http://schemas.microsoft.com/office/drawing/2014/main" id="{75927358-E419-6B51-E086-6326BE16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895" y="685800"/>
            <a:ext cx="3031235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8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DBEC1-8E08-2FE0-D2AC-8A5A7D47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NUEVAS VARIABLES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AD6C36-AEC1-63C8-21DA-8976361FC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701" y="3534824"/>
            <a:ext cx="4975572" cy="21337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E16A22-98EF-CD08-D5DE-7F208F58A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01"/>
          <a:stretch/>
        </p:blipFill>
        <p:spPr>
          <a:xfrm>
            <a:off x="3169701" y="1802792"/>
            <a:ext cx="5044877" cy="12452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49CADC-AD34-E543-A0CB-6E67D9D7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701" y="4111051"/>
            <a:ext cx="4975572" cy="2478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0642DFE-424A-CF92-EDB7-C7E74362D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504" y="4721793"/>
            <a:ext cx="5613269" cy="7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rgbClr val="7DA6FE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D8211E-ECB1-BD05-8F39-318A4365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es-MX" sz="4800">
                <a:solidFill>
                  <a:schemeClr val="tx1"/>
                </a:solidFill>
              </a:rPr>
              <a:t>MATRIZ DE CORRELACIÓN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FD8CE4-50E0-5418-61BE-792C32A72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472" y="1407990"/>
            <a:ext cx="5031557" cy="38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2DBC496B-DBB5-154E-87A0-5BD08E2A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Vemos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relaciones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altas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positivas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también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inversas</a:t>
            </a:r>
            <a:r>
              <a:rPr lang="en-US" sz="1800" dirty="0">
                <a:solidFill>
                  <a:schemeClr val="tx1"/>
                </a:solidFill>
              </a:rPr>
              <a:t> con la variable </a:t>
            </a:r>
            <a:r>
              <a:rPr lang="en-US" sz="1800" dirty="0" err="1">
                <a:solidFill>
                  <a:schemeClr val="tx1"/>
                </a:solidFill>
              </a:rPr>
              <a:t>respuesta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La variable </a:t>
            </a:r>
            <a:r>
              <a:rPr lang="en-US" sz="1800" b="1" dirty="0" err="1">
                <a:solidFill>
                  <a:schemeClr val="tx1"/>
                </a:solidFill>
              </a:rPr>
              <a:t>Edad</a:t>
            </a:r>
            <a:r>
              <a:rPr lang="en-US" sz="1800" b="1" dirty="0">
                <a:solidFill>
                  <a:schemeClr val="tx1"/>
                </a:solidFill>
              </a:rPr>
              <a:t> de </a:t>
            </a:r>
            <a:r>
              <a:rPr lang="en-US" sz="1800" b="1" dirty="0" err="1">
                <a:solidFill>
                  <a:schemeClr val="tx1"/>
                </a:solidFill>
              </a:rPr>
              <a:t>incio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laboral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fue</a:t>
            </a:r>
            <a:r>
              <a:rPr lang="en-US" sz="1800" dirty="0">
                <a:solidFill>
                  <a:schemeClr val="tx1"/>
                </a:solidFill>
              </a:rPr>
              <a:t> la </a:t>
            </a:r>
            <a:r>
              <a:rPr lang="en-US" sz="1800" dirty="0" err="1">
                <a:solidFill>
                  <a:schemeClr val="tx1"/>
                </a:solidFill>
              </a:rPr>
              <a:t>más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baja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está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considerada</a:t>
            </a:r>
            <a:r>
              <a:rPr lang="en-US" sz="1800" dirty="0">
                <a:solidFill>
                  <a:schemeClr val="tx1"/>
                </a:solidFill>
              </a:rPr>
              <a:t> para </a:t>
            </a:r>
            <a:r>
              <a:rPr lang="en-US" sz="1800" dirty="0" err="1">
                <a:solidFill>
                  <a:schemeClr val="tx1"/>
                </a:solidFill>
              </a:rPr>
              <a:t>eliminarse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caso</a:t>
            </a:r>
            <a:r>
              <a:rPr lang="en-US" sz="1800" dirty="0">
                <a:solidFill>
                  <a:schemeClr val="tx1"/>
                </a:solidFill>
              </a:rPr>
              <a:t> de ser </a:t>
            </a:r>
            <a:r>
              <a:rPr lang="en-US" sz="1800" dirty="0" err="1">
                <a:solidFill>
                  <a:schemeClr val="tx1"/>
                </a:solidFill>
              </a:rPr>
              <a:t>necesario</a:t>
            </a:r>
            <a:r>
              <a:rPr lang="en-US" sz="1800" dirty="0">
                <a:solidFill>
                  <a:schemeClr val="tx1"/>
                </a:solidFill>
              </a:rPr>
              <a:t> (la </a:t>
            </a:r>
            <a:r>
              <a:rPr lang="en-US" sz="1800" dirty="0" err="1">
                <a:solidFill>
                  <a:schemeClr val="tx1"/>
                </a:solidFill>
              </a:rPr>
              <a:t>dejamos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tener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pocos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datos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DA6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DA6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2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79B3A-973B-C8DE-D2E7-F42F1CD9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ENCODEO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07F1A-7450-728B-7C54-9D3BAFEA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Necesario para mantener solo variables numéricas y pueda ser válido para insertar nuestros datos categóricos-numéricos en nuestros modelos de regresión.</a:t>
            </a:r>
          </a:p>
          <a:p>
            <a:r>
              <a:rPr lang="es-MX" dirty="0"/>
              <a:t>Usamos el Ordinal </a:t>
            </a:r>
            <a:r>
              <a:rPr lang="es-MX" dirty="0" err="1"/>
              <a:t>Encoder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B9C7F6-E7AD-7A4B-3639-54C42719F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t="37724"/>
          <a:stretch/>
        </p:blipFill>
        <p:spPr>
          <a:xfrm>
            <a:off x="3615582" y="3509285"/>
            <a:ext cx="4960835" cy="26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9" name="Rectangle 5126">
            <a:extLst>
              <a:ext uri="{FF2B5EF4-FFF2-40B4-BE49-F238E27FC236}">
                <a16:creationId xmlns:a16="http://schemas.microsoft.com/office/drawing/2014/main" id="{FE596999-15F9-4E0E-82EB-F1B8D2189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40" name="Rectangle 5128">
            <a:extLst>
              <a:ext uri="{FF2B5EF4-FFF2-40B4-BE49-F238E27FC236}">
                <a16:creationId xmlns:a16="http://schemas.microsoft.com/office/drawing/2014/main" id="{2D5404B4-0F45-458D-B434-191690E9D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41" name="Rectangle 5130">
            <a:extLst>
              <a:ext uri="{FF2B5EF4-FFF2-40B4-BE49-F238E27FC236}">
                <a16:creationId xmlns:a16="http://schemas.microsoft.com/office/drawing/2014/main" id="{3645551C-35B5-41F9-A75A-143061EDA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E4393B-D544-1F9F-7F96-F5FEE66B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7"/>
            <a:ext cx="5828376" cy="2135867"/>
          </a:xfrm>
        </p:spPr>
        <p:txBody>
          <a:bodyPr anchor="b">
            <a:normAutofit/>
          </a:bodyPr>
          <a:lstStyle/>
          <a:p>
            <a:r>
              <a:rPr lang="es-MX" sz="4800">
                <a:solidFill>
                  <a:schemeClr val="tx1"/>
                </a:solidFill>
              </a:rPr>
              <a:t>PROCESAMIENTO REVISIÓN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CDBC5-D5AC-683C-AC5B-1C316F23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9" y="2880452"/>
            <a:ext cx="5828376" cy="3095445"/>
          </a:xfrm>
        </p:spPr>
        <p:txBody>
          <a:bodyPr anchor="t">
            <a:normAutofit/>
          </a:bodyPr>
          <a:lstStyle/>
          <a:p>
            <a:r>
              <a:rPr lang="es-MX" sz="1800">
                <a:solidFill>
                  <a:schemeClr val="tx1"/>
                </a:solidFill>
              </a:rPr>
              <a:t>Nuestros datos quedaron limpios sin outliers y sin datos nulos.</a:t>
            </a:r>
          </a:p>
          <a:p>
            <a:r>
              <a:rPr lang="es-MX" sz="1800">
                <a:solidFill>
                  <a:schemeClr val="tx1"/>
                </a:solidFill>
              </a:rPr>
              <a:t>Podemos cambiar la cardinalidad con agrupación.</a:t>
            </a:r>
          </a:p>
          <a:p>
            <a:r>
              <a:rPr lang="es-MX" sz="1800">
                <a:solidFill>
                  <a:schemeClr val="tx1"/>
                </a:solidFill>
              </a:rPr>
              <a:t>Podemos hacer un posible drop con la correlación más baja en la matriz.</a:t>
            </a:r>
          </a:p>
          <a:p>
            <a:pPr marL="0" indent="0">
              <a:buNone/>
            </a:pPr>
            <a:endParaRPr lang="es-MX" sz="1800">
              <a:solidFill>
                <a:schemeClr val="tx1"/>
              </a:solidFill>
            </a:endParaRPr>
          </a:p>
        </p:txBody>
      </p:sp>
      <p:pic>
        <p:nvPicPr>
          <p:cNvPr id="5122" name="Picture 2" descr="Resultado de imagen de procesamiento de datos">
            <a:extLst>
              <a:ext uri="{FF2B5EF4-FFF2-40B4-BE49-F238E27FC236}">
                <a16:creationId xmlns:a16="http://schemas.microsoft.com/office/drawing/2014/main" id="{83150A8F-B9C0-1EAD-0ADE-5956F4DC3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4" r="6474" b="-2"/>
          <a:stretch/>
        </p:blipFill>
        <p:spPr bwMode="auto">
          <a:xfrm>
            <a:off x="7084660" y="1143000"/>
            <a:ext cx="475488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2" name="Straight Connector 5132">
            <a:extLst>
              <a:ext uri="{FF2B5EF4-FFF2-40B4-BE49-F238E27FC236}">
                <a16:creationId xmlns:a16="http://schemas.microsoft.com/office/drawing/2014/main" id="{552757AA-E99D-44ED-A804-DA2F1791A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FB4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3" name="Rectangle 5134">
            <a:extLst>
              <a:ext uri="{FF2B5EF4-FFF2-40B4-BE49-F238E27FC236}">
                <a16:creationId xmlns:a16="http://schemas.microsoft.com/office/drawing/2014/main" id="{9C2FEDF6-F60C-4313-BC66-51AF20AB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839540" y="1143000"/>
            <a:ext cx="352460" cy="4572000"/>
          </a:xfrm>
          <a:prstGeom prst="rect">
            <a:avLst/>
          </a:prstGeom>
          <a:solidFill>
            <a:srgbClr val="FFB43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144" name="Straight Connector 5136">
            <a:extLst>
              <a:ext uri="{FF2B5EF4-FFF2-40B4-BE49-F238E27FC236}">
                <a16:creationId xmlns:a16="http://schemas.microsoft.com/office/drawing/2014/main" id="{FE74BA33-262A-49BB-92B7-8C02967D7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FB4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86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rgbClr val="48729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B6BFF3-83C2-0BE8-7CD6-B7406E08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es-MX" sz="4800">
                <a:solidFill>
                  <a:schemeClr val="tx1"/>
                </a:solidFill>
              </a:rPr>
              <a:t>MODELOS DE REGRESIÓN</a:t>
            </a:r>
          </a:p>
        </p:txBody>
      </p:sp>
      <p:pic>
        <p:nvPicPr>
          <p:cNvPr id="6146" name="Picture 2" descr="Machine Learning: ¿qué es y cuál es su relación con la IA?">
            <a:extLst>
              <a:ext uri="{FF2B5EF4-FFF2-40B4-BE49-F238E27FC236}">
                <a16:creationId xmlns:a16="http://schemas.microsoft.com/office/drawing/2014/main" id="{4E608F98-F748-32E7-85C7-0DA248BD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397419"/>
            <a:ext cx="4192318" cy="29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568E3-36F3-3CBE-5C9E-46E36BD6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anchor="t">
            <a:normAutofit/>
          </a:bodyPr>
          <a:lstStyle/>
          <a:p>
            <a:r>
              <a:rPr lang="es-MX" sz="1800">
                <a:solidFill>
                  <a:schemeClr val="tx1"/>
                </a:solidFill>
              </a:rPr>
              <a:t>REGRESIÓN LINEAL</a:t>
            </a:r>
          </a:p>
          <a:p>
            <a:r>
              <a:rPr lang="es-MX" sz="1800">
                <a:solidFill>
                  <a:schemeClr val="tx1"/>
                </a:solidFill>
              </a:rPr>
              <a:t>REDES NEURONALES</a:t>
            </a:r>
          </a:p>
          <a:p>
            <a:r>
              <a:rPr lang="es-MX" sz="1800">
                <a:solidFill>
                  <a:schemeClr val="tx1"/>
                </a:solidFill>
              </a:rPr>
              <a:t>ÁRBOLES DE DECISIÓN</a:t>
            </a:r>
          </a:p>
          <a:p>
            <a:r>
              <a:rPr lang="es-MX" sz="1800">
                <a:solidFill>
                  <a:schemeClr val="tx1"/>
                </a:solidFill>
              </a:rPr>
              <a:t>RANDOM FOREST</a:t>
            </a:r>
          </a:p>
          <a:p>
            <a:endParaRPr lang="es-MX" sz="1800">
              <a:solidFill>
                <a:schemeClr val="tx1"/>
              </a:solidFill>
            </a:endParaRPr>
          </a:p>
        </p:txBody>
      </p:sp>
      <p:cxnSp>
        <p:nvCxnSpPr>
          <p:cNvPr id="6159" name="Straight Connector 6158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8729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1" name="Straight Connector 6160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8729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6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F5FAA-0CA1-3625-1C15-E32D6315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TRAIN /TEST y ESCALAMIENTO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B5590-DA09-045D-22AC-8DEBCBCD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84" y="1690688"/>
            <a:ext cx="10543031" cy="4206383"/>
          </a:xfrm>
        </p:spPr>
        <p:txBody>
          <a:bodyPr/>
          <a:lstStyle/>
          <a:p>
            <a:r>
              <a:rPr lang="es-MX" dirty="0"/>
              <a:t>Dividiremos nuestros datos en 70-30, todos los datos con la misma división.</a:t>
            </a:r>
          </a:p>
          <a:p>
            <a:r>
              <a:rPr lang="es-MX" dirty="0"/>
              <a:t>Escalamos nuestros datos ya que tenemos valores que no son del mismo rango, pero no es necesario escalar en todos los modelos, pero lo dejamos estándar.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82479D-86D3-306C-90E3-A50D6576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89" y="3478696"/>
            <a:ext cx="7413950" cy="3450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111916-718A-F847-6C1F-29969C78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32" y="4449127"/>
            <a:ext cx="3294935" cy="34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7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33C53-A96F-B1DA-E2B4-917C6DEA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414F0-EEDE-BC33-CE36-E1882852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fueron necesarios los </a:t>
            </a:r>
            <a:r>
              <a:rPr lang="es-MX" dirty="0" err="1"/>
              <a:t>hiperparámetros</a:t>
            </a:r>
            <a:r>
              <a:rPr lang="es-MX" dirty="0"/>
              <a:t>, ya que regresión lineal no cuenta con ellos.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61EF6D-5918-5BF4-67B5-DA6A3C0D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44" y="2921459"/>
            <a:ext cx="5204911" cy="25453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E56132C-22BB-CB0D-3623-973DB7B2DB9C}"/>
                  </a:ext>
                </a:extLst>
              </p14:cNvPr>
              <p14:cNvContentPartPr/>
              <p14:nvPr/>
            </p14:nvContentPartPr>
            <p14:xfrm>
              <a:off x="3504780" y="5267325"/>
              <a:ext cx="19944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E56132C-22BB-CB0D-3623-973DB7B2DB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6140" y="5258325"/>
                <a:ext cx="217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5C6DFA6-8013-35F8-D314-3FD4D79CD91F}"/>
                  </a:ext>
                </a:extLst>
              </p14:cNvPr>
              <p14:cNvContentPartPr/>
              <p14:nvPr/>
            </p14:nvContentPartPr>
            <p14:xfrm>
              <a:off x="3466980" y="5448045"/>
              <a:ext cx="246960" cy="100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5C6DFA6-8013-35F8-D314-3FD4D79CD9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8340" y="5439405"/>
                <a:ext cx="26460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07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84CAE-C708-B7F9-4294-DF63FAE4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CROSS VALIDATION REGRESIÓN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77BA5A-C77D-20CA-0811-05C73EF5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690688"/>
            <a:ext cx="10543031" cy="4206383"/>
          </a:xfrm>
        </p:spPr>
        <p:txBody>
          <a:bodyPr/>
          <a:lstStyle/>
          <a:p>
            <a:r>
              <a:rPr lang="es-MX" dirty="0"/>
              <a:t>Hacemos </a:t>
            </a:r>
            <a:r>
              <a:rPr lang="es-MX" dirty="0" err="1"/>
              <a:t>cross</a:t>
            </a:r>
            <a:r>
              <a:rPr lang="es-MX" dirty="0"/>
              <a:t> </a:t>
            </a:r>
            <a:r>
              <a:rPr lang="es-MX" dirty="0" err="1"/>
              <a:t>validation</a:t>
            </a:r>
            <a:r>
              <a:rPr lang="es-MX" dirty="0"/>
              <a:t> para probar más particiones y usamos 10 </a:t>
            </a:r>
            <a:r>
              <a:rPr lang="es-MX" dirty="0" err="1"/>
              <a:t>splits</a:t>
            </a:r>
            <a:r>
              <a:rPr lang="es-MX" dirty="0"/>
              <a:t>.</a:t>
            </a:r>
          </a:p>
          <a:p>
            <a:r>
              <a:rPr lang="es-MX" dirty="0"/>
              <a:t>Mejoró pero muy poquito.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04373B-3531-76F0-D1A6-6D29073D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552" y="2894310"/>
            <a:ext cx="6236895" cy="21825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75C857A-9277-21EF-3915-5F6FA18BB5FF}"/>
                  </a:ext>
                </a:extLst>
              </p14:cNvPr>
              <p14:cNvContentPartPr/>
              <p14:nvPr/>
            </p14:nvContentPartPr>
            <p14:xfrm>
              <a:off x="3000420" y="4791045"/>
              <a:ext cx="30420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75C857A-9277-21EF-3915-5F6FA18BB5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1420" y="4782405"/>
                <a:ext cx="321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05A5A390-3E22-38C9-77E1-3BE0AA126451}"/>
                  </a:ext>
                </a:extLst>
              </p14:cNvPr>
              <p14:cNvContentPartPr/>
              <p14:nvPr/>
            </p14:nvContentPartPr>
            <p14:xfrm>
              <a:off x="3047580" y="4933605"/>
              <a:ext cx="36144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05A5A390-3E22-38C9-77E1-3BE0AA1264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8940" y="4924965"/>
                <a:ext cx="3790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55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F8E0A-994B-42B0-F2AC-66918CAA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REDES NEURONALES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955A25-F162-BD4C-D6A2-77771EF8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Usamos la función de activación de tangente hiperbólica y la función de salida lineal para modelos de regresión.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81EAE5-C83E-FD0A-146E-DE133E05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45" y="2960882"/>
            <a:ext cx="4724809" cy="30711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C8C1D9-6F00-F35D-D07F-CD2E5ECC8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454" y="2314355"/>
            <a:ext cx="4135992" cy="22292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A99323-08F5-64C8-C260-EE7085E32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446" y="3238481"/>
            <a:ext cx="1425063" cy="1905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88E943-E379-62E2-EF1D-502568C3D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74" y="4573723"/>
            <a:ext cx="4011551" cy="22842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80F22F-5A21-F305-DF84-CF0B94BF3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3531" y="5349650"/>
            <a:ext cx="1508891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7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B6998-0E6A-CE4A-0528-C361906A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GRIDSEARCH REDES NEURONALES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B9BEEE-3983-B138-039F-D5D98DFC6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Nuestros datos fueron malos, una R2 muy baja, buscaremos el mejor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y el mejor </a:t>
            </a:r>
            <a:r>
              <a:rPr lang="es-MX" dirty="0" err="1"/>
              <a:t>Momentum</a:t>
            </a:r>
            <a:r>
              <a:rPr lang="es-MX" dirty="0"/>
              <a:t>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4CCFD5D-291F-918C-2ACD-F137540E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920" y="3429000"/>
            <a:ext cx="1813717" cy="57917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D6E3B34-5784-93AE-14AC-E1B11E9F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2811362"/>
            <a:ext cx="3615660" cy="3579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EDBEBA2B-D464-A0E6-B903-3CBDA4F2AF4A}"/>
                  </a:ext>
                </a:extLst>
              </p14:cNvPr>
              <p14:cNvContentPartPr/>
              <p14:nvPr/>
            </p14:nvContentPartPr>
            <p14:xfrm>
              <a:off x="466288" y="3264590"/>
              <a:ext cx="662040" cy="1980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EDBEBA2B-D464-A0E6-B903-3CBDA4F2AF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88" y="3255590"/>
                <a:ext cx="6796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F0B996F8-53A5-BD0A-7270-DA2BA03D78B6}"/>
                  </a:ext>
                </a:extLst>
              </p14:cNvPr>
              <p14:cNvContentPartPr/>
              <p14:nvPr/>
            </p14:nvContentPartPr>
            <p14:xfrm>
              <a:off x="466288" y="3554750"/>
              <a:ext cx="59616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F0B996F8-53A5-BD0A-7270-DA2BA03D78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88" y="3546110"/>
                <a:ext cx="6138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D4DA3EAA-5D7F-1FC2-48DB-1C2C65C2A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1364" y="2353137"/>
            <a:ext cx="3788708" cy="206854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DE264B6-71C0-BFCE-D06F-D33857482D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6658" y="4421685"/>
            <a:ext cx="3553414" cy="22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9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28681-D81E-2FEA-83E8-1465E774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A RESOLVER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A47A1-A5AD-D9E7-5062-93971972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tiene una base de datos con 6 columnas, que nos dan información sobre datos de la persona y con la variable a predecir que será </a:t>
            </a:r>
            <a:r>
              <a:rPr lang="es-MX" b="1" dirty="0" err="1"/>
              <a:t>Salary</a:t>
            </a:r>
            <a:r>
              <a:rPr lang="es-MX" b="1" dirty="0"/>
              <a:t>.</a:t>
            </a:r>
          </a:p>
          <a:p>
            <a:r>
              <a:rPr lang="es-MX" dirty="0"/>
              <a:t>Haremos 4 modelos diferentes de regresión, y buscaremos optimizar los mejores parámetros para estos modelos y ver cuál entiende mejor nuestros datos.</a:t>
            </a:r>
          </a:p>
          <a:p>
            <a:r>
              <a:rPr lang="es-MX" dirty="0"/>
              <a:t>Se hará una limpieza para poder quitar datos atípicos o nulos, ver visualizaciones y poder entender nuestros datos antes de empezar el modelado. </a:t>
            </a:r>
          </a:p>
        </p:txBody>
      </p:sp>
    </p:spTree>
    <p:extLst>
      <p:ext uri="{BB962C8B-B14F-4D97-AF65-F5344CB8AC3E}">
        <p14:creationId xmlns:p14="http://schemas.microsoft.com/office/powerpoint/2010/main" val="196692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0CA1F-377B-87EB-2762-43742E4B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ÁRBOLES DE DECISIÓN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660F4-5C62-0644-2395-4A2FD0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Obtuvimos una R2 muy decente, tocará ver con el </a:t>
            </a:r>
            <a:r>
              <a:rPr lang="es-MX" dirty="0" err="1"/>
              <a:t>GridSearch</a:t>
            </a:r>
            <a:r>
              <a:rPr lang="es-MX" dirty="0"/>
              <a:t> cuanto mejora.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0CDFCA-0EE8-8524-03E9-CA31391B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29" y="2914403"/>
            <a:ext cx="2046134" cy="5145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4E575B-8FEA-E767-D837-1E10E125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929" y="3881239"/>
            <a:ext cx="2522551" cy="3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2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EBDE6-16DE-1994-70F1-6F338FB1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GRIDSEARCH ÁRBOLES DE DECISIÓN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22CA3-4AD0-2B09-299E-F2E0D468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el </a:t>
            </a:r>
            <a:r>
              <a:rPr lang="es-MX" dirty="0" err="1"/>
              <a:t>Grid</a:t>
            </a:r>
            <a:r>
              <a:rPr lang="es-MX" dirty="0"/>
              <a:t> encontramos que estos fueron los valores óptimos para los </a:t>
            </a:r>
            <a:r>
              <a:rPr lang="es-MX" dirty="0" err="1"/>
              <a:t>hiperparámetros</a:t>
            </a:r>
            <a:r>
              <a:rPr lang="es-MX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859C58-776A-32CA-2F73-1BED1E3B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970" y="3105193"/>
            <a:ext cx="4945994" cy="5430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52C2B3-172C-6697-9DCA-90429293F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266"/>
          <a:stretch/>
        </p:blipFill>
        <p:spPr>
          <a:xfrm>
            <a:off x="494498" y="2950011"/>
            <a:ext cx="3996600" cy="5564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664B9EF-FD00-D615-9E5B-D8BEE070F6DE}"/>
              </a:ext>
            </a:extLst>
          </p:cNvPr>
          <p:cNvSpPr txBox="1"/>
          <p:nvPr/>
        </p:nvSpPr>
        <p:spPr>
          <a:xfrm>
            <a:off x="6018244" y="2616211"/>
            <a:ext cx="186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/>
              <a:t>GridSearch</a:t>
            </a:r>
            <a:endParaRPr lang="es-MX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11E0C41-95AF-AE26-BD49-39AC49DC965A}"/>
                  </a:ext>
                </a:extLst>
              </p14:cNvPr>
              <p14:cNvContentPartPr/>
              <p14:nvPr/>
            </p14:nvContentPartPr>
            <p14:xfrm>
              <a:off x="3041368" y="3228230"/>
              <a:ext cx="72000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11E0C41-95AF-AE26-BD49-39AC49DC96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2728" y="3219230"/>
                <a:ext cx="737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D30077F1-7802-FE17-076E-DDF8F2779AED}"/>
                  </a:ext>
                </a:extLst>
              </p14:cNvPr>
              <p14:cNvContentPartPr/>
              <p14:nvPr/>
            </p14:nvContentPartPr>
            <p14:xfrm>
              <a:off x="2752288" y="3368270"/>
              <a:ext cx="1388880" cy="1044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D30077F1-7802-FE17-076E-DDF8F2779A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3648" y="3359630"/>
                <a:ext cx="1406520" cy="280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3BC0F9CF-36DD-313E-A1D4-2BC160C838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1672" y="4758612"/>
            <a:ext cx="2971530" cy="7284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435D97F-1E5B-9246-C600-1621C5CDA68E}"/>
              </a:ext>
            </a:extLst>
          </p:cNvPr>
          <p:cNvSpPr txBox="1"/>
          <p:nvPr/>
        </p:nvSpPr>
        <p:spPr>
          <a:xfrm>
            <a:off x="5890509" y="4229478"/>
            <a:ext cx="211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RESULTADOS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58D0601-F2C8-E352-0948-62EEB92E0A28}"/>
                  </a:ext>
                </a:extLst>
              </p14:cNvPr>
              <p14:cNvContentPartPr/>
              <p14:nvPr/>
            </p14:nvContentPartPr>
            <p14:xfrm>
              <a:off x="5813008" y="4972070"/>
              <a:ext cx="2463120" cy="572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58D0601-F2C8-E352-0948-62EEB92E0A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04008" y="4963430"/>
                <a:ext cx="248076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973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1EDAD-630D-265B-0D09-0BCCB2B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RANDOM FOREST /GRIDSEARCH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0BF2B-1124-8A22-2CCB-C55CE1EE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Haremos el cálculo para tener nuestros mejores </a:t>
            </a:r>
            <a:r>
              <a:rPr lang="es-MX" dirty="0" err="1"/>
              <a:t>hiperparámetros</a:t>
            </a:r>
            <a:r>
              <a:rPr lang="es-MX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AB307-2C0C-748E-8133-07839DAD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835" y="2659141"/>
            <a:ext cx="4378330" cy="11385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7B6C09-831F-24AD-71AA-E40BC6E4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919" y="4468337"/>
            <a:ext cx="5374161" cy="3257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88CAB6C-0517-9DD2-6E10-81307873299F}"/>
                  </a:ext>
                </a:extLst>
              </p14:cNvPr>
              <p14:cNvContentPartPr/>
              <p14:nvPr/>
            </p14:nvContentPartPr>
            <p14:xfrm>
              <a:off x="3629608" y="4758590"/>
              <a:ext cx="736560" cy="3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88CAB6C-0517-9DD2-6E10-8130787329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0608" y="4749950"/>
                <a:ext cx="7542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7BACFCEC-6759-213C-1FCD-4358096B7CF2}"/>
              </a:ext>
            </a:extLst>
          </p:cNvPr>
          <p:cNvGrpSpPr/>
          <p:nvPr/>
        </p:nvGrpSpPr>
        <p:grpSpPr>
          <a:xfrm>
            <a:off x="5029288" y="4721150"/>
            <a:ext cx="3169440" cy="66240"/>
            <a:chOff x="5029288" y="4721150"/>
            <a:chExt cx="3169440" cy="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D386A50-5AC4-517E-A633-0C27CB06CDDE}"/>
                    </a:ext>
                  </a:extLst>
                </p14:cNvPr>
                <p14:cNvContentPartPr/>
                <p14:nvPr/>
              </p14:nvContentPartPr>
              <p14:xfrm>
                <a:off x="5029288" y="4721150"/>
                <a:ext cx="1548360" cy="6624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D386A50-5AC4-517E-A633-0C27CB06CD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0288" y="4712510"/>
                  <a:ext cx="1566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180F9969-9A81-5132-92DD-E38006204318}"/>
                    </a:ext>
                  </a:extLst>
                </p14:cNvPr>
                <p14:cNvContentPartPr/>
                <p14:nvPr/>
              </p14:nvContentPartPr>
              <p14:xfrm>
                <a:off x="7174888" y="4748870"/>
                <a:ext cx="1023840" cy="3024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180F9969-9A81-5132-92DD-E380062043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66248" y="4740230"/>
                  <a:ext cx="1041480" cy="4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623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3EB83-532F-1A3B-2A8E-B90FFFE4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GRIDSEARCH RANDOM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7533B-B996-4A0A-5D60-C5A45F98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Estos fueron los mejores resultados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693832A2-697A-DFFF-34AF-9F927D6BCD0E}"/>
                  </a:ext>
                </a:extLst>
              </p14:cNvPr>
              <p14:cNvContentPartPr/>
              <p14:nvPr/>
            </p14:nvContentPartPr>
            <p14:xfrm>
              <a:off x="1604968" y="886188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693832A2-697A-DFFF-34AF-9F927D6BC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5968" y="87718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887EAEDD-F815-D3B5-299B-07584F120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" y="2641823"/>
            <a:ext cx="4625741" cy="14250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05A6D2-B79C-98A4-3BB3-CF158C569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" y="4445597"/>
            <a:ext cx="4334905" cy="2627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0280B57-5B0C-BF03-55B5-D8F888ED9099}"/>
                  </a:ext>
                </a:extLst>
              </p14:cNvPr>
              <p14:cNvContentPartPr/>
              <p14:nvPr/>
            </p14:nvContentPartPr>
            <p14:xfrm>
              <a:off x="2667060" y="2924085"/>
              <a:ext cx="675720" cy="198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0280B57-5B0C-BF03-55B5-D8F888ED90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8060" y="2915085"/>
                <a:ext cx="693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03C228C5-7EB3-DF4B-D29E-22E1B181CF24}"/>
                  </a:ext>
                </a:extLst>
              </p14:cNvPr>
              <p14:cNvContentPartPr/>
              <p14:nvPr/>
            </p14:nvContentPartPr>
            <p14:xfrm>
              <a:off x="2267100" y="3181125"/>
              <a:ext cx="55188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03C228C5-7EB3-DF4B-D29E-22E1B181CF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8100" y="3172125"/>
                <a:ext cx="56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FBBB77E0-D090-55A8-ED33-2CDB80263DC7}"/>
                  </a:ext>
                </a:extLst>
              </p14:cNvPr>
              <p14:cNvContentPartPr/>
              <p14:nvPr/>
            </p14:nvContentPartPr>
            <p14:xfrm>
              <a:off x="2247660" y="3333405"/>
              <a:ext cx="1083240" cy="201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FBBB77E0-D090-55A8-ED33-2CDB80263D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8660" y="3324405"/>
                <a:ext cx="1100880" cy="378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C6F59E85-B6F1-5E8C-64B5-FE3C616705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7254" y="3542291"/>
            <a:ext cx="2965469" cy="77304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AED711A-CD8E-ACA4-CA04-A6392FB2C911}"/>
              </a:ext>
            </a:extLst>
          </p:cNvPr>
          <p:cNvSpPr txBox="1"/>
          <p:nvPr/>
        </p:nvSpPr>
        <p:spPr>
          <a:xfrm>
            <a:off x="7806851" y="2924085"/>
            <a:ext cx="211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RESULTADOS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37F70AB2-2CE4-7E01-9EBC-11E66D78385A}"/>
                  </a:ext>
                </a:extLst>
              </p14:cNvPr>
              <p14:cNvContentPartPr/>
              <p14:nvPr/>
            </p14:nvContentPartPr>
            <p14:xfrm>
              <a:off x="7419780" y="3723285"/>
              <a:ext cx="1195560" cy="104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37F70AB2-2CE4-7E01-9EBC-11E66D7838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11140" y="3714645"/>
                <a:ext cx="121320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520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F9520-4653-3E3B-D0DD-C19E0D76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COMPARACIONES MODELOS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F49201-47FB-DFBB-68EE-E0DC6D8E0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474" y="2965074"/>
            <a:ext cx="1333616" cy="3429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E5CF70-7F87-6146-E617-F0ACF441F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07" y="2968437"/>
            <a:ext cx="1348857" cy="1905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DADF990-8B68-D664-98D5-12B5AA8A5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097" y="3208001"/>
            <a:ext cx="1356478" cy="2209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39C17EF-793A-0344-F024-154A31ABB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991" y="4808233"/>
            <a:ext cx="1265030" cy="23624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EB1ABA4-140C-1718-86F2-007FEDAFA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2923" y="4960646"/>
            <a:ext cx="1463167" cy="2362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9CD795B-2ABC-4C15-2A08-2733D8582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253" y="5002559"/>
            <a:ext cx="1684166" cy="15241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5FFFA29-DE61-38FE-4399-EC0F7BD0BC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53" y="4796802"/>
            <a:ext cx="1684166" cy="12955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FB8DA25-A168-FBAE-B956-D65DBC004CE8}"/>
              </a:ext>
            </a:extLst>
          </p:cNvPr>
          <p:cNvSpPr txBox="1"/>
          <p:nvPr/>
        </p:nvSpPr>
        <p:spPr>
          <a:xfrm>
            <a:off x="2057400" y="2428875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REGRESIÓN LINEAL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953597B-4C69-F648-9CE2-60DB64D51419}"/>
              </a:ext>
            </a:extLst>
          </p:cNvPr>
          <p:cNvSpPr txBox="1"/>
          <p:nvPr/>
        </p:nvSpPr>
        <p:spPr>
          <a:xfrm>
            <a:off x="6934284" y="2428875"/>
            <a:ext cx="247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REDES NEURONALES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5B4246-4F09-A9C9-C45F-9BD8AF2A7130}"/>
              </a:ext>
            </a:extLst>
          </p:cNvPr>
          <p:cNvSpPr txBox="1"/>
          <p:nvPr/>
        </p:nvSpPr>
        <p:spPr>
          <a:xfrm>
            <a:off x="2057400" y="428648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ÁRBOLES DE DECISIÓN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155759-CAA7-5185-C900-D2061176B9C9}"/>
              </a:ext>
            </a:extLst>
          </p:cNvPr>
          <p:cNvSpPr txBox="1"/>
          <p:nvPr/>
        </p:nvSpPr>
        <p:spPr>
          <a:xfrm>
            <a:off x="7086599" y="4286488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350809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98D60-49A9-EEAC-DC4F-3C49ED47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 FUE EL MEJOR?</a:t>
            </a:r>
          </a:p>
        </p:txBody>
      </p:sp>
      <p:pic>
        <p:nvPicPr>
          <p:cNvPr id="7172" name="Picture 4" descr="Podium Del Ganador Con Los Signos De Interrogación Stock de ilustración - Ilustración de ganador ...">
            <a:extLst>
              <a:ext uri="{FF2B5EF4-FFF2-40B4-BE49-F238E27FC236}">
                <a16:creationId xmlns:a16="http://schemas.microsoft.com/office/drawing/2014/main" id="{8C76C9D3-2936-5616-BDEC-95137D9FDC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67" y="1945918"/>
            <a:ext cx="4747297" cy="35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4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F067C-4193-060E-1516-33A9A6B3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RANDOM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FDEB2-3692-7D04-C30D-2CFFF54D9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una R2 de .95, </a:t>
            </a:r>
            <a:r>
              <a:rPr lang="es-MX" dirty="0" err="1"/>
              <a:t>Random</a:t>
            </a:r>
            <a:r>
              <a:rPr lang="es-MX" dirty="0"/>
              <a:t> Forest fue el que mejor rendimiento tuvo y que mejor entendió a los datos.</a:t>
            </a:r>
          </a:p>
          <a:p>
            <a:r>
              <a:rPr lang="es-MX" dirty="0"/>
              <a:t>Por su gran capacidad de procesar información sin tener que ser manipulado nuestro </a:t>
            </a:r>
            <a:r>
              <a:rPr lang="es-MX" dirty="0" err="1"/>
              <a:t>dataframe</a:t>
            </a:r>
            <a:r>
              <a:rPr lang="es-MX" dirty="0"/>
              <a:t>, </a:t>
            </a:r>
            <a:r>
              <a:rPr lang="es-MX" dirty="0" err="1"/>
              <a:t>Random</a:t>
            </a:r>
            <a:r>
              <a:rPr lang="es-MX" dirty="0"/>
              <a:t> Forest entendió muy bien nuestros datos y ayudó a evitar sobreajustes acoplándose muy bien.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8A5609-5D95-37BA-42D1-A7887262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61" y="4144878"/>
            <a:ext cx="3158157" cy="1527306"/>
          </a:xfrm>
          <a:prstGeom prst="rect">
            <a:avLst/>
          </a:prstGeom>
        </p:spPr>
      </p:pic>
      <p:pic>
        <p:nvPicPr>
          <p:cNvPr id="8194" name="Picture 2" descr="Educació Secundària Obligatòria: Tenim equip guanyador del Pont de Paper!">
            <a:extLst>
              <a:ext uri="{FF2B5EF4-FFF2-40B4-BE49-F238E27FC236}">
                <a16:creationId xmlns:a16="http://schemas.microsoft.com/office/drawing/2014/main" id="{6889EC8F-CA30-5C45-B040-05751B0DD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4" b="5612"/>
          <a:stretch/>
        </p:blipFill>
        <p:spPr bwMode="auto">
          <a:xfrm>
            <a:off x="420624" y="4583515"/>
            <a:ext cx="1734747" cy="1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12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9A11B-3184-3AB6-F879-C09543BD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PREDICCIÓN VS REAL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473A00F-65DB-5304-A09E-93BB2EA2A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147" y="1862889"/>
            <a:ext cx="7297706" cy="652704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D707A53-374C-80E7-D0A5-BF90D8C65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" t="41972"/>
          <a:stretch/>
        </p:blipFill>
        <p:spPr>
          <a:xfrm>
            <a:off x="2244255" y="5234486"/>
            <a:ext cx="8955691" cy="55748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1171B5F-C817-6657-C0E4-B6BDB0CF2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719" y="3055588"/>
            <a:ext cx="7140559" cy="74682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E995464-F5B6-FEFB-AF5A-A28562582348}"/>
              </a:ext>
            </a:extLst>
          </p:cNvPr>
          <p:cNvSpPr txBox="1"/>
          <p:nvPr/>
        </p:nvSpPr>
        <p:spPr>
          <a:xfrm>
            <a:off x="5550157" y="2612993"/>
            <a:ext cx="10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CBFE15E-4C62-D0B4-DF8B-46166FF160FB}"/>
                  </a:ext>
                </a:extLst>
              </p14:cNvPr>
              <p14:cNvContentPartPr/>
              <p14:nvPr/>
            </p14:nvContentPartPr>
            <p14:xfrm>
              <a:off x="4497208" y="5626190"/>
              <a:ext cx="161424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CBFE15E-4C62-D0B4-DF8B-46166FF160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88208" y="5617190"/>
                <a:ext cx="1631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A513D7C-CDEF-7F42-5EF7-D48FE8EF4383}"/>
                  </a:ext>
                </a:extLst>
              </p14:cNvPr>
              <p14:cNvContentPartPr/>
              <p14:nvPr/>
            </p14:nvContentPartPr>
            <p14:xfrm>
              <a:off x="8761048" y="5654270"/>
              <a:ext cx="82008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A513D7C-CDEF-7F42-5EF7-D48FE8EF43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52408" y="5645630"/>
                <a:ext cx="8377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3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D8C57-6A46-62ED-4B6E-00E4BBFC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2C4F6-A451-0393-480C-ED98E0CB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Poder predecir el salario de una persona, mediante su experiencia trabajando, su edad, nivel de estudio y carrera, es algo que se puede utilizar de una manera frecuente, ya que nos ayudará a estimar cuanto debería ganar esa persona mediante las características que tiene y tener una idea de cuánto sería lo más correcto que tiene de salario esa persona.</a:t>
            </a:r>
          </a:p>
        </p:txBody>
      </p:sp>
    </p:spTree>
    <p:extLst>
      <p:ext uri="{BB962C8B-B14F-4D97-AF65-F5344CB8AC3E}">
        <p14:creationId xmlns:p14="http://schemas.microsoft.com/office/powerpoint/2010/main" val="16089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4BA32048-8E6E-4209-90C1-6632091F5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A3AD3930-97F8-4362-AB61-EF1DAFA7C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" y="561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67BC1CBA-0E60-4D98-B3EF-B07FF5F69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94FC9A-22EF-DA68-DBD9-6B8AAEA1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539495"/>
            <a:ext cx="5294293" cy="26285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Descripción de los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A48854-DD33-B049-D6D0-741EF84ED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6" r="-1" b="-1"/>
          <a:stretch/>
        </p:blipFill>
        <p:spPr>
          <a:xfrm>
            <a:off x="471569" y="3363686"/>
            <a:ext cx="11016116" cy="2796701"/>
          </a:xfrm>
          <a:prstGeom prst="rect">
            <a:avLst/>
          </a:prstGeom>
        </p:spPr>
      </p:pic>
      <p:sp>
        <p:nvSpPr>
          <p:cNvPr id="44" name="Rectangle 34">
            <a:extLst>
              <a:ext uri="{FF2B5EF4-FFF2-40B4-BE49-F238E27FC236}">
                <a16:creationId xmlns:a16="http://schemas.microsoft.com/office/drawing/2014/main" id="{12B7D5BF-766A-4865-A35F-7AF824483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70161"/>
            <a:ext cx="475488" cy="2790226"/>
          </a:xfrm>
          <a:prstGeom prst="rect">
            <a:avLst/>
          </a:prstGeom>
          <a:solidFill>
            <a:srgbClr val="FCF68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36">
            <a:extLst>
              <a:ext uri="{FF2B5EF4-FFF2-40B4-BE49-F238E27FC236}">
                <a16:creationId xmlns:a16="http://schemas.microsoft.com/office/drawing/2014/main" id="{A122B2DC-9138-40EC-A6DC-9E13F2200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CF68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8">
            <a:extLst>
              <a:ext uri="{FF2B5EF4-FFF2-40B4-BE49-F238E27FC236}">
                <a16:creationId xmlns:a16="http://schemas.microsoft.com/office/drawing/2014/main" id="{D1022F0C-1BB7-4FDC-89DB-107366B9A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CF68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10 Skills You Need To Be A Data Scientist">
            <a:extLst>
              <a:ext uri="{FF2B5EF4-FFF2-40B4-BE49-F238E27FC236}">
                <a16:creationId xmlns:a16="http://schemas.microsoft.com/office/drawing/2014/main" id="{7D3462C4-B2DF-8387-DAFE-046EDE9354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962" y="539750"/>
            <a:ext cx="3974101" cy="26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8E4B9C0-3EB6-2F61-B0A8-27548BFB3E4A}"/>
                  </a:ext>
                </a:extLst>
              </p14:cNvPr>
              <p14:cNvContentPartPr/>
              <p14:nvPr/>
            </p14:nvContentPartPr>
            <p14:xfrm>
              <a:off x="708568" y="5914910"/>
              <a:ext cx="519120" cy="478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8E4B9C0-3EB6-2F61-B0A8-27548BFB3E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568" y="5906270"/>
                <a:ext cx="53676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18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F098F-A9BF-61A9-1161-6E5ED92D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DATAFRAME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028C2-39B7-1AE1-DD7E-CC07D4BE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b="1" dirty="0" err="1"/>
              <a:t>Shape</a:t>
            </a:r>
            <a:r>
              <a:rPr lang="es-MX" dirty="0"/>
              <a:t> (tamaño del </a:t>
            </a:r>
            <a:r>
              <a:rPr lang="es-MX" dirty="0" err="1"/>
              <a:t>dataframe</a:t>
            </a:r>
            <a:r>
              <a:rPr lang="es-MX" dirty="0"/>
              <a:t>)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b="1" dirty="0" err="1"/>
              <a:t>Dtypes</a:t>
            </a:r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616894-0EA9-509B-6895-CF8035DF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70" y="2515725"/>
            <a:ext cx="2994738" cy="10532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969A6D-C58D-430C-0F9C-EA109D6D7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10" t="17733" r="-1"/>
          <a:stretch/>
        </p:blipFill>
        <p:spPr>
          <a:xfrm>
            <a:off x="4637315" y="4569642"/>
            <a:ext cx="2117517" cy="10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1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0A85F-0DB5-6AD2-6661-D120AAD5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CARDINALIDAD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5AC7E-CB79-CE63-5260-240AE348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Vemos algo muy importante en nuestros datos que es que hay mucha cardinalidad en la variable </a:t>
            </a:r>
            <a:r>
              <a:rPr lang="es-MX" b="1" dirty="0"/>
              <a:t>Job </a:t>
            </a:r>
            <a:r>
              <a:rPr lang="es-MX" b="1" dirty="0" err="1"/>
              <a:t>Title</a:t>
            </a:r>
            <a:r>
              <a:rPr lang="es-MX" dirty="0"/>
              <a:t>, esto queda como </a:t>
            </a:r>
            <a:r>
              <a:rPr lang="es-MX" b="1" dirty="0"/>
              <a:t>nota,</a:t>
            </a:r>
            <a:r>
              <a:rPr lang="es-MX" dirty="0"/>
              <a:t> ya que dejaremos así los datos, pero podemos realizar mejor un área de </a:t>
            </a:r>
            <a:r>
              <a:rPr lang="es-MX" b="1" dirty="0"/>
              <a:t>Job </a:t>
            </a:r>
            <a:r>
              <a:rPr lang="es-MX" b="1" dirty="0" err="1"/>
              <a:t>Title</a:t>
            </a:r>
            <a:r>
              <a:rPr lang="es-MX" b="1" dirty="0"/>
              <a:t> </a:t>
            </a:r>
            <a:r>
              <a:rPr lang="es-MX" dirty="0"/>
              <a:t>y juntar los trabajos más parecidos en un solo grupo y poder dejar con menos cardinalidad nuestra variable. 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D1D34D-2073-AABF-2272-3053313C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166" y="3842347"/>
            <a:ext cx="4541668" cy="11582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44D9BDF-1FB1-1C2B-E7DE-9B175E53596A}"/>
                  </a:ext>
                </a:extLst>
              </p14:cNvPr>
              <p14:cNvContentPartPr/>
              <p14:nvPr/>
            </p14:nvContentPartPr>
            <p14:xfrm>
              <a:off x="6344728" y="4599830"/>
              <a:ext cx="9720" cy="97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44D9BDF-1FB1-1C2B-E7DE-9B175E5359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5728" y="4591190"/>
                <a:ext cx="273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4E39A51-D6A1-21AE-C05F-30BAA0A06872}"/>
                  </a:ext>
                </a:extLst>
              </p14:cNvPr>
              <p14:cNvContentPartPr/>
              <p14:nvPr/>
            </p14:nvContentPartPr>
            <p14:xfrm>
              <a:off x="6297928" y="4553390"/>
              <a:ext cx="1277640" cy="205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4E39A51-D6A1-21AE-C05F-30BAA0A068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8928" y="4544390"/>
                <a:ext cx="1295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9D01655B-BDDB-75E4-6FE0-733D2DA7B38A}"/>
                  </a:ext>
                </a:extLst>
              </p14:cNvPr>
              <p14:cNvContentPartPr/>
              <p14:nvPr/>
            </p14:nvContentPartPr>
            <p14:xfrm>
              <a:off x="6316648" y="4553390"/>
              <a:ext cx="1240560" cy="1044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9D01655B-BDDB-75E4-6FE0-733D2DA7B3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08008" y="4544390"/>
                <a:ext cx="125820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49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rgbClr val="3C98D5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823A29-B5D8-E54C-F91B-3CD9308F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tx1"/>
                </a:solidFill>
              </a:rPr>
              <a:t>VISUALIZACIÓN NUMÉRICAS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15FDF7C-F6A3-0C00-F015-28298144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5" y="699900"/>
            <a:ext cx="5031557" cy="503155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E6AB3F-E19B-E59D-E966-A060437E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676034"/>
            <a:ext cx="4816589" cy="3095445"/>
          </a:xfrm>
        </p:spPr>
        <p:txBody>
          <a:bodyPr anchor="t">
            <a:normAutofit fontScale="925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VISUALIZAMOS </a:t>
            </a:r>
            <a:r>
              <a:rPr lang="en-US" sz="1800" b="1" dirty="0">
                <a:solidFill>
                  <a:schemeClr val="tx1"/>
                </a:solidFill>
              </a:rPr>
              <a:t>YEARS OF EXPERIENCE </a:t>
            </a:r>
            <a:r>
              <a:rPr lang="en-US" sz="1800" dirty="0">
                <a:solidFill>
                  <a:schemeClr val="tx1"/>
                </a:solidFill>
              </a:rPr>
              <a:t>Y </a:t>
            </a:r>
            <a:r>
              <a:rPr lang="en-US" sz="1800" b="1" dirty="0">
                <a:solidFill>
                  <a:schemeClr val="tx1"/>
                </a:solidFill>
              </a:rPr>
              <a:t>AGE.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AGE: </a:t>
            </a:r>
            <a:r>
              <a:rPr lang="en-US" sz="1800" dirty="0" err="1">
                <a:solidFill>
                  <a:schemeClr val="tx1"/>
                </a:solidFill>
              </a:rPr>
              <a:t>Vemos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distribución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bastante</a:t>
            </a:r>
            <a:r>
              <a:rPr lang="en-US" sz="1800" dirty="0">
                <a:solidFill>
                  <a:schemeClr val="tx1"/>
                </a:solidFill>
              </a:rPr>
              <a:t> normal, </a:t>
            </a:r>
            <a:r>
              <a:rPr lang="en-US" sz="1800" dirty="0" err="1">
                <a:solidFill>
                  <a:schemeClr val="tx1"/>
                </a:solidFill>
              </a:rPr>
              <a:t>dando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entender</a:t>
            </a:r>
            <a:r>
              <a:rPr lang="en-US" sz="1800" dirty="0">
                <a:solidFill>
                  <a:schemeClr val="tx1"/>
                </a:solidFill>
              </a:rPr>
              <a:t> que </a:t>
            </a:r>
            <a:r>
              <a:rPr lang="en-US" sz="1800" dirty="0" err="1">
                <a:solidFill>
                  <a:schemeClr val="tx1"/>
                </a:solidFill>
              </a:rPr>
              <a:t>nuestros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datos</a:t>
            </a:r>
            <a:r>
              <a:rPr lang="en-US" sz="1800" dirty="0">
                <a:solidFill>
                  <a:schemeClr val="tx1"/>
                </a:solidFill>
              </a:rPr>
              <a:t> son entre 35 </a:t>
            </a:r>
            <a:r>
              <a:rPr lang="en-US" sz="1800" dirty="0" err="1">
                <a:solidFill>
                  <a:schemeClr val="tx1"/>
                </a:solidFill>
              </a:rPr>
              <a:t>años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más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frecuentes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tienen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relación</a:t>
            </a:r>
            <a:r>
              <a:rPr lang="en-US" sz="1800" dirty="0">
                <a:solidFill>
                  <a:schemeClr val="tx1"/>
                </a:solidFill>
              </a:rPr>
              <a:t> lineal </a:t>
            </a:r>
            <a:r>
              <a:rPr lang="en-US" sz="1800" dirty="0" err="1">
                <a:solidFill>
                  <a:schemeClr val="tx1"/>
                </a:solidFill>
              </a:rPr>
              <a:t>los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datos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YEARS OF EXPERIENCE: </a:t>
            </a:r>
            <a:r>
              <a:rPr lang="en-US" sz="1800" dirty="0">
                <a:solidFill>
                  <a:schemeClr val="tx1"/>
                </a:solidFill>
              </a:rPr>
              <a:t>Se </a:t>
            </a:r>
            <a:r>
              <a:rPr lang="en-US" sz="1800" dirty="0" err="1">
                <a:solidFill>
                  <a:schemeClr val="tx1"/>
                </a:solidFill>
              </a:rPr>
              <a:t>ve</a:t>
            </a:r>
            <a:r>
              <a:rPr lang="en-US" sz="1800" dirty="0">
                <a:solidFill>
                  <a:schemeClr val="tx1"/>
                </a:solidFill>
              </a:rPr>
              <a:t> que </a:t>
            </a:r>
            <a:r>
              <a:rPr lang="en-US" sz="1800" dirty="0" err="1">
                <a:solidFill>
                  <a:schemeClr val="tx1"/>
                </a:solidFill>
              </a:rPr>
              <a:t>los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años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experiencia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rondan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los</a:t>
            </a:r>
            <a:r>
              <a:rPr lang="en-US" sz="1800" dirty="0">
                <a:solidFill>
                  <a:schemeClr val="tx1"/>
                </a:solidFill>
              </a:rPr>
              <a:t> 10 </a:t>
            </a:r>
            <a:r>
              <a:rPr lang="en-US" sz="1800" dirty="0" err="1">
                <a:solidFill>
                  <a:schemeClr val="tx1"/>
                </a:solidFill>
              </a:rPr>
              <a:t>años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pocos</a:t>
            </a:r>
            <a:r>
              <a:rPr lang="en-US" sz="1800" dirty="0">
                <a:solidFill>
                  <a:schemeClr val="tx1"/>
                </a:solidFill>
              </a:rPr>
              <a:t> con 20 </a:t>
            </a:r>
            <a:r>
              <a:rPr lang="en-US" sz="1800" dirty="0" err="1">
                <a:solidFill>
                  <a:schemeClr val="tx1"/>
                </a:solidFill>
              </a:rPr>
              <a:t>años</a:t>
            </a:r>
            <a:r>
              <a:rPr lang="en-US" sz="1800" dirty="0">
                <a:solidFill>
                  <a:schemeClr val="tx1"/>
                </a:solidFill>
              </a:rPr>
              <a:t> y de </a:t>
            </a:r>
            <a:r>
              <a:rPr lang="en-US" sz="1800" dirty="0" err="1">
                <a:solidFill>
                  <a:schemeClr val="tx1"/>
                </a:solidFill>
              </a:rPr>
              <a:t>igual</a:t>
            </a:r>
            <a:r>
              <a:rPr lang="en-US" sz="1800" dirty="0">
                <a:solidFill>
                  <a:schemeClr val="tx1"/>
                </a:solidFill>
              </a:rPr>
              <a:t> forma de </a:t>
            </a:r>
            <a:r>
              <a:rPr lang="en-US" sz="1800" dirty="0" err="1">
                <a:solidFill>
                  <a:schemeClr val="tx1"/>
                </a:solidFill>
              </a:rPr>
              <a:t>comportan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manera</a:t>
            </a:r>
            <a:r>
              <a:rPr lang="en-US" sz="1800" dirty="0">
                <a:solidFill>
                  <a:schemeClr val="tx1"/>
                </a:solidFill>
              </a:rPr>
              <a:t> lineal.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C98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C98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62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E4094-F969-F1C8-4D27-B2047F3E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NUMÉRICAS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CF919-2768-ED55-AB30-870409A9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AQUÍ VEMOS QUE LO DICHO ANTERIORMENTE TIENE CONGRUENCIA ESTADISTICAMENTE 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40ED0F-E4A9-1940-2438-06676D9D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62" y="3166084"/>
            <a:ext cx="6802076" cy="8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524D4-5D00-75D4-CF9C-4F68F4F1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NUEVAS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6E500-67B3-DCEF-6FCA-2EA7CF50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Creamos estas variables para poder aportar más información a nuestro </a:t>
            </a:r>
            <a:r>
              <a:rPr lang="es-MX" dirty="0" err="1"/>
              <a:t>dataframe</a:t>
            </a:r>
            <a:r>
              <a:rPr lang="es-MX" dirty="0"/>
              <a:t> y ver si esto puede ayudar a nuestro modelo a entender nuestros datos, siempre y cuando no sobreajuste los datos.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08E6B4-90B2-9313-0605-4637D25B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219" y="3766132"/>
            <a:ext cx="4883561" cy="17488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ECFC174-5ED1-2091-C571-FCDD7243323D}"/>
                  </a:ext>
                </a:extLst>
              </p14:cNvPr>
              <p14:cNvContentPartPr/>
              <p14:nvPr/>
            </p14:nvContentPartPr>
            <p14:xfrm>
              <a:off x="3581728" y="3713150"/>
              <a:ext cx="4939920" cy="3283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ECFC174-5ED1-2091-C571-FCDD724332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3088" y="3704150"/>
                <a:ext cx="495756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o 10">
            <a:extLst>
              <a:ext uri="{FF2B5EF4-FFF2-40B4-BE49-F238E27FC236}">
                <a16:creationId xmlns:a16="http://schemas.microsoft.com/office/drawing/2014/main" id="{F8BB81A6-E0C9-FE27-CBFC-E3A7226BB823}"/>
              </a:ext>
            </a:extLst>
          </p:cNvPr>
          <p:cNvGrpSpPr/>
          <p:nvPr/>
        </p:nvGrpSpPr>
        <p:grpSpPr>
          <a:xfrm>
            <a:off x="1138048" y="3395990"/>
            <a:ext cx="360" cy="360"/>
            <a:chOff x="1138048" y="339599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9E001B02-C41C-A663-FDD7-111FA30721FE}"/>
                    </a:ext>
                  </a:extLst>
                </p14:cNvPr>
                <p14:cNvContentPartPr/>
                <p14:nvPr/>
              </p14:nvContentPartPr>
              <p14:xfrm>
                <a:off x="1138048" y="3395990"/>
                <a:ext cx="360" cy="3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9E001B02-C41C-A663-FDD7-111FA30721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9408" y="3387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34303B6C-6C18-9009-BF32-09A04D71F138}"/>
                    </a:ext>
                  </a:extLst>
                </p14:cNvPr>
                <p14:cNvContentPartPr/>
                <p14:nvPr/>
              </p14:nvContentPartPr>
              <p14:xfrm>
                <a:off x="1138048" y="3395990"/>
                <a:ext cx="360" cy="3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34303B6C-6C18-9009-BF32-09A04D71F1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9408" y="3387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481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735</Words>
  <Application>Microsoft Office PowerPoint</Application>
  <PresentationFormat>Panorámica</PresentationFormat>
  <Paragraphs>78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Dante</vt:lpstr>
      <vt:lpstr>Dante (Headings)2</vt:lpstr>
      <vt:lpstr>Helvetica Neue Medium</vt:lpstr>
      <vt:lpstr>Wingdings 2</vt:lpstr>
      <vt:lpstr>OffsetVTI</vt:lpstr>
      <vt:lpstr>MODELO REGRESIÓN LINEAL</vt:lpstr>
      <vt:lpstr>PROBLEMA A RESOLVER</vt:lpstr>
      <vt:lpstr>APLICACIÓN DEL PROBLEMA</vt:lpstr>
      <vt:lpstr>Descripción de los Datos</vt:lpstr>
      <vt:lpstr>DATOS DATAFRAME</vt:lpstr>
      <vt:lpstr>CARDINALIDAD</vt:lpstr>
      <vt:lpstr>VISUALIZACIÓN NUMÉRICAS</vt:lpstr>
      <vt:lpstr>DESCRIPCIÓN NUMÉRICAS</vt:lpstr>
      <vt:lpstr>NUEVAS VARIABLES</vt:lpstr>
      <vt:lpstr>CREACIÓN NUEVAS VARIABLES</vt:lpstr>
      <vt:lpstr>MATRIZ DE CORRELACIÓN</vt:lpstr>
      <vt:lpstr>ENCODEO</vt:lpstr>
      <vt:lpstr>PROCESAMIENTO REVISIÓN</vt:lpstr>
      <vt:lpstr>MODELOS DE REGRESIÓN</vt:lpstr>
      <vt:lpstr>TRAIN /TEST y ESCALAMIENTO</vt:lpstr>
      <vt:lpstr>REGRESIÓN LINEAL</vt:lpstr>
      <vt:lpstr>CROSS VALIDATION REGRESIÓN LINEAL</vt:lpstr>
      <vt:lpstr>REDES NEURONALES</vt:lpstr>
      <vt:lpstr>GRIDSEARCH REDES NEURONALES</vt:lpstr>
      <vt:lpstr>ÁRBOLES DE DECISIÓN</vt:lpstr>
      <vt:lpstr>GRIDSEARCH ÁRBOLES DE DECISIÓN</vt:lpstr>
      <vt:lpstr>RANDOM FOREST /GRIDSEARCH</vt:lpstr>
      <vt:lpstr>GRIDSEARCH RANDOM FOREST</vt:lpstr>
      <vt:lpstr>COMPARACIONES MODELOS</vt:lpstr>
      <vt:lpstr>¿CUÁL FUE EL MEJOR?</vt:lpstr>
      <vt:lpstr>RANDOM FOREST</vt:lpstr>
      <vt:lpstr>PREDICCIÓN VS REAL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REGRESIÓN LINEAL</dc:title>
  <dc:creator>santiago aguirre vera</dc:creator>
  <cp:lastModifiedBy>santiago aguirre vera</cp:lastModifiedBy>
  <cp:revision>1</cp:revision>
  <dcterms:created xsi:type="dcterms:W3CDTF">2023-04-28T07:02:27Z</dcterms:created>
  <dcterms:modified xsi:type="dcterms:W3CDTF">2023-04-28T09:43:38Z</dcterms:modified>
</cp:coreProperties>
</file>