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 id="2147483674" r:id="rId5"/>
  </p:sldMasterIdLst>
  <p:notesMasterIdLst>
    <p:notesMasterId r:id="rId18"/>
  </p:notesMasterIdLst>
  <p:sldIdLst>
    <p:sldId id="256" r:id="rId6"/>
    <p:sldId id="257" r:id="rId7"/>
    <p:sldId id="258" r:id="rId8"/>
    <p:sldId id="259" r:id="rId9"/>
    <p:sldId id="260" r:id="rId10"/>
    <p:sldId id="270" r:id="rId11"/>
    <p:sldId id="262" r:id="rId12"/>
    <p:sldId id="263" r:id="rId13"/>
    <p:sldId id="264" r:id="rId14"/>
    <p:sldId id="265" r:id="rId15"/>
    <p:sldId id="267" r:id="rId16"/>
    <p:sldId id="269" r:id="rId17"/>
  </p:sldIdLst>
  <p:sldSz cx="12192000" cy="6858000"/>
  <p:notesSz cx="7772400" cy="10058400"/>
  <p:embeddedFontLst>
    <p:embeddedFont>
      <p:font typeface="Calibri" panose="020F0502020204030204" pitchFamily="34" charset="0"/>
      <p:regular r:id="rId19"/>
      <p:bold r:id="rId20"/>
      <p:italic r:id="rId21"/>
      <p:boldItalic r:id="rId22"/>
    </p:embeddedFont>
    <p:embeddedFont>
      <p:font typeface="Fira Sans Extra Condensed" panose="020B05030500000200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Gfy1kypEl1ntQSpgTuKuMnrD9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1BCF0E-AEF2-4368-B859-E5C59AE26B4E}" v="920" dt="2022-05-19T14:19:56.574"/>
    <p1510:client id="{FE61C051-AE82-81F8-AC88-C6A0C4035710}" v="92" vWet="93" dt="2022-05-19T14:17:08.699"/>
  </p1510:revLst>
</p1510:revInfo>
</file>

<file path=ppt/tableStyles.xml><?xml version="1.0" encoding="utf-8"?>
<a:tblStyleLst xmlns:a="http://schemas.openxmlformats.org/drawingml/2006/main" def="{5E2A815B-6931-4894-949A-FA1F3337C174}">
  <a:tblStyle styleId="{5E2A815B-6931-4894-949A-FA1F3337C17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5" name="Google Shape;465;p9: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066244c191_0_133: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a:t>
            </a:r>
            <a:endParaRPr/>
          </a:p>
        </p:txBody>
      </p:sp>
      <p:sp>
        <p:nvSpPr>
          <p:cNvPr id="560" name="Google Shape;560;g1066244c191_0_13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dd317ae2b_0_117:notes"/>
          <p:cNvSpPr txBox="1">
            <a:spLocks noGrp="1"/>
          </p:cNvSpPr>
          <p:nvPr>
            <p:ph type="body" idx="1"/>
          </p:nvPr>
        </p:nvSpPr>
        <p:spPr>
          <a:xfrm>
            <a:off x="777240" y="4777740"/>
            <a:ext cx="6217800" cy="4526400"/>
          </a:xfrm>
          <a:prstGeom prst="rect">
            <a:avLst/>
          </a:prstGeom>
          <a:noFill/>
          <a:ln>
            <a:noFill/>
          </a:ln>
        </p:spPr>
        <p:txBody>
          <a:bodyPr spcFirstLastPara="1" wrap="square" lIns="102600" tIns="102600" rIns="102600" bIns="102600" anchor="t" anchorCtr="0">
            <a:noAutofit/>
          </a:bodyPr>
          <a:lstStyle/>
          <a:p>
            <a:pPr marL="0" lvl="0" indent="0" algn="l" rtl="0">
              <a:lnSpc>
                <a:spcPct val="100000"/>
              </a:lnSpc>
              <a:spcBef>
                <a:spcPts val="0"/>
              </a:spcBef>
              <a:spcAft>
                <a:spcPts val="0"/>
              </a:spcAft>
              <a:buSzPts val="1200"/>
              <a:buNone/>
            </a:pPr>
            <a:endParaRPr/>
          </a:p>
        </p:txBody>
      </p:sp>
      <p:sp>
        <p:nvSpPr>
          <p:cNvPr id="650" name="Google Shape;650;gadd317ae2b_0_1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05e9140ba5_0_3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9" name="Google Shape;259;g105e9140ba5_0_3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5e9140ba5_0_9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g105e9140ba5_0_92: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9" name="Google Shape;409;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add317ae2b_0_20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1" name="Google Shape;431;gadd317ae2b_0_20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05e9140ba5_0_16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8" name="Google Shape;448;g105e9140ba5_0_16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2"/>
        <p:cNvGrpSpPr/>
        <p:nvPr/>
      </p:nvGrpSpPr>
      <p:grpSpPr>
        <a:xfrm>
          <a:off x="0" y="0"/>
          <a:ext cx="0" cy="0"/>
          <a:chOff x="0" y="0"/>
          <a:chExt cx="0" cy="0"/>
        </a:xfrm>
      </p:grpSpPr>
      <p:sp>
        <p:nvSpPr>
          <p:cNvPr id="93" name="Google Shape;93;p38"/>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5" name="Google Shape;95;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6"/>
        <p:cNvGrpSpPr/>
        <p:nvPr/>
      </p:nvGrpSpPr>
      <p:grpSpPr>
        <a:xfrm>
          <a:off x="0" y="0"/>
          <a:ext cx="0" cy="0"/>
          <a:chOff x="0" y="0"/>
          <a:chExt cx="0" cy="0"/>
        </a:xfrm>
      </p:grpSpPr>
      <p:sp>
        <p:nvSpPr>
          <p:cNvPr id="97" name="Google Shape;97;p39"/>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39"/>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1" name="Google Shape;101;p39"/>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2"/>
        <p:cNvGrpSpPr/>
        <p:nvPr/>
      </p:nvGrpSpPr>
      <p:grpSpPr>
        <a:xfrm>
          <a:off x="0" y="0"/>
          <a:ext cx="0" cy="0"/>
          <a:chOff x="0" y="0"/>
          <a:chExt cx="0" cy="0"/>
        </a:xfrm>
      </p:grpSpPr>
      <p:sp>
        <p:nvSpPr>
          <p:cNvPr id="103" name="Google Shape;103;p4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5" name="Google Shape;105;p40"/>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6" name="Google Shape;106;p40"/>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7" name="Google Shape;107;p40"/>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8" name="Google Shape;108;p40"/>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9" name="Google Shape;109;p40"/>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6"/>
        <p:cNvGrpSpPr/>
        <p:nvPr/>
      </p:nvGrpSpPr>
      <p:grpSpPr>
        <a:xfrm>
          <a:off x="0" y="0"/>
          <a:ext cx="0" cy="0"/>
          <a:chOff x="0" y="0"/>
          <a:chExt cx="0" cy="0"/>
        </a:xfrm>
      </p:grpSpPr>
      <p:sp>
        <p:nvSpPr>
          <p:cNvPr id="117" name="Google Shape;117;gadd317ae2b_0_13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add317ae2b_0_13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gadd317ae2b_0_1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gadd317ae2b_0_1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gadd317ae2b_0_1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2"/>
        <p:cNvGrpSpPr/>
        <p:nvPr/>
      </p:nvGrpSpPr>
      <p:grpSpPr>
        <a:xfrm>
          <a:off x="0" y="0"/>
          <a:ext cx="0" cy="0"/>
          <a:chOff x="0" y="0"/>
          <a:chExt cx="0" cy="0"/>
        </a:xfrm>
      </p:grpSpPr>
      <p:sp>
        <p:nvSpPr>
          <p:cNvPr id="123" name="Google Shape;123;gadd317ae2b_0_1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add317ae2b_0_1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gadd317ae2b_0_1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gadd317ae2b_0_1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add317ae2b_0_1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8"/>
        <p:cNvGrpSpPr/>
        <p:nvPr/>
      </p:nvGrpSpPr>
      <p:grpSpPr>
        <a:xfrm>
          <a:off x="0" y="0"/>
          <a:ext cx="0" cy="0"/>
          <a:chOff x="0" y="0"/>
          <a:chExt cx="0" cy="0"/>
        </a:xfrm>
      </p:grpSpPr>
      <p:sp>
        <p:nvSpPr>
          <p:cNvPr id="129" name="Google Shape;129;gadd317ae2b_0_14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add317ae2b_0_14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31" name="Google Shape;131;gadd317ae2b_0_1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gadd317ae2b_0_1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gadd317ae2b_0_1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4"/>
        <p:cNvGrpSpPr/>
        <p:nvPr/>
      </p:nvGrpSpPr>
      <p:grpSpPr>
        <a:xfrm>
          <a:off x="0" y="0"/>
          <a:ext cx="0" cy="0"/>
          <a:chOff x="0" y="0"/>
          <a:chExt cx="0" cy="0"/>
        </a:xfrm>
      </p:grpSpPr>
      <p:sp>
        <p:nvSpPr>
          <p:cNvPr id="135" name="Google Shape;135;gadd317ae2b_0_14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gadd317ae2b_0_14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gadd317ae2b_0_14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gadd317ae2b_0_14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gadd317ae2b_0_14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add317ae2b_0_14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41"/>
        <p:cNvGrpSpPr/>
        <p:nvPr/>
      </p:nvGrpSpPr>
      <p:grpSpPr>
        <a:xfrm>
          <a:off x="0" y="0"/>
          <a:ext cx="0" cy="0"/>
          <a:chOff x="0" y="0"/>
          <a:chExt cx="0" cy="0"/>
        </a:xfrm>
      </p:grpSpPr>
      <p:sp>
        <p:nvSpPr>
          <p:cNvPr id="142" name="Google Shape;142;gadd317ae2b_0_15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gadd317ae2b_0_15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gadd317ae2b_0_15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gadd317ae2b_0_15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6" name="Google Shape;146;gadd317ae2b_0_15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add317ae2b_0_15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add317ae2b_0_15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gadd317ae2b_0_15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50"/>
        <p:cNvGrpSpPr/>
        <p:nvPr/>
      </p:nvGrpSpPr>
      <p:grpSpPr>
        <a:xfrm>
          <a:off x="0" y="0"/>
          <a:ext cx="0" cy="0"/>
          <a:chOff x="0" y="0"/>
          <a:chExt cx="0" cy="0"/>
        </a:xfrm>
      </p:grpSpPr>
      <p:sp>
        <p:nvSpPr>
          <p:cNvPr id="151" name="Google Shape;151;gadd317ae2b_0_16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gadd317ae2b_0_16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add317ae2b_0_16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add317ae2b_0_16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5"/>
        <p:cNvGrpSpPr/>
        <p:nvPr/>
      </p:nvGrpSpPr>
      <p:grpSpPr>
        <a:xfrm>
          <a:off x="0" y="0"/>
          <a:ext cx="0" cy="0"/>
          <a:chOff x="0" y="0"/>
          <a:chExt cx="0" cy="0"/>
        </a:xfrm>
      </p:grpSpPr>
      <p:sp>
        <p:nvSpPr>
          <p:cNvPr id="156" name="Google Shape;156;gadd317ae2b_0_16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add317ae2b_0_16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add317ae2b_0_16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9"/>
        <p:cNvGrpSpPr/>
        <p:nvPr/>
      </p:nvGrpSpPr>
      <p:grpSpPr>
        <a:xfrm>
          <a:off x="0" y="0"/>
          <a:ext cx="0" cy="0"/>
          <a:chOff x="0" y="0"/>
          <a:chExt cx="0" cy="0"/>
        </a:xfrm>
      </p:grpSpPr>
      <p:sp>
        <p:nvSpPr>
          <p:cNvPr id="160" name="Google Shape;160;gadd317ae2b_0_17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add317ae2b_0_17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2" name="Google Shape;162;gadd317ae2b_0_17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gadd317ae2b_0_17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add317ae2b_0_17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gadd317ae2b_0_17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6"/>
        <p:cNvGrpSpPr/>
        <p:nvPr/>
      </p:nvGrpSpPr>
      <p:grpSpPr>
        <a:xfrm>
          <a:off x="0" y="0"/>
          <a:ext cx="0" cy="0"/>
          <a:chOff x="0" y="0"/>
          <a:chExt cx="0" cy="0"/>
        </a:xfrm>
      </p:grpSpPr>
      <p:sp>
        <p:nvSpPr>
          <p:cNvPr id="167" name="Google Shape;167;gadd317ae2b_0_17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gadd317ae2b_0_179"/>
          <p:cNvSpPr>
            <a:spLocks noGrp="1"/>
          </p:cNvSpPr>
          <p:nvPr>
            <p:ph type="pic" idx="2"/>
          </p:nvPr>
        </p:nvSpPr>
        <p:spPr>
          <a:xfrm>
            <a:off x="5183188" y="987425"/>
            <a:ext cx="6172200" cy="4873500"/>
          </a:xfrm>
          <a:prstGeom prst="rect">
            <a:avLst/>
          </a:prstGeom>
          <a:noFill/>
          <a:ln>
            <a:noFill/>
          </a:ln>
        </p:spPr>
      </p:sp>
      <p:sp>
        <p:nvSpPr>
          <p:cNvPr id="169" name="Google Shape;169;gadd317ae2b_0_17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gadd317ae2b_0_17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gadd317ae2b_0_17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add317ae2b_0_17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3"/>
        <p:cNvGrpSpPr/>
        <p:nvPr/>
      </p:nvGrpSpPr>
      <p:grpSpPr>
        <a:xfrm>
          <a:off x="0" y="0"/>
          <a:ext cx="0" cy="0"/>
          <a:chOff x="0" y="0"/>
          <a:chExt cx="0" cy="0"/>
        </a:xfrm>
      </p:grpSpPr>
      <p:sp>
        <p:nvSpPr>
          <p:cNvPr id="174" name="Google Shape;174;gadd317ae2b_0_18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gadd317ae2b_0_18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gadd317ae2b_0_18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gadd317ae2b_0_18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gadd317ae2b_0_18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9"/>
        <p:cNvGrpSpPr/>
        <p:nvPr/>
      </p:nvGrpSpPr>
      <p:grpSpPr>
        <a:xfrm>
          <a:off x="0" y="0"/>
          <a:ext cx="0" cy="0"/>
          <a:chOff x="0" y="0"/>
          <a:chExt cx="0" cy="0"/>
        </a:xfrm>
      </p:grpSpPr>
      <p:sp>
        <p:nvSpPr>
          <p:cNvPr id="180" name="Google Shape;180;gadd317ae2b_0_19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add317ae2b_0_19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gadd317ae2b_0_19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gadd317ae2b_0_19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gadd317ae2b_0_1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69"/>
        <p:cNvGrpSpPr/>
        <p:nvPr/>
      </p:nvGrpSpPr>
      <p:grpSpPr>
        <a:xfrm>
          <a:off x="0" y="0"/>
          <a:ext cx="0" cy="0"/>
          <a:chOff x="0" y="0"/>
          <a:chExt cx="0" cy="0"/>
        </a:xfrm>
      </p:grpSpPr>
      <p:sp>
        <p:nvSpPr>
          <p:cNvPr id="70" name="Google Shape;70;p32"/>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5"/>
        <p:cNvGrpSpPr/>
        <p:nvPr/>
      </p:nvGrpSpPr>
      <p:grpSpPr>
        <a:xfrm>
          <a:off x="0" y="0"/>
          <a:ext cx="0" cy="0"/>
          <a:chOff x="0" y="0"/>
          <a:chExt cx="0" cy="0"/>
        </a:xfrm>
      </p:grpSpPr>
      <p:sp>
        <p:nvSpPr>
          <p:cNvPr id="76" name="Google Shape;76;p34"/>
          <p:cNvSpPr txBox="1">
            <a:spLocks noGrp="1"/>
          </p:cNvSpPr>
          <p:nvPr>
            <p:ph type="subTitle" idx="1"/>
          </p:nvPr>
        </p:nvSpPr>
        <p:spPr>
          <a:xfrm>
            <a:off x="1523880" y="1122480"/>
            <a:ext cx="9143640" cy="110667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7"/>
        <p:cNvGrpSpPr/>
        <p:nvPr/>
      </p:nvGrpSpPr>
      <p:grpSpPr>
        <a:xfrm>
          <a:off x="0" y="0"/>
          <a:ext cx="0" cy="0"/>
          <a:chOff x="0" y="0"/>
          <a:chExt cx="0" cy="0"/>
        </a:xfrm>
      </p:grpSpPr>
      <p:sp>
        <p:nvSpPr>
          <p:cNvPr id="78" name="Google Shape;78;p35"/>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2"/>
        <p:cNvGrpSpPr/>
        <p:nvPr/>
      </p:nvGrpSpPr>
      <p:grpSpPr>
        <a:xfrm>
          <a:off x="0" y="0"/>
          <a:ext cx="0" cy="0"/>
          <a:chOff x="0" y="0"/>
          <a:chExt cx="0" cy="0"/>
        </a:xfrm>
      </p:grpSpPr>
      <p:sp>
        <p:nvSpPr>
          <p:cNvPr id="83" name="Google Shape;83;p36"/>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5" name="Google Shape;85;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6" name="Google Shape;86;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7"/>
        <p:cNvGrpSpPr/>
        <p:nvPr/>
      </p:nvGrpSpPr>
      <p:grpSpPr>
        <a:xfrm>
          <a:off x="0" y="0"/>
          <a:ext cx="0" cy="0"/>
          <a:chOff x="0" y="0"/>
          <a:chExt cx="0" cy="0"/>
        </a:xfrm>
      </p:grpSpPr>
      <p:sp>
        <p:nvSpPr>
          <p:cNvPr id="88" name="Google Shape;88;p37"/>
          <p:cNvSpPr txBox="1">
            <a:spLocks noGrp="1"/>
          </p:cNvSpPr>
          <p:nvPr>
            <p:ph type="title"/>
          </p:nvPr>
        </p:nvSpPr>
        <p:spPr>
          <a:xfrm>
            <a:off x="1523880" y="1122480"/>
            <a:ext cx="9143640" cy="238716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0" name="Google Shape;90;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1" name="Google Shape;91;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gadd317ae2b_0_12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 name="Google Shape;112;gadd317ae2b_0_12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gadd317ae2b_0_1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gadd317ae2b_0_1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gadd317ae2b_0_1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github.com/" TargetMode="External"/><Relationship Id="rId5" Type="http://schemas.openxmlformats.org/officeDocument/2006/relationships/image" Target="../media/image5.png"/><Relationship Id="rId10" Type="http://schemas.openxmlformats.org/officeDocument/2006/relationships/image" Target="../media/image8.jpeg"/><Relationship Id="rId4" Type="http://schemas.openxmlformats.org/officeDocument/2006/relationships/image" Target="../media/image4.jpe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gif"/><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
          <p:cNvPicPr preferRelativeResize="0"/>
          <p:nvPr/>
        </p:nvPicPr>
        <p:blipFill>
          <a:blip r:embed="rId3">
            <a:alphaModFix/>
          </a:blip>
          <a:stretch>
            <a:fillRect/>
          </a:stretch>
        </p:blipFill>
        <p:spPr>
          <a:xfrm>
            <a:off x="0" y="0"/>
            <a:ext cx="10301990" cy="6881400"/>
          </a:xfrm>
          <a:prstGeom prst="rect">
            <a:avLst/>
          </a:prstGeom>
          <a:noFill/>
          <a:ln>
            <a:noFill/>
          </a:ln>
        </p:spPr>
      </p:pic>
      <p:sp>
        <p:nvSpPr>
          <p:cNvPr id="190" name="Google Shape;190;p1"/>
          <p:cNvSpPr/>
          <p:nvPr/>
        </p:nvSpPr>
        <p:spPr>
          <a:xfrm>
            <a:off x="1611000" y="-23760"/>
            <a:ext cx="10580400" cy="6881400"/>
          </a:xfrm>
          <a:prstGeom prst="rect">
            <a:avLst/>
          </a:prstGeom>
          <a:gradFill>
            <a:gsLst>
              <a:gs pos="0">
                <a:srgbClr val="FFFFFF"/>
              </a:gs>
              <a:gs pos="49000">
                <a:srgbClr val="FFFFFF"/>
              </a:gs>
              <a:gs pos="100000">
                <a:srgbClr val="FFFFFF">
                  <a:alpha val="0"/>
                </a:srgbClr>
              </a:gs>
            </a:gsLst>
            <a:lin ang="108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91" name="Google Shape;191;p1"/>
          <p:cNvPicPr preferRelativeResize="0"/>
          <p:nvPr/>
        </p:nvPicPr>
        <p:blipFill rotWithShape="1">
          <a:blip r:embed="rId4">
            <a:alphaModFix/>
          </a:blip>
          <a:srcRect t="78334"/>
          <a:stretch/>
        </p:blipFill>
        <p:spPr>
          <a:xfrm>
            <a:off x="14760" y="5390280"/>
            <a:ext cx="12192840" cy="1483200"/>
          </a:xfrm>
          <a:prstGeom prst="rect">
            <a:avLst/>
          </a:prstGeom>
          <a:noFill/>
          <a:ln>
            <a:noFill/>
          </a:ln>
        </p:spPr>
      </p:pic>
      <p:sp>
        <p:nvSpPr>
          <p:cNvPr id="192" name="Google Shape;192;p1"/>
          <p:cNvSpPr txBox="1"/>
          <p:nvPr/>
        </p:nvSpPr>
        <p:spPr>
          <a:xfrm>
            <a:off x="2753032" y="2790977"/>
            <a:ext cx="9159958" cy="1299445"/>
          </a:xfrm>
          <a:prstGeom prst="rect">
            <a:avLst/>
          </a:prstGeom>
          <a:noFill/>
          <a:ln>
            <a:noFill/>
          </a:ln>
        </p:spPr>
        <p:txBody>
          <a:bodyPr spcFirstLastPara="1" wrap="square" lIns="91425" tIns="45700" rIns="91425" bIns="45700" anchor="b" anchorCtr="0">
            <a:noAutofit/>
          </a:bodyPr>
          <a:lstStyle/>
          <a:p>
            <a:pPr marL="0" marR="0" lvl="0" indent="457200" algn="r" rtl="0">
              <a:lnSpc>
                <a:spcPct val="90000"/>
              </a:lnSpc>
              <a:spcBef>
                <a:spcPts val="0"/>
              </a:spcBef>
              <a:spcAft>
                <a:spcPts val="0"/>
              </a:spcAft>
              <a:buClr>
                <a:srgbClr val="000000"/>
              </a:buClr>
              <a:buSzPts val="3600"/>
              <a:buFont typeface="Arial"/>
              <a:buNone/>
            </a:pPr>
            <a:r>
              <a:rPr lang="en-US" sz="3800" b="0" i="0" u="none" strike="noStrike" cap="none">
                <a:solidFill>
                  <a:srgbClr val="000000"/>
                </a:solidFill>
                <a:latin typeface="Arial"/>
                <a:ea typeface="Arial"/>
                <a:cs typeface="Arial"/>
                <a:sym typeface="Arial"/>
              </a:rPr>
              <a:t>STATISTICAL STUDY WITH PLANNING ROUTES TO AVOID SEXUAL HARASSMENT IN MEDELLÍN. </a:t>
            </a:r>
            <a:endParaRPr sz="38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9"/>
          <p:cNvPicPr preferRelativeResize="0"/>
          <p:nvPr/>
        </p:nvPicPr>
        <p:blipFill rotWithShape="1">
          <a:blip r:embed="rId3">
            <a:alphaModFix/>
          </a:blip>
          <a:srcRect/>
          <a:stretch/>
        </p:blipFill>
        <p:spPr>
          <a:xfrm>
            <a:off x="-5" y="0"/>
            <a:ext cx="12196081" cy="6855842"/>
          </a:xfrm>
          <a:prstGeom prst="rect">
            <a:avLst/>
          </a:prstGeom>
          <a:noFill/>
          <a:ln>
            <a:noFill/>
          </a:ln>
        </p:spPr>
      </p:pic>
      <p:sp>
        <p:nvSpPr>
          <p:cNvPr id="468" name="Google Shape;468;p9"/>
          <p:cNvSpPr/>
          <p:nvPr/>
        </p:nvSpPr>
        <p:spPr>
          <a:xfrm>
            <a:off x="265320" y="376920"/>
            <a:ext cx="54021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Algorithm Execution </a:t>
            </a:r>
            <a:r>
              <a:rPr lang="en-US" sz="2200" b="1" i="0" u="none" strike="noStrike" cap="none">
                <a:solidFill>
                  <a:srgbClr val="FFFFFF"/>
                </a:solidFill>
                <a:latin typeface="Arial"/>
                <a:ea typeface="Arial"/>
                <a:cs typeface="Arial"/>
                <a:sym typeface="Arial"/>
              </a:rPr>
              <a:t>Times </a:t>
            </a:r>
            <a:endParaRPr sz="2200" b="0" i="0" u="none" strike="noStrike" cap="none">
              <a:solidFill>
                <a:srgbClr val="000000"/>
              </a:solidFill>
              <a:latin typeface="Arial"/>
              <a:ea typeface="Arial"/>
              <a:cs typeface="Arial"/>
              <a:sym typeface="Arial"/>
            </a:endParaRPr>
          </a:p>
        </p:txBody>
      </p:sp>
      <p:sp>
        <p:nvSpPr>
          <p:cNvPr id="471" name="Google Shape;471;p9"/>
          <p:cNvSpPr/>
          <p:nvPr/>
        </p:nvSpPr>
        <p:spPr>
          <a:xfrm>
            <a:off x="8830075" y="1630200"/>
            <a:ext cx="29400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400" b="1">
                <a:solidFill>
                  <a:srgbClr val="001E33"/>
                </a:solidFill>
              </a:rPr>
              <a:t>Execution Times</a:t>
            </a:r>
            <a:endParaRPr sz="2400" b="1" i="0" u="none" strike="noStrike" cap="none">
              <a:solidFill>
                <a:srgbClr val="000000"/>
              </a:solidFill>
            </a:endParaRPr>
          </a:p>
        </p:txBody>
      </p:sp>
      <p:pic>
        <p:nvPicPr>
          <p:cNvPr id="472" name="Google Shape;472;p9"/>
          <p:cNvPicPr preferRelativeResize="0"/>
          <p:nvPr/>
        </p:nvPicPr>
        <p:blipFill rotWithShape="1">
          <a:blip r:embed="rId4">
            <a:alphaModFix/>
          </a:blip>
          <a:srcRect/>
          <a:stretch/>
        </p:blipFill>
        <p:spPr>
          <a:xfrm>
            <a:off x="8229600" y="1617970"/>
            <a:ext cx="526680" cy="526680"/>
          </a:xfrm>
          <a:prstGeom prst="rect">
            <a:avLst/>
          </a:prstGeom>
          <a:noFill/>
          <a:ln>
            <a:noFill/>
          </a:ln>
        </p:spPr>
      </p:pic>
      <p:pic>
        <p:nvPicPr>
          <p:cNvPr id="477" name="Google Shape;477;p9"/>
          <p:cNvPicPr preferRelativeResize="0"/>
          <p:nvPr/>
        </p:nvPicPr>
        <p:blipFill rotWithShape="1">
          <a:blip r:embed="rId5">
            <a:alphaModFix/>
          </a:blip>
          <a:srcRect t="28562" b="27896"/>
          <a:stretch/>
        </p:blipFill>
        <p:spPr>
          <a:xfrm>
            <a:off x="867925" y="2391275"/>
            <a:ext cx="2329000" cy="1014074"/>
          </a:xfrm>
          <a:prstGeom prst="rect">
            <a:avLst/>
          </a:prstGeom>
          <a:noFill/>
          <a:ln>
            <a:noFill/>
          </a:ln>
        </p:spPr>
      </p:pic>
      <p:pic>
        <p:nvPicPr>
          <p:cNvPr id="478" name="Google Shape;478;p9"/>
          <p:cNvPicPr preferRelativeResize="0"/>
          <p:nvPr/>
        </p:nvPicPr>
        <p:blipFill rotWithShape="1">
          <a:blip r:embed="rId6">
            <a:alphaModFix/>
          </a:blip>
          <a:srcRect t="25645" b="27036"/>
          <a:stretch/>
        </p:blipFill>
        <p:spPr>
          <a:xfrm>
            <a:off x="4940125" y="2391274"/>
            <a:ext cx="2143125" cy="1014075"/>
          </a:xfrm>
          <a:prstGeom prst="rect">
            <a:avLst/>
          </a:prstGeom>
          <a:noFill/>
          <a:ln>
            <a:noFill/>
          </a:ln>
        </p:spPr>
      </p:pic>
      <p:pic>
        <p:nvPicPr>
          <p:cNvPr id="479" name="Google Shape;479;p9"/>
          <p:cNvPicPr preferRelativeResize="0"/>
          <p:nvPr/>
        </p:nvPicPr>
        <p:blipFill rotWithShape="1">
          <a:blip r:embed="rId7">
            <a:alphaModFix/>
          </a:blip>
          <a:srcRect l="10870" t="31533" r="11314" b="21147"/>
          <a:stretch/>
        </p:blipFill>
        <p:spPr>
          <a:xfrm>
            <a:off x="588275" y="3649400"/>
            <a:ext cx="2940000" cy="919500"/>
          </a:xfrm>
          <a:prstGeom prst="rect">
            <a:avLst/>
          </a:prstGeom>
          <a:noFill/>
          <a:ln>
            <a:noFill/>
          </a:ln>
        </p:spPr>
      </p:pic>
      <p:pic>
        <p:nvPicPr>
          <p:cNvPr id="480" name="Google Shape;480;p9"/>
          <p:cNvPicPr preferRelativeResize="0"/>
          <p:nvPr/>
        </p:nvPicPr>
        <p:blipFill>
          <a:blip r:embed="rId8">
            <a:alphaModFix/>
          </a:blip>
          <a:stretch>
            <a:fillRect/>
          </a:stretch>
        </p:blipFill>
        <p:spPr>
          <a:xfrm>
            <a:off x="4822725" y="3519225"/>
            <a:ext cx="2329000" cy="1197781"/>
          </a:xfrm>
          <a:prstGeom prst="rect">
            <a:avLst/>
          </a:prstGeom>
          <a:noFill/>
          <a:ln>
            <a:noFill/>
          </a:ln>
        </p:spPr>
      </p:pic>
      <p:pic>
        <p:nvPicPr>
          <p:cNvPr id="481" name="Google Shape;481;p9"/>
          <p:cNvPicPr preferRelativeResize="0"/>
          <p:nvPr/>
        </p:nvPicPr>
        <p:blipFill>
          <a:blip r:embed="rId8">
            <a:alphaModFix/>
          </a:blip>
          <a:stretch>
            <a:fillRect/>
          </a:stretch>
        </p:blipFill>
        <p:spPr>
          <a:xfrm>
            <a:off x="963675" y="4645100"/>
            <a:ext cx="2329000" cy="1197781"/>
          </a:xfrm>
          <a:prstGeom prst="rect">
            <a:avLst/>
          </a:prstGeom>
          <a:noFill/>
          <a:ln>
            <a:noFill/>
          </a:ln>
        </p:spPr>
      </p:pic>
      <p:pic>
        <p:nvPicPr>
          <p:cNvPr id="482" name="Google Shape;482;p9"/>
          <p:cNvPicPr preferRelativeResize="0"/>
          <p:nvPr/>
        </p:nvPicPr>
        <p:blipFill>
          <a:blip r:embed="rId9">
            <a:alphaModFix/>
          </a:blip>
          <a:stretch>
            <a:fillRect/>
          </a:stretch>
        </p:blipFill>
        <p:spPr>
          <a:xfrm>
            <a:off x="4737200" y="4659289"/>
            <a:ext cx="2607000" cy="1216785"/>
          </a:xfrm>
          <a:prstGeom prst="rect">
            <a:avLst/>
          </a:prstGeom>
          <a:noFill/>
          <a:ln>
            <a:noFill/>
          </a:ln>
        </p:spPr>
      </p:pic>
      <p:sp>
        <p:nvSpPr>
          <p:cNvPr id="483" name="Google Shape;483;p9"/>
          <p:cNvSpPr/>
          <p:nvPr/>
        </p:nvSpPr>
        <p:spPr>
          <a:xfrm>
            <a:off x="8669750" y="2593850"/>
            <a:ext cx="29400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13.5 seconds</a:t>
            </a:r>
            <a:endParaRPr sz="2200" b="1" i="0" u="none" strike="noStrike" cap="none">
              <a:solidFill>
                <a:srgbClr val="000000"/>
              </a:solidFill>
            </a:endParaRPr>
          </a:p>
        </p:txBody>
      </p:sp>
      <p:sp>
        <p:nvSpPr>
          <p:cNvPr id="484" name="Google Shape;484;p9"/>
          <p:cNvSpPr/>
          <p:nvPr/>
        </p:nvSpPr>
        <p:spPr>
          <a:xfrm>
            <a:off x="8745950" y="3840425"/>
            <a:ext cx="29400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11.5 seconds</a:t>
            </a:r>
            <a:endParaRPr sz="2200" b="1" i="0" u="none" strike="noStrike" cap="none">
              <a:solidFill>
                <a:srgbClr val="000000"/>
              </a:solidFill>
            </a:endParaRPr>
          </a:p>
        </p:txBody>
      </p:sp>
      <p:sp>
        <p:nvSpPr>
          <p:cNvPr id="485" name="Google Shape;485;p9"/>
          <p:cNvSpPr/>
          <p:nvPr/>
        </p:nvSpPr>
        <p:spPr>
          <a:xfrm>
            <a:off x="8745950" y="4956050"/>
            <a:ext cx="29400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12.49 seconds</a:t>
            </a:r>
            <a:endParaRPr sz="2200" b="1" i="0" u="none" strike="noStrike" cap="none">
              <a:solidFill>
                <a:srgbClr val="000000"/>
              </a:solidFill>
            </a:endParaRPr>
          </a:p>
        </p:txBody>
      </p:sp>
      <p:sp>
        <p:nvSpPr>
          <p:cNvPr id="486" name="Google Shape;486;p9"/>
          <p:cNvSpPr/>
          <p:nvPr/>
        </p:nvSpPr>
        <p:spPr>
          <a:xfrm>
            <a:off x="3568425" y="2822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3720825" y="3965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3568425" y="5108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7454625" y="27464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7530825" y="3965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7454625" y="5108650"/>
            <a:ext cx="920700" cy="195900"/>
          </a:xfrm>
          <a:prstGeom prst="stripedRightArrow">
            <a:avLst>
              <a:gd name="adj1" fmla="val 50000"/>
              <a:gd name="adj2" fmla="val 50000"/>
            </a:avLst>
          </a:prstGeom>
          <a:solidFill>
            <a:srgbClr val="00AADB"/>
          </a:solidFill>
          <a:ln w="28575" cap="flat" cmpd="sng">
            <a:solidFill>
              <a:srgbClr val="001E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3;p3">
            <a:extLst>
              <a:ext uri="{FF2B5EF4-FFF2-40B4-BE49-F238E27FC236}">
                <a16:creationId xmlns:a16="http://schemas.microsoft.com/office/drawing/2014/main" id="{ECE3741F-6D16-47B1-E35F-E43C9E63CA90}"/>
              </a:ext>
            </a:extLst>
          </p:cNvPr>
          <p:cNvSpPr/>
          <p:nvPr/>
        </p:nvSpPr>
        <p:spPr>
          <a:xfrm>
            <a:off x="0" y="6106280"/>
            <a:ext cx="10746241" cy="460211"/>
          </a:xfrm>
          <a:prstGeom prst="rect">
            <a:avLst/>
          </a:prstGeom>
          <a:noFill/>
          <a:ln>
            <a:noFill/>
          </a:ln>
        </p:spPr>
        <p:txBody>
          <a:bodyPr spcFirstLastPara="1" wrap="square" lIns="90000" tIns="45000" rIns="90000" bIns="45000" anchor="t" anchorCtr="0">
            <a:spAutoFit/>
          </a:bodyPr>
          <a:lstStyle/>
          <a:p>
            <a:pPr algn="just">
              <a:buSzPts val="1400"/>
              <a:defRPr/>
            </a:pPr>
            <a:r>
              <a:rPr lang="es-CO" sz="1200" i="1" dirty="0" err="1">
                <a:solidFill>
                  <a:srgbClr val="ED7D31"/>
                </a:solidFill>
              </a:rPr>
              <a:t>The</a:t>
            </a:r>
            <a:r>
              <a:rPr lang="es-CO" sz="1200" i="1" dirty="0">
                <a:solidFill>
                  <a:srgbClr val="ED7D31"/>
                </a:solidFill>
              </a:rPr>
              <a:t> </a:t>
            </a:r>
            <a:r>
              <a:rPr lang="es-CO" sz="1200" i="1" dirty="0" err="1">
                <a:solidFill>
                  <a:srgbClr val="ED7D31"/>
                </a:solidFill>
              </a:rPr>
              <a:t>execution</a:t>
            </a:r>
            <a:r>
              <a:rPr lang="es-CO" sz="1200" i="1" dirty="0">
                <a:solidFill>
                  <a:srgbClr val="ED7D31"/>
                </a:solidFill>
              </a:rPr>
              <a:t> times </a:t>
            </a:r>
            <a:r>
              <a:rPr lang="es-CO" sz="1200" i="1" dirty="0" err="1">
                <a:solidFill>
                  <a:srgbClr val="ED7D31"/>
                </a:solidFill>
              </a:rPr>
              <a:t>for</a:t>
            </a:r>
            <a:r>
              <a:rPr lang="es-CO" sz="1200" i="1" dirty="0">
                <a:solidFill>
                  <a:srgbClr val="ED7D31"/>
                </a:solidFill>
              </a:rPr>
              <a:t> </a:t>
            </a:r>
            <a:r>
              <a:rPr lang="es-CO" sz="1200" i="1" dirty="0" err="1">
                <a:solidFill>
                  <a:srgbClr val="ED7D31"/>
                </a:solidFill>
              </a:rPr>
              <a:t>all</a:t>
            </a:r>
            <a:r>
              <a:rPr lang="es-CO" sz="1200" i="1" dirty="0">
                <a:solidFill>
                  <a:srgbClr val="ED7D31"/>
                </a:solidFill>
              </a:rPr>
              <a:t> </a:t>
            </a:r>
            <a:r>
              <a:rPr lang="es-CO" sz="1200" i="1" dirty="0" err="1">
                <a:solidFill>
                  <a:srgbClr val="ED7D31"/>
                </a:solidFill>
              </a:rPr>
              <a:t>the</a:t>
            </a:r>
            <a:r>
              <a:rPr lang="es-CO" sz="1200" i="1" dirty="0">
                <a:solidFill>
                  <a:srgbClr val="ED7D31"/>
                </a:solidFill>
              </a:rPr>
              <a:t> </a:t>
            </a:r>
            <a:r>
              <a:rPr lang="es-CO" sz="1200" i="1" dirty="0" err="1">
                <a:solidFill>
                  <a:srgbClr val="ED7D31"/>
                </a:solidFill>
              </a:rPr>
              <a:t>process</a:t>
            </a:r>
            <a:r>
              <a:rPr lang="es-CO" sz="1200" i="1" dirty="0">
                <a:solidFill>
                  <a:srgbClr val="ED7D31"/>
                </a:solidFill>
              </a:rPr>
              <a:t> </a:t>
            </a:r>
            <a:r>
              <a:rPr lang="es-CO" sz="1200" i="1" dirty="0" err="1">
                <a:solidFill>
                  <a:srgbClr val="ED7D31"/>
                </a:solidFill>
              </a:rPr>
              <a:t>with</a:t>
            </a:r>
            <a:r>
              <a:rPr lang="es-CO" sz="1200" i="1" dirty="0">
                <a:solidFill>
                  <a:srgbClr val="ED7D31"/>
                </a:solidFill>
              </a:rPr>
              <a:t> </a:t>
            </a:r>
            <a:r>
              <a:rPr lang="es-CO" sz="1200" i="1" dirty="0" err="1">
                <a:solidFill>
                  <a:srgbClr val="ED7D31"/>
                </a:solidFill>
              </a:rPr>
              <a:t>the</a:t>
            </a:r>
            <a:r>
              <a:rPr lang="es-CO" sz="1200" i="1" dirty="0">
                <a:solidFill>
                  <a:srgbClr val="ED7D31"/>
                </a:solidFill>
              </a:rPr>
              <a:t> </a:t>
            </a:r>
            <a:r>
              <a:rPr lang="es-CO" sz="1200" i="1" dirty="0" err="1">
                <a:solidFill>
                  <a:srgbClr val="ED7D31"/>
                </a:solidFill>
              </a:rPr>
              <a:t>algortihm</a:t>
            </a:r>
            <a:r>
              <a:rPr lang="es-CO" sz="1200" i="1" dirty="0">
                <a:solidFill>
                  <a:srgbClr val="ED7D31"/>
                </a:solidFill>
              </a:rPr>
              <a:t> are </a:t>
            </a:r>
            <a:r>
              <a:rPr lang="es-CO" sz="1200" i="1" dirty="0" err="1">
                <a:solidFill>
                  <a:srgbClr val="ED7D31"/>
                </a:solidFill>
              </a:rPr>
              <a:t>perfect</a:t>
            </a:r>
            <a:r>
              <a:rPr lang="es-CO" sz="1200" i="1" dirty="0">
                <a:solidFill>
                  <a:srgbClr val="ED7D31"/>
                </a:solidFill>
              </a:rPr>
              <a:t> </a:t>
            </a:r>
            <a:r>
              <a:rPr lang="es-CO" sz="1200" i="1" dirty="0" err="1">
                <a:solidFill>
                  <a:srgbClr val="ED7D31"/>
                </a:solidFill>
              </a:rPr>
              <a:t>for</a:t>
            </a:r>
            <a:r>
              <a:rPr lang="es-CO" sz="1200" i="1" dirty="0">
                <a:solidFill>
                  <a:srgbClr val="ED7D31"/>
                </a:solidFill>
              </a:rPr>
              <a:t> a real </a:t>
            </a:r>
            <a:r>
              <a:rPr lang="es-CO" sz="1200" i="1" dirty="0" err="1">
                <a:solidFill>
                  <a:srgbClr val="ED7D31"/>
                </a:solidFill>
              </a:rPr>
              <a:t>life</a:t>
            </a:r>
            <a:r>
              <a:rPr lang="es-CO" sz="1200" i="1" dirty="0">
                <a:solidFill>
                  <a:srgbClr val="ED7D31"/>
                </a:solidFill>
              </a:rPr>
              <a:t> </a:t>
            </a:r>
            <a:r>
              <a:rPr lang="es-CO" sz="1200" i="1" dirty="0" err="1">
                <a:solidFill>
                  <a:srgbClr val="ED7D31"/>
                </a:solidFill>
              </a:rPr>
              <a:t>situation</a:t>
            </a:r>
            <a:r>
              <a:rPr lang="es-CO" sz="1200" i="1" dirty="0">
                <a:solidFill>
                  <a:srgbClr val="ED7D31"/>
                </a:solidFill>
              </a:rPr>
              <a:t> , </a:t>
            </a:r>
            <a:r>
              <a:rPr lang="es-CO" sz="1200" i="1" dirty="0" err="1">
                <a:solidFill>
                  <a:srgbClr val="ED7D31"/>
                </a:solidFill>
              </a:rPr>
              <a:t>because</a:t>
            </a:r>
            <a:r>
              <a:rPr lang="es-CO" sz="1200" i="1" dirty="0">
                <a:solidFill>
                  <a:srgbClr val="ED7D31"/>
                </a:solidFill>
              </a:rPr>
              <a:t> </a:t>
            </a:r>
            <a:r>
              <a:rPr lang="es-CO" sz="1200" i="1" dirty="0" err="1">
                <a:solidFill>
                  <a:srgbClr val="ED7D31"/>
                </a:solidFill>
              </a:rPr>
              <a:t>complexity</a:t>
            </a:r>
            <a:r>
              <a:rPr lang="es-CO" sz="1200" i="1" dirty="0">
                <a:solidFill>
                  <a:srgbClr val="ED7D31"/>
                </a:solidFill>
              </a:rPr>
              <a:t> and </a:t>
            </a:r>
            <a:r>
              <a:rPr lang="es-CO" sz="1200" i="1" dirty="0" err="1">
                <a:solidFill>
                  <a:srgbClr val="ED7D31"/>
                </a:solidFill>
              </a:rPr>
              <a:t>the</a:t>
            </a:r>
            <a:r>
              <a:rPr lang="es-CO" sz="1200" i="1" dirty="0">
                <a:solidFill>
                  <a:srgbClr val="ED7D31"/>
                </a:solidFill>
              </a:rPr>
              <a:t> </a:t>
            </a:r>
            <a:r>
              <a:rPr lang="es-CO" sz="1200" i="1" dirty="0" err="1">
                <a:solidFill>
                  <a:srgbClr val="ED7D31"/>
                </a:solidFill>
              </a:rPr>
              <a:t>efiency</a:t>
            </a:r>
            <a:r>
              <a:rPr lang="es-CO" sz="1200" i="1" dirty="0">
                <a:solidFill>
                  <a:srgbClr val="ED7D31"/>
                </a:solidFill>
              </a:rPr>
              <a:t> </a:t>
            </a:r>
            <a:r>
              <a:rPr lang="es-CO" sz="1200" i="1" dirty="0" err="1">
                <a:solidFill>
                  <a:srgbClr val="ED7D31"/>
                </a:solidFill>
              </a:rPr>
              <a:t>of</a:t>
            </a:r>
            <a:r>
              <a:rPr lang="es-CO" sz="1200" i="1" dirty="0">
                <a:solidFill>
                  <a:srgbClr val="ED7D31"/>
                </a:solidFill>
              </a:rPr>
              <a:t> Dijkstra </a:t>
            </a:r>
            <a:r>
              <a:rPr lang="es-CO" sz="1200" i="1" dirty="0" err="1">
                <a:solidFill>
                  <a:srgbClr val="ED7D31"/>
                </a:solidFill>
              </a:rPr>
              <a:t>we</a:t>
            </a:r>
            <a:r>
              <a:rPr lang="es-CO" sz="1200" i="1" dirty="0">
                <a:solidFill>
                  <a:srgbClr val="ED7D31"/>
                </a:solidFill>
              </a:rPr>
              <a:t> can run </a:t>
            </a:r>
            <a:r>
              <a:rPr lang="es-CO" sz="1200" i="1" dirty="0" err="1">
                <a:solidFill>
                  <a:srgbClr val="ED7D31"/>
                </a:solidFill>
              </a:rPr>
              <a:t>the</a:t>
            </a:r>
            <a:r>
              <a:rPr lang="es-CO" sz="1200" i="1" dirty="0">
                <a:solidFill>
                  <a:srgbClr val="ED7D31"/>
                </a:solidFill>
              </a:rPr>
              <a:t> </a:t>
            </a:r>
            <a:r>
              <a:rPr lang="es-CO" sz="1200" i="1" dirty="0" err="1">
                <a:solidFill>
                  <a:srgbClr val="ED7D31"/>
                </a:solidFill>
              </a:rPr>
              <a:t>program</a:t>
            </a:r>
            <a:r>
              <a:rPr lang="es-CO" sz="1200" i="1" dirty="0">
                <a:solidFill>
                  <a:srgbClr val="ED7D31"/>
                </a:solidFill>
              </a:rPr>
              <a:t> </a:t>
            </a:r>
            <a:r>
              <a:rPr lang="es-CO" sz="1200" i="1" dirty="0" err="1">
                <a:solidFill>
                  <a:srgbClr val="ED7D31"/>
                </a:solidFill>
              </a:rPr>
              <a:t>faster</a:t>
            </a:r>
            <a:r>
              <a:rPr lang="es-CO" sz="1200" i="1" dirty="0">
                <a:solidFill>
                  <a:srgbClr val="ED7D31"/>
                </a:solidFill>
              </a:rPr>
              <a:t> and </a:t>
            </a:r>
            <a:r>
              <a:rPr lang="es-CO" sz="1200" i="1" dirty="0" err="1">
                <a:solidFill>
                  <a:srgbClr val="ED7D31"/>
                </a:solidFill>
              </a:rPr>
              <a:t>with</a:t>
            </a:r>
            <a:r>
              <a:rPr lang="es-CO" sz="1200" i="1" dirty="0">
                <a:solidFill>
                  <a:srgbClr val="ED7D31"/>
                </a:solidFill>
              </a:rPr>
              <a:t> no </a:t>
            </a:r>
            <a:r>
              <a:rPr lang="es-CO" sz="1200" i="1" dirty="0" err="1">
                <a:solidFill>
                  <a:srgbClr val="ED7D31"/>
                </a:solidFill>
              </a:rPr>
              <a:t>problems</a:t>
            </a:r>
            <a:r>
              <a:rPr lang="es-CO" sz="1200" i="1" dirty="0">
                <a:solidFill>
                  <a:srgbClr val="ED7D31"/>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pic>
        <p:nvPicPr>
          <p:cNvPr id="562" name="Google Shape;562;g1066244c191_0_133"/>
          <p:cNvPicPr preferRelativeResize="0"/>
          <p:nvPr/>
        </p:nvPicPr>
        <p:blipFill rotWithShape="1">
          <a:blip r:embed="rId3">
            <a:alphaModFix/>
          </a:blip>
          <a:srcRect/>
          <a:stretch/>
        </p:blipFill>
        <p:spPr>
          <a:xfrm>
            <a:off x="-2580" y="0"/>
            <a:ext cx="12197163" cy="6856922"/>
          </a:xfrm>
          <a:prstGeom prst="rect">
            <a:avLst/>
          </a:prstGeom>
          <a:noFill/>
          <a:ln>
            <a:noFill/>
          </a:ln>
        </p:spPr>
      </p:pic>
      <p:sp>
        <p:nvSpPr>
          <p:cNvPr id="563" name="Google Shape;563;g1066244c191_0_133"/>
          <p:cNvSpPr/>
          <p:nvPr/>
        </p:nvSpPr>
        <p:spPr>
          <a:xfrm>
            <a:off x="265327" y="376925"/>
            <a:ext cx="49458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rgbClr val="FFFFFF"/>
                </a:solidFill>
              </a:rPr>
              <a:t>Future Work Directions</a:t>
            </a:r>
            <a:endParaRPr sz="2200" b="0" i="0" u="none" strike="noStrike" cap="none">
              <a:latin typeface="Arial"/>
              <a:ea typeface="Arial"/>
              <a:cs typeface="Arial"/>
              <a:sym typeface="Arial"/>
            </a:endParaRPr>
          </a:p>
        </p:txBody>
      </p:sp>
      <p:sp>
        <p:nvSpPr>
          <p:cNvPr id="564" name="Google Shape;564;g1066244c191_0_133"/>
          <p:cNvSpPr/>
          <p:nvPr/>
        </p:nvSpPr>
        <p:spPr>
          <a:xfrm>
            <a:off x="859448"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g1066244c191_0_133"/>
          <p:cNvSpPr/>
          <p:nvPr/>
        </p:nvSpPr>
        <p:spPr>
          <a:xfrm>
            <a:off x="9488921"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g1066244c191_0_133"/>
          <p:cNvSpPr/>
          <p:nvPr/>
        </p:nvSpPr>
        <p:spPr>
          <a:xfrm>
            <a:off x="3812548" y="12914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g1066244c191_0_133"/>
          <p:cNvSpPr/>
          <p:nvPr/>
        </p:nvSpPr>
        <p:spPr>
          <a:xfrm>
            <a:off x="6632743" y="1286300"/>
            <a:ext cx="1993200" cy="4230000"/>
          </a:xfrm>
          <a:prstGeom prst="roundRect">
            <a:avLst>
              <a:gd name="adj" fmla="val 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g1066244c191_0_133"/>
          <p:cNvSpPr/>
          <p:nvPr/>
        </p:nvSpPr>
        <p:spPr>
          <a:xfrm>
            <a:off x="9488720" y="1291400"/>
            <a:ext cx="1809900" cy="587400"/>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g1066244c191_0_133"/>
          <p:cNvSpPr/>
          <p:nvPr/>
        </p:nvSpPr>
        <p:spPr>
          <a:xfrm>
            <a:off x="6630898" y="1286300"/>
            <a:ext cx="1809900" cy="587400"/>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g1066244c191_0_133"/>
          <p:cNvSpPr/>
          <p:nvPr/>
        </p:nvSpPr>
        <p:spPr>
          <a:xfrm>
            <a:off x="3811772" y="1291400"/>
            <a:ext cx="1809900" cy="587400"/>
          </a:xfrm>
          <a:prstGeom prst="homePlate">
            <a:avLst>
              <a:gd name="adj" fmla="val 40073"/>
            </a:avLst>
          </a:prstGeom>
          <a:solidFill>
            <a:srgbClr val="00AA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g1066244c191_0_133"/>
          <p:cNvSpPr/>
          <p:nvPr/>
        </p:nvSpPr>
        <p:spPr>
          <a:xfrm>
            <a:off x="859046" y="1291400"/>
            <a:ext cx="1809900" cy="587400"/>
          </a:xfrm>
          <a:prstGeom prst="homePlate">
            <a:avLst>
              <a:gd name="adj" fmla="val 40073"/>
            </a:avLst>
          </a:prstGeom>
          <a:solidFill>
            <a:srgbClr val="48A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g1066244c191_0_133"/>
          <p:cNvSpPr/>
          <p:nvPr/>
        </p:nvSpPr>
        <p:spPr>
          <a:xfrm>
            <a:off x="6649700" y="1328675"/>
            <a:ext cx="18099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Software Eng.</a:t>
            </a:r>
            <a:endParaRPr sz="2200" b="1">
              <a:solidFill>
                <a:schemeClr val="lt1"/>
              </a:solidFill>
              <a:latin typeface="Fira Sans Extra Condensed"/>
              <a:ea typeface="Fira Sans Extra Condensed"/>
              <a:cs typeface="Fira Sans Extra Condensed"/>
              <a:sym typeface="Fira Sans Extra Condensed"/>
            </a:endParaRPr>
          </a:p>
        </p:txBody>
      </p:sp>
      <p:sp>
        <p:nvSpPr>
          <p:cNvPr id="573" name="Google Shape;573;g1066244c191_0_133"/>
          <p:cNvSpPr/>
          <p:nvPr/>
        </p:nvSpPr>
        <p:spPr>
          <a:xfrm>
            <a:off x="3802800" y="1379275"/>
            <a:ext cx="18099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Project 1</a:t>
            </a:r>
            <a:endParaRPr sz="2200" b="1">
              <a:solidFill>
                <a:schemeClr val="lt1"/>
              </a:solidFill>
              <a:latin typeface="Fira Sans Extra Condensed"/>
              <a:ea typeface="Fira Sans Extra Condensed"/>
              <a:cs typeface="Fira Sans Extra Condensed"/>
              <a:sym typeface="Fira Sans Extra Condensed"/>
            </a:endParaRPr>
          </a:p>
        </p:txBody>
      </p:sp>
      <p:sp>
        <p:nvSpPr>
          <p:cNvPr id="574" name="Google Shape;574;g1066244c191_0_133"/>
          <p:cNvSpPr/>
          <p:nvPr/>
        </p:nvSpPr>
        <p:spPr>
          <a:xfrm>
            <a:off x="810150" y="1333775"/>
            <a:ext cx="15828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Databases</a:t>
            </a:r>
            <a:endParaRPr sz="2200" b="1">
              <a:solidFill>
                <a:schemeClr val="lt1"/>
              </a:solidFill>
              <a:latin typeface="Fira Sans Extra Condensed"/>
              <a:ea typeface="Fira Sans Extra Condensed"/>
              <a:cs typeface="Fira Sans Extra Condensed"/>
              <a:sym typeface="Fira Sans Extra Condensed"/>
            </a:endParaRPr>
          </a:p>
        </p:txBody>
      </p:sp>
      <p:sp>
        <p:nvSpPr>
          <p:cNvPr id="575" name="Google Shape;575;g1066244c191_0_133"/>
          <p:cNvSpPr/>
          <p:nvPr/>
        </p:nvSpPr>
        <p:spPr>
          <a:xfrm>
            <a:off x="9495625" y="1333775"/>
            <a:ext cx="1643700" cy="425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200" b="1">
                <a:solidFill>
                  <a:schemeClr val="lt1"/>
                </a:solidFill>
                <a:latin typeface="Fira Sans Extra Condensed"/>
                <a:ea typeface="Fira Sans Extra Condensed"/>
                <a:cs typeface="Fira Sans Extra Condensed"/>
                <a:sym typeface="Fira Sans Extra Condensed"/>
              </a:rPr>
              <a:t>Project 2</a:t>
            </a:r>
            <a:endParaRPr sz="2200" b="1">
              <a:solidFill>
                <a:schemeClr val="lt1"/>
              </a:solidFill>
              <a:latin typeface="Fira Sans Extra Condensed"/>
              <a:ea typeface="Fira Sans Extra Condensed"/>
              <a:cs typeface="Fira Sans Extra Condensed"/>
              <a:sym typeface="Fira Sans Extra Condensed"/>
            </a:endParaRPr>
          </a:p>
        </p:txBody>
      </p:sp>
      <p:grpSp>
        <p:nvGrpSpPr>
          <p:cNvPr id="576" name="Google Shape;576;g1066244c191_0_133"/>
          <p:cNvGrpSpPr/>
          <p:nvPr/>
        </p:nvGrpSpPr>
        <p:grpSpPr>
          <a:xfrm>
            <a:off x="6812814" y="2275298"/>
            <a:ext cx="1627565" cy="1171559"/>
            <a:chOff x="207738" y="2230618"/>
            <a:chExt cx="1194288" cy="830400"/>
          </a:xfrm>
        </p:grpSpPr>
        <p:sp>
          <p:nvSpPr>
            <p:cNvPr id="577" name="Google Shape;577;g1066244c191_0_133"/>
            <p:cNvSpPr/>
            <p:nvPr/>
          </p:nvSpPr>
          <p:spPr>
            <a:xfrm>
              <a:off x="207738" y="223061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dirty="0">
                  <a:solidFill>
                    <a:srgbClr val="FFFFFF"/>
                  </a:solidFill>
                  <a:latin typeface="Fira Sans Extra Condensed"/>
                  <a:ea typeface="Fira Sans Extra Condensed"/>
                  <a:cs typeface="Fira Sans Extra Condensed"/>
                  <a:sym typeface="Fira Sans Extra Condensed"/>
                </a:rPr>
                <a:t>Multiplatform design </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578" name="Google Shape;578;g1066244c191_0_133"/>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79" name="Google Shape;579;g1066244c191_0_133"/>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0" name="Google Shape;580;g1066244c191_0_133"/>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1" name="Google Shape;581;g1066244c191_0_133"/>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2" name="Google Shape;582;g1066244c191_0_133"/>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3" name="Google Shape;583;g1066244c191_0_133"/>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584" name="Google Shape;584;g1066244c191_0_133"/>
          <p:cNvGrpSpPr/>
          <p:nvPr/>
        </p:nvGrpSpPr>
        <p:grpSpPr>
          <a:xfrm>
            <a:off x="4216100" y="2367863"/>
            <a:ext cx="1088700" cy="830400"/>
            <a:chOff x="673150" y="2539788"/>
            <a:chExt cx="1088700" cy="830400"/>
          </a:xfrm>
        </p:grpSpPr>
        <p:sp>
          <p:nvSpPr>
            <p:cNvPr id="585" name="Google Shape;585;g1066244c191_0_133"/>
            <p:cNvSpPr/>
            <p:nvPr/>
          </p:nvSpPr>
          <p:spPr>
            <a:xfrm>
              <a:off x="673150" y="25397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dirty="0">
                  <a:solidFill>
                    <a:srgbClr val="FFFFFF"/>
                  </a:solidFill>
                  <a:latin typeface="Fira Sans Extra Condensed"/>
                  <a:ea typeface="Fira Sans Extra Condensed"/>
                  <a:cs typeface="Fira Sans Extra Condensed"/>
                  <a:sym typeface="Fira Sans Extra Condensed"/>
                </a:rPr>
                <a:t>A Web Application</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586" name="Google Shape;586;g1066244c191_0_133"/>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7" name="Google Shape;587;g1066244c191_0_133"/>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8" name="Google Shape;588;g1066244c191_0_133"/>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89" name="Google Shape;589;g1066244c191_0_133"/>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0" name="Google Shape;590;g1066244c191_0_133"/>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1" name="Google Shape;591;g1066244c191_0_133"/>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592" name="Google Shape;592;g1066244c191_0_133"/>
          <p:cNvGrpSpPr/>
          <p:nvPr/>
        </p:nvGrpSpPr>
        <p:grpSpPr>
          <a:xfrm>
            <a:off x="1242275" y="2378663"/>
            <a:ext cx="1088700" cy="830400"/>
            <a:chOff x="673150" y="2539788"/>
            <a:chExt cx="1088700" cy="830400"/>
          </a:xfrm>
        </p:grpSpPr>
        <p:sp>
          <p:nvSpPr>
            <p:cNvPr id="593" name="Google Shape;593;g1066244c191_0_133"/>
            <p:cNvSpPr/>
            <p:nvPr/>
          </p:nvSpPr>
          <p:spPr>
            <a:xfrm>
              <a:off x="673150" y="25397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700" b="1">
                  <a:solidFill>
                    <a:srgbClr val="FFFFFF"/>
                  </a:solidFill>
                  <a:latin typeface="Fira Sans Extra Condensed"/>
                  <a:ea typeface="Fira Sans Extra Condensed"/>
                  <a:cs typeface="Fira Sans Extra Condensed"/>
                  <a:sym typeface="Fira Sans Extra Condensed"/>
                </a:rPr>
                <a:t>Add other variables</a:t>
              </a:r>
              <a:endParaRPr sz="1700" b="1">
                <a:solidFill>
                  <a:srgbClr val="FFFFFF"/>
                </a:solidFill>
                <a:latin typeface="Fira Sans Extra Condensed"/>
                <a:ea typeface="Fira Sans Extra Condensed"/>
                <a:cs typeface="Fira Sans Extra Condensed"/>
                <a:sym typeface="Fira Sans Extra Condensed"/>
              </a:endParaRPr>
            </a:p>
          </p:txBody>
        </p:sp>
        <p:sp>
          <p:nvSpPr>
            <p:cNvPr id="594" name="Google Shape;594;g1066244c191_0_133"/>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5" name="Google Shape;595;g1066244c191_0_133"/>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6" name="Google Shape;596;g1066244c191_0_133"/>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7" name="Google Shape;597;g1066244c191_0_133"/>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8" name="Google Shape;598;g1066244c191_0_133"/>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99" name="Google Shape;599;g1066244c191_0_133"/>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600" name="Google Shape;600;g1066244c191_0_133"/>
          <p:cNvGrpSpPr/>
          <p:nvPr/>
        </p:nvGrpSpPr>
        <p:grpSpPr>
          <a:xfrm>
            <a:off x="9668166" y="2076189"/>
            <a:ext cx="1496302" cy="1171560"/>
            <a:chOff x="200266" y="2005089"/>
            <a:chExt cx="1496302" cy="1171560"/>
          </a:xfrm>
        </p:grpSpPr>
        <p:sp>
          <p:nvSpPr>
            <p:cNvPr id="601" name="Google Shape;601;g1066244c191_0_133"/>
            <p:cNvSpPr/>
            <p:nvPr/>
          </p:nvSpPr>
          <p:spPr>
            <a:xfrm>
              <a:off x="200266" y="2005089"/>
              <a:ext cx="1496302" cy="117156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lvl="0" algn="ctr">
                <a:buSzPts val="1100"/>
              </a:pPr>
              <a:r>
                <a:rPr lang="en-US" sz="1800" b="1" dirty="0">
                  <a:solidFill>
                    <a:srgbClr val="FFFFFF"/>
                  </a:solidFill>
                  <a:latin typeface="Fira Sans Extra Condensed"/>
                  <a:ea typeface="Fira Sans Extra Condensed"/>
                  <a:cs typeface="Fira Sans Extra Condensed"/>
                  <a:sym typeface="Fira Sans Extra Condensed"/>
                </a:rPr>
                <a:t>Web app development</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602" name="Google Shape;602;g1066244c191_0_133"/>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3" name="Google Shape;603;g1066244c191_0_133"/>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4" name="Google Shape;604;g1066244c191_0_133"/>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5" name="Google Shape;605;g1066244c191_0_133"/>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6" name="Google Shape;606;g1066244c191_0_133"/>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07" name="Google Shape;607;g1066244c191_0_133"/>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grpSp>
        <p:nvGrpSpPr>
          <p:cNvPr id="48" name="Google Shape;592;g1066244c191_0_133">
            <a:extLst>
              <a:ext uri="{FF2B5EF4-FFF2-40B4-BE49-F238E27FC236}">
                <a16:creationId xmlns:a16="http://schemas.microsoft.com/office/drawing/2014/main" id="{BB9E99BF-F8BA-B94D-EA4A-7B5FE40F8BD0}"/>
              </a:ext>
            </a:extLst>
          </p:cNvPr>
          <p:cNvGrpSpPr/>
          <p:nvPr/>
        </p:nvGrpSpPr>
        <p:grpSpPr>
          <a:xfrm>
            <a:off x="1242275" y="3477648"/>
            <a:ext cx="1088700" cy="830400"/>
            <a:chOff x="673150" y="2539788"/>
            <a:chExt cx="1088700" cy="830400"/>
          </a:xfrm>
        </p:grpSpPr>
        <p:sp>
          <p:nvSpPr>
            <p:cNvPr id="49" name="Google Shape;593;g1066244c191_0_133">
              <a:extLst>
                <a:ext uri="{FF2B5EF4-FFF2-40B4-BE49-F238E27FC236}">
                  <a16:creationId xmlns:a16="http://schemas.microsoft.com/office/drawing/2014/main" id="{ECD182D3-A06C-9DEF-DCCF-6DC818FB9B30}"/>
                </a:ext>
              </a:extLst>
            </p:cNvPr>
            <p:cNvSpPr/>
            <p:nvPr/>
          </p:nvSpPr>
          <p:spPr>
            <a:xfrm>
              <a:off x="673150" y="2539788"/>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700" b="1" dirty="0">
                  <a:solidFill>
                    <a:srgbClr val="FFFFFF"/>
                  </a:solidFill>
                  <a:latin typeface="Fira Sans Extra Condensed"/>
                  <a:ea typeface="Fira Sans Extra Condensed"/>
                  <a:cs typeface="Fira Sans Extra Condensed"/>
                  <a:sym typeface="Fira Sans Extra Condensed"/>
                </a:rPr>
                <a:t>Data managing</a:t>
              </a:r>
              <a:endParaRPr sz="1700" b="1" dirty="0">
                <a:solidFill>
                  <a:srgbClr val="FFFFFF"/>
                </a:solidFill>
                <a:latin typeface="Fira Sans Extra Condensed"/>
                <a:ea typeface="Fira Sans Extra Condensed"/>
                <a:cs typeface="Fira Sans Extra Condensed"/>
                <a:sym typeface="Fira Sans Extra Condensed"/>
              </a:endParaRPr>
            </a:p>
          </p:txBody>
        </p:sp>
        <p:sp>
          <p:nvSpPr>
            <p:cNvPr id="50" name="Google Shape;594;g1066244c191_0_133">
              <a:extLst>
                <a:ext uri="{FF2B5EF4-FFF2-40B4-BE49-F238E27FC236}">
                  <a16:creationId xmlns:a16="http://schemas.microsoft.com/office/drawing/2014/main" id="{9806BC2C-62C7-C539-CF00-CE86E03DC4D3}"/>
                </a:ext>
              </a:extLst>
            </p:cNvPr>
            <p:cNvSpPr/>
            <p:nvPr/>
          </p:nvSpPr>
          <p:spPr>
            <a:xfrm rot="-5400000">
              <a:off x="74989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1" name="Google Shape;595;g1066244c191_0_133">
              <a:extLst>
                <a:ext uri="{FF2B5EF4-FFF2-40B4-BE49-F238E27FC236}">
                  <a16:creationId xmlns:a16="http://schemas.microsoft.com/office/drawing/2014/main" id="{BA41DE2B-414B-2FFD-F9F5-979B2362F1A2}"/>
                </a:ext>
              </a:extLst>
            </p:cNvPr>
            <p:cNvSpPr/>
            <p:nvPr/>
          </p:nvSpPr>
          <p:spPr>
            <a:xfrm rot="-5400000">
              <a:off x="926637"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2" name="Google Shape;596;g1066244c191_0_133">
              <a:extLst>
                <a:ext uri="{FF2B5EF4-FFF2-40B4-BE49-F238E27FC236}">
                  <a16:creationId xmlns:a16="http://schemas.microsoft.com/office/drawing/2014/main" id="{97C2F78D-2F3A-4937-9E4E-AE47DA6C4374}"/>
                </a:ext>
              </a:extLst>
            </p:cNvPr>
            <p:cNvSpPr/>
            <p:nvPr/>
          </p:nvSpPr>
          <p:spPr>
            <a:xfrm rot="-5400000">
              <a:off x="1103379"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3" name="Google Shape;597;g1066244c191_0_133">
              <a:extLst>
                <a:ext uri="{FF2B5EF4-FFF2-40B4-BE49-F238E27FC236}">
                  <a16:creationId xmlns:a16="http://schemas.microsoft.com/office/drawing/2014/main" id="{319D12CB-FA3A-8DB2-A7B8-D21DD1B4DBD3}"/>
                </a:ext>
              </a:extLst>
            </p:cNvPr>
            <p:cNvSpPr/>
            <p:nvPr/>
          </p:nvSpPr>
          <p:spPr>
            <a:xfrm rot="-5400000">
              <a:off x="1280122"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4" name="Google Shape;598;g1066244c191_0_133">
              <a:extLst>
                <a:ext uri="{FF2B5EF4-FFF2-40B4-BE49-F238E27FC236}">
                  <a16:creationId xmlns:a16="http://schemas.microsoft.com/office/drawing/2014/main" id="{1838A1D5-C944-43F8-8950-AD9369CAAE0E}"/>
                </a:ext>
              </a:extLst>
            </p:cNvPr>
            <p:cNvSpPr/>
            <p:nvPr/>
          </p:nvSpPr>
          <p:spPr>
            <a:xfrm rot="-5400000">
              <a:off x="1456884"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55" name="Google Shape;599;g1066244c191_0_133">
              <a:extLst>
                <a:ext uri="{FF2B5EF4-FFF2-40B4-BE49-F238E27FC236}">
                  <a16:creationId xmlns:a16="http://schemas.microsoft.com/office/drawing/2014/main" id="{CC0866FD-709E-AB5E-DAF1-1549CFB96FEC}"/>
                </a:ext>
              </a:extLst>
            </p:cNvPr>
            <p:cNvSpPr/>
            <p:nvPr/>
          </p:nvSpPr>
          <p:spPr>
            <a:xfrm rot="-5400000">
              <a:off x="1633626" y="25997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sp>
        <p:nvSpPr>
          <p:cNvPr id="56" name="Google Shape;585;g1066244c191_0_133">
            <a:extLst>
              <a:ext uri="{FF2B5EF4-FFF2-40B4-BE49-F238E27FC236}">
                <a16:creationId xmlns:a16="http://schemas.microsoft.com/office/drawing/2014/main" id="{EBBD0AD5-A452-CF38-225B-E52116BFE8A4}"/>
              </a:ext>
            </a:extLst>
          </p:cNvPr>
          <p:cNvSpPr/>
          <p:nvPr/>
        </p:nvSpPr>
        <p:spPr>
          <a:xfrm>
            <a:off x="4212141" y="3649906"/>
            <a:ext cx="1088700" cy="83040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dirty="0">
                <a:solidFill>
                  <a:srgbClr val="FFFFFF"/>
                </a:solidFill>
                <a:latin typeface="Fira Sans Extra Condensed"/>
                <a:ea typeface="Fira Sans Extra Condensed"/>
                <a:cs typeface="Fira Sans Extra Condensed"/>
                <a:sym typeface="Fira Sans Extra Condensed"/>
              </a:rPr>
              <a:t>Interface design</a:t>
            </a:r>
            <a:endParaRPr sz="1600" b="1" dirty="0">
              <a:solidFill>
                <a:srgbClr val="FFFFFF"/>
              </a:solidFill>
              <a:latin typeface="Fira Sans Extra Condensed"/>
              <a:ea typeface="Fira Sans Extra Condensed"/>
              <a:cs typeface="Fira Sans Extra Condensed"/>
              <a:sym typeface="Fira Sans Extra Condensed"/>
            </a:endParaRPr>
          </a:p>
        </p:txBody>
      </p:sp>
      <p:sp>
        <p:nvSpPr>
          <p:cNvPr id="57" name="Google Shape;577;g1066244c191_0_133">
            <a:extLst>
              <a:ext uri="{FF2B5EF4-FFF2-40B4-BE49-F238E27FC236}">
                <a16:creationId xmlns:a16="http://schemas.microsoft.com/office/drawing/2014/main" id="{4FACF530-7254-C6E4-F89F-D43955B08AD3}"/>
              </a:ext>
            </a:extLst>
          </p:cNvPr>
          <p:cNvSpPr/>
          <p:nvPr/>
        </p:nvSpPr>
        <p:spPr>
          <a:xfrm>
            <a:off x="6812813" y="3635838"/>
            <a:ext cx="1483671" cy="1171559"/>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600" b="1" dirty="0">
                <a:solidFill>
                  <a:srgbClr val="FFFFFF"/>
                </a:solidFill>
                <a:latin typeface="Fira Sans Extra Condensed"/>
                <a:ea typeface="Fira Sans Extra Condensed"/>
                <a:cs typeface="Fira Sans Extra Condensed"/>
                <a:sym typeface="Fira Sans Extra Condensed"/>
              </a:rPr>
              <a:t>Cloud functionality</a:t>
            </a:r>
            <a:endParaRPr sz="1600" b="1" dirty="0">
              <a:solidFill>
                <a:srgbClr val="FFFFFF"/>
              </a:solidFill>
              <a:latin typeface="Fira Sans Extra Condensed"/>
              <a:ea typeface="Fira Sans Extra Condensed"/>
              <a:cs typeface="Fira Sans Extra Condensed"/>
              <a:sym typeface="Fira Sans Extra Condensed"/>
            </a:endParaRPr>
          </a:p>
        </p:txBody>
      </p:sp>
      <p:grpSp>
        <p:nvGrpSpPr>
          <p:cNvPr id="58" name="Google Shape;600;g1066244c191_0_133">
            <a:extLst>
              <a:ext uri="{FF2B5EF4-FFF2-40B4-BE49-F238E27FC236}">
                <a16:creationId xmlns:a16="http://schemas.microsoft.com/office/drawing/2014/main" id="{C79FF647-4040-1EEC-0698-6263ED3760D3}"/>
              </a:ext>
            </a:extLst>
          </p:cNvPr>
          <p:cNvGrpSpPr/>
          <p:nvPr/>
        </p:nvGrpSpPr>
        <p:grpSpPr>
          <a:xfrm>
            <a:off x="9768271" y="2518424"/>
            <a:ext cx="1496302" cy="2343120"/>
            <a:chOff x="147971" y="2294924"/>
            <a:chExt cx="1496302" cy="2343120"/>
          </a:xfrm>
        </p:grpSpPr>
        <p:sp>
          <p:nvSpPr>
            <p:cNvPr id="59" name="Google Shape;601;g1066244c191_0_133">
              <a:extLst>
                <a:ext uri="{FF2B5EF4-FFF2-40B4-BE49-F238E27FC236}">
                  <a16:creationId xmlns:a16="http://schemas.microsoft.com/office/drawing/2014/main" id="{F5673648-B013-134E-A152-EFCE954C7AD1}"/>
                </a:ext>
              </a:extLst>
            </p:cNvPr>
            <p:cNvSpPr/>
            <p:nvPr/>
          </p:nvSpPr>
          <p:spPr>
            <a:xfrm>
              <a:off x="147971" y="3466484"/>
              <a:ext cx="1496302" cy="1171560"/>
            </a:xfrm>
            <a:prstGeom prst="rect">
              <a:avLst/>
            </a:prstGeom>
            <a:solidFill>
              <a:srgbClr val="666666"/>
            </a:solidFill>
            <a:ln>
              <a:noFill/>
            </a:ln>
            <a:effectLst>
              <a:outerShdw blurRad="85725" dist="57150" dir="7080000" algn="bl" rotWithShape="0">
                <a:srgbClr val="000000">
                  <a:alpha val="15000"/>
                </a:srgbClr>
              </a:outerShdw>
            </a:effectLst>
          </p:spPr>
          <p:txBody>
            <a:bodyPr spcFirstLastPara="1" wrap="square" lIns="91425" tIns="91425" rIns="91425" bIns="91425" anchor="ctr" anchorCtr="0">
              <a:noAutofit/>
            </a:bodyPr>
            <a:lstStyle/>
            <a:p>
              <a:pPr lvl="0" algn="ctr">
                <a:buSzPts val="1100"/>
              </a:pPr>
              <a:r>
                <a:rPr lang="es-MX" sz="1800" b="1" dirty="0" err="1">
                  <a:solidFill>
                    <a:srgbClr val="FFFFFF"/>
                  </a:solidFill>
                  <a:latin typeface="Fira Sans Extra Condensed"/>
                  <a:ea typeface="Fira Sans Extra Condensed"/>
                  <a:cs typeface="Fira Sans Extra Condensed"/>
                  <a:sym typeface="Fira Sans Extra Condensed"/>
                </a:rPr>
                <a:t>User</a:t>
              </a:r>
              <a:r>
                <a:rPr lang="es-MX" sz="1800" b="1" dirty="0">
                  <a:solidFill>
                    <a:srgbClr val="FFFFFF"/>
                  </a:solidFill>
                  <a:latin typeface="Fira Sans Extra Condensed"/>
                  <a:ea typeface="Fira Sans Extra Condensed"/>
                  <a:cs typeface="Fira Sans Extra Condensed"/>
                  <a:sym typeface="Fira Sans Extra Condensed"/>
                </a:rPr>
                <a:t> </a:t>
              </a:r>
              <a:r>
                <a:rPr lang="es-MX" sz="1800" b="1" dirty="0" err="1">
                  <a:solidFill>
                    <a:srgbClr val="FFFFFF"/>
                  </a:solidFill>
                  <a:latin typeface="Fira Sans Extra Condensed"/>
                  <a:ea typeface="Fira Sans Extra Condensed"/>
                  <a:cs typeface="Fira Sans Extra Condensed"/>
                  <a:sym typeface="Fira Sans Extra Condensed"/>
                </a:rPr>
                <a:t>management</a:t>
              </a:r>
              <a:r>
                <a:rPr lang="es-MX" sz="1800" b="1" dirty="0">
                  <a:solidFill>
                    <a:srgbClr val="FFFFFF"/>
                  </a:solidFill>
                  <a:latin typeface="Fira Sans Extra Condensed"/>
                  <a:ea typeface="Fira Sans Extra Condensed"/>
                  <a:cs typeface="Fira Sans Extra Condensed"/>
                  <a:sym typeface="Fira Sans Extra Condensed"/>
                </a:rPr>
                <a:t> and </a:t>
              </a:r>
              <a:r>
                <a:rPr lang="es-MX" sz="1800" b="1" dirty="0" err="1">
                  <a:solidFill>
                    <a:srgbClr val="FFFFFF"/>
                  </a:solidFill>
                  <a:latin typeface="Fira Sans Extra Condensed"/>
                  <a:ea typeface="Fira Sans Extra Condensed"/>
                  <a:cs typeface="Fira Sans Extra Condensed"/>
                  <a:sym typeface="Fira Sans Extra Condensed"/>
                </a:rPr>
                <a:t>market</a:t>
              </a:r>
              <a:r>
                <a:rPr lang="es-MX" sz="1800" b="1" dirty="0">
                  <a:solidFill>
                    <a:srgbClr val="FFFFFF"/>
                  </a:solidFill>
                  <a:latin typeface="Fira Sans Extra Condensed"/>
                  <a:ea typeface="Fira Sans Extra Condensed"/>
                  <a:cs typeface="Fira Sans Extra Condensed"/>
                  <a:sym typeface="Fira Sans Extra Condensed"/>
                </a:rPr>
                <a:t> </a:t>
              </a:r>
              <a:r>
                <a:rPr lang="es-MX" sz="1800" b="1" dirty="0" err="1">
                  <a:solidFill>
                    <a:srgbClr val="FFFFFF"/>
                  </a:solidFill>
                  <a:latin typeface="Fira Sans Extra Condensed"/>
                  <a:ea typeface="Fira Sans Extra Condensed"/>
                  <a:cs typeface="Fira Sans Extra Condensed"/>
                  <a:sym typeface="Fira Sans Extra Condensed"/>
                </a:rPr>
                <a:t>launch</a:t>
              </a:r>
              <a:endParaRPr sz="1800" b="1" dirty="0">
                <a:solidFill>
                  <a:srgbClr val="FFFFFF"/>
                </a:solidFill>
                <a:latin typeface="Fira Sans Extra Condensed"/>
                <a:ea typeface="Fira Sans Extra Condensed"/>
                <a:cs typeface="Fira Sans Extra Condensed"/>
                <a:sym typeface="Fira Sans Extra Condensed"/>
              </a:endParaRPr>
            </a:p>
          </p:txBody>
        </p:sp>
        <p:sp>
          <p:nvSpPr>
            <p:cNvPr id="60" name="Google Shape;602;g1066244c191_0_133">
              <a:extLst>
                <a:ext uri="{FF2B5EF4-FFF2-40B4-BE49-F238E27FC236}">
                  <a16:creationId xmlns:a16="http://schemas.microsoft.com/office/drawing/2014/main" id="{ED6F6452-B3FF-D260-8122-46AF9D465634}"/>
                </a:ext>
              </a:extLst>
            </p:cNvPr>
            <p:cNvSpPr/>
            <p:nvPr/>
          </p:nvSpPr>
          <p:spPr>
            <a:xfrm rot="-5400000">
              <a:off x="44509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1" name="Google Shape;603;g1066244c191_0_133">
              <a:extLst>
                <a:ext uri="{FF2B5EF4-FFF2-40B4-BE49-F238E27FC236}">
                  <a16:creationId xmlns:a16="http://schemas.microsoft.com/office/drawing/2014/main" id="{8752BE92-E9D7-D504-10E6-3019E5490792}"/>
                </a:ext>
              </a:extLst>
            </p:cNvPr>
            <p:cNvSpPr/>
            <p:nvPr/>
          </p:nvSpPr>
          <p:spPr>
            <a:xfrm rot="-5400000">
              <a:off x="621837"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2" name="Google Shape;604;g1066244c191_0_133">
              <a:extLst>
                <a:ext uri="{FF2B5EF4-FFF2-40B4-BE49-F238E27FC236}">
                  <a16:creationId xmlns:a16="http://schemas.microsoft.com/office/drawing/2014/main" id="{2BBEE386-309A-C9F6-3109-96A4AB1CD82E}"/>
                </a:ext>
              </a:extLst>
            </p:cNvPr>
            <p:cNvSpPr/>
            <p:nvPr/>
          </p:nvSpPr>
          <p:spPr>
            <a:xfrm rot="-5400000">
              <a:off x="798579"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3" name="Google Shape;605;g1066244c191_0_133">
              <a:extLst>
                <a:ext uri="{FF2B5EF4-FFF2-40B4-BE49-F238E27FC236}">
                  <a16:creationId xmlns:a16="http://schemas.microsoft.com/office/drawing/2014/main" id="{B28CE400-6BF2-9084-D11A-513137ECAB5D}"/>
                </a:ext>
              </a:extLst>
            </p:cNvPr>
            <p:cNvSpPr/>
            <p:nvPr/>
          </p:nvSpPr>
          <p:spPr>
            <a:xfrm rot="-5400000">
              <a:off x="975322"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4" name="Google Shape;606;g1066244c191_0_133">
              <a:extLst>
                <a:ext uri="{FF2B5EF4-FFF2-40B4-BE49-F238E27FC236}">
                  <a16:creationId xmlns:a16="http://schemas.microsoft.com/office/drawing/2014/main" id="{3283B5A6-A4B8-5EE5-E630-2F7CA3DFAFB2}"/>
                </a:ext>
              </a:extLst>
            </p:cNvPr>
            <p:cNvSpPr/>
            <p:nvPr/>
          </p:nvSpPr>
          <p:spPr>
            <a:xfrm rot="-5400000">
              <a:off x="1152084"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sp>
          <p:nvSpPr>
            <p:cNvPr id="65" name="Google Shape;607;g1066244c191_0_133">
              <a:extLst>
                <a:ext uri="{FF2B5EF4-FFF2-40B4-BE49-F238E27FC236}">
                  <a16:creationId xmlns:a16="http://schemas.microsoft.com/office/drawing/2014/main" id="{EA098129-DBEE-F1DF-9D5B-BFAD01D1AA1A}"/>
                </a:ext>
              </a:extLst>
            </p:cNvPr>
            <p:cNvSpPr/>
            <p:nvPr/>
          </p:nvSpPr>
          <p:spPr>
            <a:xfrm rot="-5400000">
              <a:off x="1328826" y="2294924"/>
              <a:ext cx="73200" cy="7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latin typeface="Fira Sans Extra Condensed"/>
                <a:ea typeface="Fira Sans Extra Condensed"/>
                <a:cs typeface="Fira Sans Extra Condensed"/>
                <a:sym typeface="Fira Sans Extra Condensed"/>
              </a:endParaRPr>
            </a:p>
          </p:txBody>
        </p:sp>
      </p:grpSp>
      <p:sp>
        <p:nvSpPr>
          <p:cNvPr id="2" name="Rectangle 1">
            <a:extLst>
              <a:ext uri="{FF2B5EF4-FFF2-40B4-BE49-F238E27FC236}">
                <a16:creationId xmlns:a16="http://schemas.microsoft.com/office/drawing/2014/main" id="{B44E4455-B3F1-8F07-EEFF-CD164F0F0E42}"/>
              </a:ext>
            </a:extLst>
          </p:cNvPr>
          <p:cNvSpPr>
            <a:spLocks noChangeArrowheads="1"/>
          </p:cNvSpPr>
          <p:nvPr/>
        </p:nvSpPr>
        <p:spPr bwMode="auto">
          <a:xfrm>
            <a:off x="0" y="107728"/>
            <a:ext cx="65" cy="241744"/>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1026" name="Picture 2" descr="Los piropos: ¿halago o violencia contra las mujeres? | Comisión Nacional  para Prevenir y Erradicar la Violencia Contra las Mujeres | Gobierno |  gob.mx">
            <a:extLst>
              <a:ext uri="{FF2B5EF4-FFF2-40B4-BE49-F238E27FC236}">
                <a16:creationId xmlns:a16="http://schemas.microsoft.com/office/drawing/2014/main" id="{34E2FE3A-405E-CE68-9E6E-4BA107B3A40E}"/>
              </a:ext>
            </a:extLst>
          </p:cNvPr>
          <p:cNvPicPr>
            <a:picLocks noChangeAspect="1" noChangeArrowheads="1"/>
          </p:cNvPicPr>
          <p:nvPr/>
        </p:nvPicPr>
        <p:blipFill rotWithShape="1">
          <a:blip r:embed="rId3">
            <a:grayscl/>
            <a:extLst>
              <a:ext uri="{28A0092B-C50C-407E-A947-70E740481C1C}">
                <a14:useLocalDpi xmlns:a14="http://schemas.microsoft.com/office/drawing/2010/main" val="0"/>
              </a:ext>
            </a:extLst>
          </a:blip>
          <a:srcRect r="-96" b="6057"/>
          <a:stretch/>
        </p:blipFill>
        <p:spPr bwMode="auto">
          <a:xfrm>
            <a:off x="0" y="0"/>
            <a:ext cx="10967669" cy="6858000"/>
          </a:xfrm>
          <a:prstGeom prst="rect">
            <a:avLst/>
          </a:prstGeom>
          <a:noFill/>
          <a:extLst>
            <a:ext uri="{909E8E84-426E-40DD-AFC4-6F175D3DCCD1}">
              <a14:hiddenFill xmlns:a14="http://schemas.microsoft.com/office/drawing/2010/main">
                <a:solidFill>
                  <a:srgbClr val="FFFFFF"/>
                </a:solidFill>
              </a14:hiddenFill>
            </a:ext>
          </a:extLst>
        </p:spPr>
      </p:pic>
      <p:sp>
        <p:nvSpPr>
          <p:cNvPr id="653" name="Google Shape;653;gadd317ae2b_0_117"/>
          <p:cNvSpPr/>
          <p:nvPr/>
        </p:nvSpPr>
        <p:spPr>
          <a:xfrm>
            <a:off x="-31200" y="-8700"/>
            <a:ext cx="12254400" cy="6866700"/>
          </a:xfrm>
          <a:prstGeom prst="rect">
            <a:avLst/>
          </a:prstGeom>
          <a:gradFill>
            <a:gsLst>
              <a:gs pos="0">
                <a:srgbClr val="FFFFFF">
                  <a:alpha val="0"/>
                </a:srgbClr>
              </a:gs>
              <a:gs pos="57000">
                <a:schemeClr val="lt1"/>
              </a:gs>
              <a:gs pos="100000">
                <a:schemeClr val="lt1"/>
              </a:gs>
            </a:gsLst>
            <a:lin ang="0" scaled="0"/>
          </a:grad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6000"/>
              <a:buFont typeface="Arial"/>
              <a:buNone/>
            </a:pPr>
            <a:r>
              <a:rPr lang="en-US" sz="6000" b="0" i="0" u="none" strike="noStrike" cap="none">
                <a:solidFill>
                  <a:srgbClr val="001E33"/>
                </a:solidFill>
                <a:latin typeface="Arial"/>
                <a:ea typeface="Arial"/>
                <a:cs typeface="Arial"/>
                <a:sym typeface="Arial"/>
              </a:rPr>
              <a:t>THANK YOU!</a:t>
            </a:r>
            <a:r>
              <a:rPr lang="en-US" sz="6000" b="0" i="0" u="none" strike="noStrike" cap="none">
                <a:solidFill>
                  <a:schemeClr val="lt1"/>
                </a:solidFill>
                <a:latin typeface="Arial"/>
                <a:ea typeface="Arial"/>
                <a:cs typeface="Arial"/>
                <a:sym typeface="Arial"/>
              </a:rPr>
              <a:t>.</a:t>
            </a:r>
            <a:endParaRPr sz="6000" b="0" i="0" u="none" strike="noStrike" cap="none">
              <a:solidFill>
                <a:schemeClr val="lt1"/>
              </a:solidFill>
              <a:latin typeface="Arial"/>
              <a:ea typeface="Arial"/>
              <a:cs typeface="Arial"/>
              <a:sym typeface="Arial"/>
            </a:endParaRPr>
          </a:p>
        </p:txBody>
      </p:sp>
      <p:sp>
        <p:nvSpPr>
          <p:cNvPr id="654" name="Google Shape;654;gadd317ae2b_0_117"/>
          <p:cNvSpPr txBox="1"/>
          <p:nvPr/>
        </p:nvSpPr>
        <p:spPr>
          <a:xfrm>
            <a:off x="5046225" y="4020625"/>
            <a:ext cx="6945600" cy="12618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US" sz="2500" b="1" i="0" u="none" strike="noStrike" cap="none">
                <a:solidFill>
                  <a:srgbClr val="001E33"/>
                </a:solidFill>
                <a:latin typeface="Arial"/>
                <a:ea typeface="Arial"/>
                <a:cs typeface="Arial"/>
                <a:sym typeface="Arial"/>
              </a:rPr>
              <a:t>Supported by </a:t>
            </a:r>
            <a:endParaRPr sz="19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r>
              <a:rPr lang="en-US" sz="2200" b="0" i="0" u="none" strike="noStrike" cap="none">
                <a:solidFill>
                  <a:srgbClr val="001E33"/>
                </a:solidFill>
                <a:latin typeface="Arial"/>
                <a:ea typeface="Arial"/>
                <a:cs typeface="Arial"/>
                <a:sym typeface="Arial"/>
              </a:rPr>
              <a:t>The first two authors </a:t>
            </a:r>
            <a:r>
              <a:rPr lang="en-US" sz="2200">
                <a:solidFill>
                  <a:srgbClr val="001E33"/>
                </a:solidFill>
              </a:rPr>
              <a:t>were</a:t>
            </a:r>
            <a:r>
              <a:rPr lang="en-US" sz="2200" b="0" i="0" u="none" strike="noStrike" cap="none">
                <a:solidFill>
                  <a:srgbClr val="001E33"/>
                </a:solidFill>
                <a:latin typeface="Arial"/>
                <a:ea typeface="Arial"/>
                <a:cs typeface="Arial"/>
                <a:sym typeface="Arial"/>
              </a:rPr>
              <a:t> supported by </a:t>
            </a:r>
            <a:r>
              <a:rPr lang="en-US" sz="2200" b="0" i="0" u="none" strike="noStrike" cap="none" err="1">
                <a:solidFill>
                  <a:srgbClr val="001E33"/>
                </a:solidFill>
                <a:latin typeface="Arial"/>
                <a:ea typeface="Arial"/>
                <a:cs typeface="Arial"/>
                <a:sym typeface="Arial"/>
              </a:rPr>
              <a:t>mejores</a:t>
            </a:r>
            <a:r>
              <a:rPr lang="en-US" sz="2200" b="0" i="0" u="none" strike="noStrike" cap="none">
                <a:solidFill>
                  <a:srgbClr val="001E33"/>
                </a:solidFill>
                <a:latin typeface="Arial"/>
                <a:ea typeface="Arial"/>
                <a:cs typeface="Arial"/>
                <a:sym typeface="Arial"/>
              </a:rPr>
              <a:t> </a:t>
            </a:r>
            <a:r>
              <a:rPr lang="en-US" sz="2200" b="0" i="0" u="none" strike="noStrike" cap="none" err="1">
                <a:solidFill>
                  <a:srgbClr val="001E33"/>
                </a:solidFill>
                <a:latin typeface="Arial"/>
                <a:ea typeface="Arial"/>
                <a:cs typeface="Arial"/>
                <a:sym typeface="Arial"/>
              </a:rPr>
              <a:t>bachilleres</a:t>
            </a:r>
            <a:r>
              <a:rPr lang="en-US" sz="2200" b="0" i="0" u="none" strike="noStrike" cap="none">
                <a:solidFill>
                  <a:srgbClr val="001E33"/>
                </a:solidFill>
                <a:latin typeface="Arial"/>
                <a:ea typeface="Arial"/>
                <a:cs typeface="Arial"/>
                <a:sym typeface="Arial"/>
              </a:rPr>
              <a:t> grant, financed by Medellín municipality and swizz scholarship financed by swizz education foundation. All the authors would like to thank the "</a:t>
            </a:r>
            <a:r>
              <a:rPr lang="en-US" sz="2200" b="0" i="0" u="none" strike="noStrike" cap="none" err="1">
                <a:solidFill>
                  <a:srgbClr val="001E33"/>
                </a:solidFill>
                <a:latin typeface="Arial"/>
                <a:ea typeface="Arial"/>
                <a:cs typeface="Arial"/>
                <a:sym typeface="Arial"/>
              </a:rPr>
              <a:t>Vicerrectoría</a:t>
            </a:r>
            <a:r>
              <a:rPr lang="en-US" sz="2200" b="0" i="0" u="none" strike="noStrike" cap="none">
                <a:solidFill>
                  <a:srgbClr val="001E33"/>
                </a:solidFill>
                <a:latin typeface="Arial"/>
                <a:ea typeface="Arial"/>
                <a:cs typeface="Arial"/>
                <a:sym typeface="Arial"/>
              </a:rPr>
              <a:t> de </a:t>
            </a:r>
            <a:r>
              <a:rPr lang="en-US" sz="2200" b="0" i="0" u="none" strike="noStrike" cap="none" err="1">
                <a:solidFill>
                  <a:srgbClr val="001E33"/>
                </a:solidFill>
                <a:latin typeface="Arial"/>
                <a:ea typeface="Arial"/>
                <a:cs typeface="Arial"/>
                <a:sym typeface="Arial"/>
              </a:rPr>
              <a:t>Descubrimiento</a:t>
            </a:r>
            <a:r>
              <a:rPr lang="en-US" sz="2200" b="0" i="0" u="none" strike="noStrike" cap="none">
                <a:solidFill>
                  <a:srgbClr val="001E33"/>
                </a:solidFill>
                <a:latin typeface="Arial"/>
                <a:ea typeface="Arial"/>
                <a:cs typeface="Arial"/>
                <a:sym typeface="Arial"/>
              </a:rPr>
              <a:t> y </a:t>
            </a:r>
            <a:r>
              <a:rPr lang="en-US" sz="2200" b="0" i="0" u="none" strike="noStrike" cap="none" err="1">
                <a:solidFill>
                  <a:srgbClr val="001E33"/>
                </a:solidFill>
                <a:latin typeface="Arial"/>
                <a:ea typeface="Arial"/>
                <a:cs typeface="Arial"/>
                <a:sym typeface="Arial"/>
              </a:rPr>
              <a:t>Creación</a:t>
            </a:r>
            <a:r>
              <a:rPr lang="en-US" sz="2200" b="0" i="0" u="none" strike="noStrike" cap="none">
                <a:solidFill>
                  <a:srgbClr val="001E33"/>
                </a:solidFill>
                <a:latin typeface="Arial"/>
                <a:ea typeface="Arial"/>
                <a:cs typeface="Arial"/>
                <a:sym typeface="Arial"/>
              </a:rPr>
              <a:t>", of Universidad EAFIT, for their support on this research.</a:t>
            </a:r>
            <a:endParaRPr sz="22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
          <p:cNvPicPr preferRelativeResize="0"/>
          <p:nvPr/>
        </p:nvPicPr>
        <p:blipFill rotWithShape="1">
          <a:blip r:embed="rId3">
            <a:alphaModFix/>
          </a:blip>
          <a:srcRect/>
          <a:stretch/>
        </p:blipFill>
        <p:spPr>
          <a:xfrm>
            <a:off x="391816" y="2160"/>
            <a:ext cx="12203872" cy="6855840"/>
          </a:xfrm>
          <a:prstGeom prst="rect">
            <a:avLst/>
          </a:prstGeom>
          <a:noFill/>
          <a:ln>
            <a:noFill/>
          </a:ln>
        </p:spPr>
      </p:pic>
      <p:sp>
        <p:nvSpPr>
          <p:cNvPr id="202" name="Google Shape;202;p2"/>
          <p:cNvSpPr/>
          <p:nvPr/>
        </p:nvSpPr>
        <p:spPr>
          <a:xfrm>
            <a:off x="265320" y="376920"/>
            <a:ext cx="268056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Team Presentation</a:t>
            </a:r>
            <a:endParaRPr sz="2200" b="0" i="0" u="none" strike="noStrike" cap="none">
              <a:solidFill>
                <a:srgbClr val="000000"/>
              </a:solidFill>
              <a:latin typeface="Arial"/>
              <a:ea typeface="Arial"/>
              <a:cs typeface="Arial"/>
              <a:sym typeface="Arial"/>
            </a:endParaRPr>
          </a:p>
        </p:txBody>
      </p:sp>
      <p:grpSp>
        <p:nvGrpSpPr>
          <p:cNvPr id="205" name="Google Shape;205;p2"/>
          <p:cNvGrpSpPr/>
          <p:nvPr/>
        </p:nvGrpSpPr>
        <p:grpSpPr>
          <a:xfrm>
            <a:off x="9052560" y="1645920"/>
            <a:ext cx="2833920" cy="2742480"/>
            <a:chOff x="9052560" y="1645920"/>
            <a:chExt cx="2833920" cy="2742480"/>
          </a:xfrm>
        </p:grpSpPr>
        <p:pic>
          <p:nvPicPr>
            <p:cNvPr id="206" name="Google Shape;206;p2"/>
            <p:cNvPicPr preferRelativeResize="0"/>
            <p:nvPr/>
          </p:nvPicPr>
          <p:blipFill rotWithShape="1">
            <a:blip r:embed="rId4">
              <a:alphaModFix/>
            </a:blip>
            <a:srcRect/>
            <a:stretch/>
          </p:blipFill>
          <p:spPr>
            <a:xfrm>
              <a:off x="9219240" y="1757160"/>
              <a:ext cx="2507760" cy="2486880"/>
            </a:xfrm>
            <a:prstGeom prst="rect">
              <a:avLst/>
            </a:prstGeom>
            <a:noFill/>
            <a:ln>
              <a:noFill/>
            </a:ln>
          </p:spPr>
        </p:pic>
        <p:sp>
          <p:nvSpPr>
            <p:cNvPr id="207" name="Google Shape;207;p2"/>
            <p:cNvSpPr/>
            <p:nvPr/>
          </p:nvSpPr>
          <p:spPr>
            <a:xfrm>
              <a:off x="9052560" y="1645920"/>
              <a:ext cx="2833920" cy="2742480"/>
            </a:xfrm>
            <a:custGeom>
              <a:avLst/>
              <a:gdLst/>
              <a:ahLst/>
              <a:cxnLst/>
              <a:rect l="l" t="t" r="r" b="b"/>
              <a:pathLst>
                <a:path w="7875" h="7621" extrusionOk="0">
                  <a:moveTo>
                    <a:pt x="5464" y="1278"/>
                  </a:moveTo>
                  <a:cubicBezTo>
                    <a:pt x="4998" y="997"/>
                    <a:pt x="4541" y="870"/>
                    <a:pt x="4003" y="870"/>
                  </a:cubicBezTo>
                  <a:cubicBezTo>
                    <a:pt x="3465" y="870"/>
                    <a:pt x="3008" y="997"/>
                    <a:pt x="2542" y="1278"/>
                  </a:cubicBezTo>
                  <a:cubicBezTo>
                    <a:pt x="2076" y="1559"/>
                    <a:pt x="1742" y="1908"/>
                    <a:pt x="1473" y="2394"/>
                  </a:cubicBezTo>
                  <a:cubicBezTo>
                    <a:pt x="1204" y="2880"/>
                    <a:pt x="1082" y="3357"/>
                    <a:pt x="1082" y="3918"/>
                  </a:cubicBezTo>
                  <a:cubicBezTo>
                    <a:pt x="1082" y="4479"/>
                    <a:pt x="1204" y="4956"/>
                    <a:pt x="1473" y="5442"/>
                  </a:cubicBezTo>
                  <a:cubicBezTo>
                    <a:pt x="1742" y="5928"/>
                    <a:pt x="2076" y="6277"/>
                    <a:pt x="2542" y="6558"/>
                  </a:cubicBezTo>
                  <a:cubicBezTo>
                    <a:pt x="3008" y="6839"/>
                    <a:pt x="3465" y="6967"/>
                    <a:pt x="4003" y="6967"/>
                  </a:cubicBezTo>
                  <a:cubicBezTo>
                    <a:pt x="4541" y="6967"/>
                    <a:pt x="4998" y="6839"/>
                    <a:pt x="5464" y="6558"/>
                  </a:cubicBezTo>
                  <a:cubicBezTo>
                    <a:pt x="5930" y="6277"/>
                    <a:pt x="6264" y="5928"/>
                    <a:pt x="6533" y="5442"/>
                  </a:cubicBezTo>
                  <a:cubicBezTo>
                    <a:pt x="6802" y="4956"/>
                    <a:pt x="6925" y="4479"/>
                    <a:pt x="6925" y="3918"/>
                  </a:cubicBezTo>
                  <a:cubicBezTo>
                    <a:pt x="6925" y="3357"/>
                    <a:pt x="6802" y="2880"/>
                    <a:pt x="6533" y="2394"/>
                  </a:cubicBezTo>
                  <a:cubicBezTo>
                    <a:pt x="6264" y="1908"/>
                    <a:pt x="5930" y="1559"/>
                    <a:pt x="5464" y="1278"/>
                  </a:cubicBezTo>
                  <a:moveTo>
                    <a:pt x="0" y="7620"/>
                  </a:moveTo>
                  <a:lnTo>
                    <a:pt x="0" y="0"/>
                  </a:lnTo>
                  <a:lnTo>
                    <a:pt x="7874" y="0"/>
                  </a:lnTo>
                  <a:lnTo>
                    <a:pt x="7874" y="7620"/>
                  </a:lnTo>
                  <a:lnTo>
                    <a:pt x="0" y="7620"/>
                  </a:lnTo>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9" name="Google Shape;209;p2"/>
          <p:cNvSpPr/>
          <p:nvPr/>
        </p:nvSpPr>
        <p:spPr>
          <a:xfrm>
            <a:off x="3750760" y="1903680"/>
            <a:ext cx="1859479" cy="219348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
          <p:cNvSpPr/>
          <p:nvPr/>
        </p:nvSpPr>
        <p:spPr>
          <a:xfrm>
            <a:off x="9349125" y="4180675"/>
            <a:ext cx="2338800" cy="7599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Mauricio</a:t>
            </a:r>
            <a:endParaRPr sz="2200" b="1" i="0" u="none" strike="noStrike" cap="none">
              <a:solidFill>
                <a:srgbClr val="000000"/>
              </a:solidFill>
            </a:endParaRPr>
          </a:p>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Toro</a:t>
            </a:r>
            <a:endParaRPr sz="2200" b="1" i="0" u="none" strike="noStrike" cap="none">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a:solidFill>
                  <a:srgbClr val="001E33"/>
                </a:solidFill>
              </a:rPr>
              <a:t>Data preparation</a:t>
            </a:r>
            <a:endParaRPr sz="2200">
              <a:solidFill>
                <a:srgbClr val="001E33"/>
              </a:solidFill>
            </a:endParaRPr>
          </a:p>
        </p:txBody>
      </p:sp>
      <p:sp>
        <p:nvSpPr>
          <p:cNvPr id="211" name="Google Shape;211;p2"/>
          <p:cNvSpPr/>
          <p:nvPr/>
        </p:nvSpPr>
        <p:spPr>
          <a:xfrm>
            <a:off x="3551040" y="4180680"/>
            <a:ext cx="2192760" cy="178365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s-ES" sz="2200" b="1" i="0" u="none" strike="noStrike" cap="none">
                <a:solidFill>
                  <a:srgbClr val="001E33"/>
                </a:solidFill>
              </a:rPr>
              <a:t>Santiago Arias Higuita.</a:t>
            </a:r>
            <a:endParaRPr sz="2200" b="1" i="0" u="none" strike="noStrike" cap="none">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s-ES" sz="2200">
                <a:solidFill>
                  <a:srgbClr val="001E33"/>
                </a:solidFill>
              </a:rPr>
              <a:t>Designer and contributor.</a:t>
            </a:r>
            <a:endParaRPr sz="220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212" name="Google Shape;212;p2"/>
          <p:cNvSpPr/>
          <p:nvPr/>
        </p:nvSpPr>
        <p:spPr>
          <a:xfrm>
            <a:off x="677878" y="4152795"/>
            <a:ext cx="2594666" cy="144509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rPr>
              <a:t>Lau</a:t>
            </a:r>
            <a:r>
              <a:rPr lang="en-US" sz="2200" b="1">
                <a:solidFill>
                  <a:srgbClr val="001E33"/>
                </a:solidFill>
              </a:rPr>
              <a:t>ra Danniela Zárate Guerrero.</a:t>
            </a:r>
            <a:endParaRPr sz="2200" b="1" i="0" u="none" strike="noStrike" cap="none">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a:solidFill>
                  <a:srgbClr val="001E33"/>
                </a:solidFill>
              </a:rPr>
              <a:t>Researcher and contributor.</a:t>
            </a:r>
            <a:endParaRPr sz="2200">
              <a:solidFill>
                <a:srgbClr val="001E33"/>
              </a:solidFill>
            </a:endParaRPr>
          </a:p>
        </p:txBody>
      </p:sp>
      <p:pic>
        <p:nvPicPr>
          <p:cNvPr id="218" name="Google Shape;218;p2"/>
          <p:cNvPicPr preferRelativeResize="0"/>
          <p:nvPr/>
        </p:nvPicPr>
        <p:blipFill rotWithShape="1">
          <a:blip r:embed="rId5">
            <a:alphaModFix/>
          </a:blip>
          <a:srcRect/>
          <a:stretch/>
        </p:blipFill>
        <p:spPr>
          <a:xfrm>
            <a:off x="182880" y="6089760"/>
            <a:ext cx="621000" cy="621000"/>
          </a:xfrm>
          <a:prstGeom prst="rect">
            <a:avLst/>
          </a:prstGeom>
          <a:noFill/>
          <a:ln>
            <a:noFill/>
          </a:ln>
        </p:spPr>
      </p:pic>
      <p:sp>
        <p:nvSpPr>
          <p:cNvPr id="219" name="Google Shape;219;p2"/>
          <p:cNvSpPr/>
          <p:nvPr/>
        </p:nvSpPr>
        <p:spPr>
          <a:xfrm>
            <a:off x="815040" y="6160680"/>
            <a:ext cx="6915240" cy="429433"/>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001E33"/>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http://github.com/</a:t>
            </a:r>
            <a:r>
              <a:rPr lang="en-US" sz="2200" b="1" i="0" u="none" strike="noStrike" cap="none">
                <a:solidFill>
                  <a:srgbClr val="001E33"/>
                </a:solidFill>
                <a:latin typeface="Arial"/>
                <a:ea typeface="Arial"/>
                <a:cs typeface="Arial"/>
                <a:sym typeface="Arial"/>
              </a:rPr>
              <a:t>LauZar12/proyecto/</a:t>
            </a:r>
            <a:endParaRPr sz="2200" b="1" i="0" u="none" strike="noStrike" cap="none">
              <a:solidFill>
                <a:srgbClr val="001E33"/>
              </a:solidFill>
              <a:latin typeface="Arial"/>
              <a:ea typeface="Arial"/>
              <a:cs typeface="Arial"/>
              <a:sym typeface="Arial"/>
            </a:endParaRPr>
          </a:p>
        </p:txBody>
      </p:sp>
      <p:sp>
        <p:nvSpPr>
          <p:cNvPr id="220" name="Google Shape;220;p2"/>
          <p:cNvSpPr/>
          <p:nvPr/>
        </p:nvSpPr>
        <p:spPr>
          <a:xfrm>
            <a:off x="6446651" y="4180675"/>
            <a:ext cx="24111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Andrea</a:t>
            </a:r>
            <a:br>
              <a:rPr lang="en-US" sz="2200" b="1">
                <a:solidFill>
                  <a:srgbClr val="001E33"/>
                </a:solidFill>
              </a:rPr>
            </a:br>
            <a:r>
              <a:rPr lang="en-US" sz="2200" b="1">
                <a:solidFill>
                  <a:srgbClr val="001E33"/>
                </a:solidFill>
              </a:rPr>
              <a:t>Serna</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a:solidFill>
                  <a:srgbClr val="001E33"/>
                </a:solidFill>
              </a:rPr>
              <a:t>Literature review</a:t>
            </a:r>
            <a:endParaRPr sz="2200">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grpSp>
        <p:nvGrpSpPr>
          <p:cNvPr id="224" name="Google Shape;224;p2"/>
          <p:cNvGrpSpPr/>
          <p:nvPr/>
        </p:nvGrpSpPr>
        <p:grpSpPr>
          <a:xfrm>
            <a:off x="5971272" y="1633070"/>
            <a:ext cx="3383640" cy="2652120"/>
            <a:chOff x="3165097" y="1342520"/>
            <a:chExt cx="3383640" cy="2652120"/>
          </a:xfrm>
        </p:grpSpPr>
        <p:pic>
          <p:nvPicPr>
            <p:cNvPr id="225" name="Google Shape;225;p2"/>
            <p:cNvPicPr preferRelativeResize="0"/>
            <p:nvPr/>
          </p:nvPicPr>
          <p:blipFill rotWithShape="1">
            <a:blip r:embed="rId7">
              <a:alphaModFix/>
            </a:blip>
            <a:srcRect b="16687"/>
            <a:stretch/>
          </p:blipFill>
          <p:spPr>
            <a:xfrm>
              <a:off x="3828475" y="1645926"/>
              <a:ext cx="2056877" cy="2284877"/>
            </a:xfrm>
            <a:prstGeom prst="rect">
              <a:avLst/>
            </a:prstGeom>
            <a:noFill/>
            <a:ln>
              <a:noFill/>
            </a:ln>
          </p:spPr>
        </p:pic>
        <p:sp>
          <p:nvSpPr>
            <p:cNvPr id="226" name="Google Shape;226;p2"/>
            <p:cNvSpPr/>
            <p:nvPr/>
          </p:nvSpPr>
          <p:spPr>
            <a:xfrm>
              <a:off x="3165097" y="1342520"/>
              <a:ext cx="3383640" cy="2652120"/>
            </a:xfrm>
            <a:custGeom>
              <a:avLst/>
              <a:gdLst/>
              <a:ahLst/>
              <a:cxnLst/>
              <a:rect l="l" t="t" r="r" b="b"/>
              <a:pathLst>
                <a:path w="9399" h="7367" extrusionOk="0">
                  <a:moveTo>
                    <a:pt x="1777" y="3847"/>
                  </a:moveTo>
                  <a:lnTo>
                    <a:pt x="1776" y="3847"/>
                  </a:lnTo>
                  <a:lnTo>
                    <a:pt x="1780" y="4006"/>
                  </a:lnTo>
                  <a:lnTo>
                    <a:pt x="1792" y="4166"/>
                  </a:lnTo>
                  <a:lnTo>
                    <a:pt x="1812" y="4324"/>
                  </a:lnTo>
                  <a:lnTo>
                    <a:pt x="1840" y="4481"/>
                  </a:lnTo>
                  <a:lnTo>
                    <a:pt x="1876" y="4636"/>
                  </a:lnTo>
                  <a:lnTo>
                    <a:pt x="1919" y="4789"/>
                  </a:lnTo>
                  <a:lnTo>
                    <a:pt x="1970" y="4939"/>
                  </a:lnTo>
                  <a:lnTo>
                    <a:pt x="2029" y="5086"/>
                  </a:lnTo>
                  <a:lnTo>
                    <a:pt x="2095" y="5230"/>
                  </a:lnTo>
                  <a:lnTo>
                    <a:pt x="2168" y="5371"/>
                  </a:lnTo>
                  <a:lnTo>
                    <a:pt x="2248" y="5507"/>
                  </a:lnTo>
                  <a:lnTo>
                    <a:pt x="2334" y="5638"/>
                  </a:lnTo>
                  <a:lnTo>
                    <a:pt x="2427" y="5765"/>
                  </a:lnTo>
                  <a:lnTo>
                    <a:pt x="2527" y="5886"/>
                  </a:lnTo>
                  <a:lnTo>
                    <a:pt x="2632" y="6002"/>
                  </a:lnTo>
                  <a:lnTo>
                    <a:pt x="2743" y="6111"/>
                  </a:lnTo>
                  <a:lnTo>
                    <a:pt x="2859" y="6215"/>
                  </a:lnTo>
                  <a:lnTo>
                    <a:pt x="2980" y="6312"/>
                  </a:lnTo>
                  <a:lnTo>
                    <a:pt x="3106" y="6402"/>
                  </a:lnTo>
                  <a:lnTo>
                    <a:pt x="3237" y="6486"/>
                  </a:lnTo>
                  <a:lnTo>
                    <a:pt x="3371" y="6562"/>
                  </a:lnTo>
                  <a:lnTo>
                    <a:pt x="3509" y="6631"/>
                  </a:lnTo>
                  <a:lnTo>
                    <a:pt x="3650" y="6692"/>
                  </a:lnTo>
                  <a:lnTo>
                    <a:pt x="3795" y="6745"/>
                  </a:lnTo>
                  <a:lnTo>
                    <a:pt x="3941" y="6790"/>
                  </a:lnTo>
                  <a:lnTo>
                    <a:pt x="4090" y="6827"/>
                  </a:lnTo>
                  <a:lnTo>
                    <a:pt x="4240" y="6856"/>
                  </a:lnTo>
                  <a:lnTo>
                    <a:pt x="4392" y="6877"/>
                  </a:lnTo>
                  <a:lnTo>
                    <a:pt x="4544" y="6890"/>
                  </a:lnTo>
                  <a:lnTo>
                    <a:pt x="4697" y="6894"/>
                  </a:lnTo>
                  <a:lnTo>
                    <a:pt x="4697" y="6894"/>
                  </a:lnTo>
                  <a:lnTo>
                    <a:pt x="4850" y="6890"/>
                  </a:lnTo>
                  <a:lnTo>
                    <a:pt x="5002" y="6877"/>
                  </a:lnTo>
                  <a:lnTo>
                    <a:pt x="5154" y="6856"/>
                  </a:lnTo>
                  <a:lnTo>
                    <a:pt x="5304" y="6827"/>
                  </a:lnTo>
                  <a:lnTo>
                    <a:pt x="5453" y="6790"/>
                  </a:lnTo>
                  <a:lnTo>
                    <a:pt x="5599" y="6745"/>
                  </a:lnTo>
                  <a:lnTo>
                    <a:pt x="5744" y="6691"/>
                  </a:lnTo>
                  <a:lnTo>
                    <a:pt x="5885" y="6630"/>
                  </a:lnTo>
                  <a:lnTo>
                    <a:pt x="6023" y="6561"/>
                  </a:lnTo>
                  <a:lnTo>
                    <a:pt x="6157" y="6485"/>
                  </a:lnTo>
                  <a:lnTo>
                    <a:pt x="6287" y="6402"/>
                  </a:lnTo>
                  <a:lnTo>
                    <a:pt x="6413" y="6312"/>
                  </a:lnTo>
                  <a:lnTo>
                    <a:pt x="6535" y="6214"/>
                  </a:lnTo>
                  <a:lnTo>
                    <a:pt x="6651" y="6111"/>
                  </a:lnTo>
                  <a:lnTo>
                    <a:pt x="6762" y="6001"/>
                  </a:lnTo>
                  <a:lnTo>
                    <a:pt x="6867" y="5885"/>
                  </a:lnTo>
                  <a:lnTo>
                    <a:pt x="6966" y="5764"/>
                  </a:lnTo>
                  <a:lnTo>
                    <a:pt x="7059" y="5637"/>
                  </a:lnTo>
                  <a:lnTo>
                    <a:pt x="7146" y="5506"/>
                  </a:lnTo>
                  <a:lnTo>
                    <a:pt x="7226" y="5370"/>
                  </a:lnTo>
                  <a:lnTo>
                    <a:pt x="7299" y="5229"/>
                  </a:lnTo>
                  <a:lnTo>
                    <a:pt x="7365" y="5085"/>
                  </a:lnTo>
                  <a:lnTo>
                    <a:pt x="7423" y="4938"/>
                  </a:lnTo>
                  <a:lnTo>
                    <a:pt x="7474" y="4788"/>
                  </a:lnTo>
                  <a:lnTo>
                    <a:pt x="7518" y="4635"/>
                  </a:lnTo>
                  <a:lnTo>
                    <a:pt x="7553" y="4480"/>
                  </a:lnTo>
                  <a:lnTo>
                    <a:pt x="7581" y="4323"/>
                  </a:lnTo>
                  <a:lnTo>
                    <a:pt x="7601" y="4165"/>
                  </a:lnTo>
                  <a:lnTo>
                    <a:pt x="7613" y="4005"/>
                  </a:lnTo>
                  <a:lnTo>
                    <a:pt x="7617" y="3846"/>
                  </a:lnTo>
                  <a:lnTo>
                    <a:pt x="7617" y="3846"/>
                  </a:lnTo>
                  <a:lnTo>
                    <a:pt x="7613" y="3687"/>
                  </a:lnTo>
                  <a:lnTo>
                    <a:pt x="7601" y="3527"/>
                  </a:lnTo>
                  <a:lnTo>
                    <a:pt x="7581" y="3369"/>
                  </a:lnTo>
                  <a:lnTo>
                    <a:pt x="7553" y="3212"/>
                  </a:lnTo>
                  <a:lnTo>
                    <a:pt x="7517" y="3057"/>
                  </a:lnTo>
                  <a:lnTo>
                    <a:pt x="7474" y="2904"/>
                  </a:lnTo>
                  <a:lnTo>
                    <a:pt x="7423" y="2754"/>
                  </a:lnTo>
                  <a:lnTo>
                    <a:pt x="7364" y="2607"/>
                  </a:lnTo>
                  <a:lnTo>
                    <a:pt x="7298" y="2463"/>
                  </a:lnTo>
                  <a:lnTo>
                    <a:pt x="7225" y="2322"/>
                  </a:lnTo>
                  <a:lnTo>
                    <a:pt x="7146" y="2186"/>
                  </a:lnTo>
                  <a:lnTo>
                    <a:pt x="7059" y="2055"/>
                  </a:lnTo>
                  <a:lnTo>
                    <a:pt x="6966" y="1928"/>
                  </a:lnTo>
                  <a:lnTo>
                    <a:pt x="6867" y="1807"/>
                  </a:lnTo>
                  <a:lnTo>
                    <a:pt x="6761" y="1691"/>
                  </a:lnTo>
                  <a:lnTo>
                    <a:pt x="6651" y="1582"/>
                  </a:lnTo>
                  <a:lnTo>
                    <a:pt x="6534" y="1478"/>
                  </a:lnTo>
                  <a:lnTo>
                    <a:pt x="6413" y="1381"/>
                  </a:lnTo>
                  <a:lnTo>
                    <a:pt x="6287" y="1291"/>
                  </a:lnTo>
                  <a:lnTo>
                    <a:pt x="6157" y="1207"/>
                  </a:lnTo>
                  <a:lnTo>
                    <a:pt x="6022" y="1131"/>
                  </a:lnTo>
                  <a:lnTo>
                    <a:pt x="5884" y="1062"/>
                  </a:lnTo>
                  <a:lnTo>
                    <a:pt x="5743" y="1001"/>
                  </a:lnTo>
                  <a:lnTo>
                    <a:pt x="5599" y="948"/>
                  </a:lnTo>
                  <a:lnTo>
                    <a:pt x="5453" y="903"/>
                  </a:lnTo>
                  <a:lnTo>
                    <a:pt x="5304" y="866"/>
                  </a:lnTo>
                  <a:lnTo>
                    <a:pt x="5154" y="837"/>
                  </a:lnTo>
                  <a:lnTo>
                    <a:pt x="5002" y="816"/>
                  </a:lnTo>
                  <a:lnTo>
                    <a:pt x="4850" y="803"/>
                  </a:lnTo>
                  <a:lnTo>
                    <a:pt x="4697" y="799"/>
                  </a:lnTo>
                  <a:lnTo>
                    <a:pt x="4697" y="799"/>
                  </a:lnTo>
                  <a:lnTo>
                    <a:pt x="4544" y="803"/>
                  </a:lnTo>
                  <a:lnTo>
                    <a:pt x="4392" y="816"/>
                  </a:lnTo>
                  <a:lnTo>
                    <a:pt x="4240" y="837"/>
                  </a:lnTo>
                  <a:lnTo>
                    <a:pt x="4090" y="866"/>
                  </a:lnTo>
                  <a:lnTo>
                    <a:pt x="3941" y="903"/>
                  </a:lnTo>
                  <a:lnTo>
                    <a:pt x="3794" y="948"/>
                  </a:lnTo>
                  <a:lnTo>
                    <a:pt x="3650" y="1002"/>
                  </a:lnTo>
                  <a:lnTo>
                    <a:pt x="3509" y="1063"/>
                  </a:lnTo>
                  <a:lnTo>
                    <a:pt x="3371" y="1132"/>
                  </a:lnTo>
                  <a:lnTo>
                    <a:pt x="3237" y="1208"/>
                  </a:lnTo>
                  <a:lnTo>
                    <a:pt x="3106" y="1291"/>
                  </a:lnTo>
                  <a:lnTo>
                    <a:pt x="2980" y="1382"/>
                  </a:lnTo>
                  <a:lnTo>
                    <a:pt x="2859" y="1479"/>
                  </a:lnTo>
                  <a:lnTo>
                    <a:pt x="2743" y="1582"/>
                  </a:lnTo>
                  <a:lnTo>
                    <a:pt x="2632" y="1692"/>
                  </a:lnTo>
                  <a:lnTo>
                    <a:pt x="2527" y="1808"/>
                  </a:lnTo>
                  <a:lnTo>
                    <a:pt x="2427" y="1929"/>
                  </a:lnTo>
                  <a:lnTo>
                    <a:pt x="2334" y="2056"/>
                  </a:lnTo>
                  <a:lnTo>
                    <a:pt x="2248" y="2187"/>
                  </a:lnTo>
                  <a:lnTo>
                    <a:pt x="2168" y="2323"/>
                  </a:lnTo>
                  <a:lnTo>
                    <a:pt x="2095" y="2464"/>
                  </a:lnTo>
                  <a:lnTo>
                    <a:pt x="2029" y="2608"/>
                  </a:lnTo>
                  <a:lnTo>
                    <a:pt x="1971" y="2755"/>
                  </a:lnTo>
                  <a:lnTo>
                    <a:pt x="1920" y="2905"/>
                  </a:lnTo>
                  <a:lnTo>
                    <a:pt x="1876" y="3058"/>
                  </a:lnTo>
                  <a:lnTo>
                    <a:pt x="1841" y="3213"/>
                  </a:lnTo>
                  <a:lnTo>
                    <a:pt x="1813" y="3370"/>
                  </a:lnTo>
                  <a:lnTo>
                    <a:pt x="1793" y="3528"/>
                  </a:lnTo>
                  <a:lnTo>
                    <a:pt x="1781" y="3688"/>
                  </a:lnTo>
                  <a:lnTo>
                    <a:pt x="1777" y="3847"/>
                  </a:lnTo>
                  <a:moveTo>
                    <a:pt x="0" y="7366"/>
                  </a:moveTo>
                  <a:lnTo>
                    <a:pt x="0" y="0"/>
                  </a:lnTo>
                  <a:lnTo>
                    <a:pt x="9398" y="0"/>
                  </a:lnTo>
                  <a:lnTo>
                    <a:pt x="9398" y="7366"/>
                  </a:lnTo>
                  <a:lnTo>
                    <a:pt x="0" y="7366"/>
                  </a:lnTo>
                </a:path>
              </a:pathLst>
            </a:custGeom>
            <a:solidFill>
              <a:srgbClr val="FFFFFF"/>
            </a:solidFill>
            <a:ln>
              <a:noFill/>
            </a:ln>
          </p:spPr>
        </p:sp>
      </p:grpSp>
      <p:pic>
        <p:nvPicPr>
          <p:cNvPr id="31" name="Imagen 30" descr="Mujer de cabello largo sonriendo&#10;&#10;Descripción generada automáticamente">
            <a:extLst>
              <a:ext uri="{FF2B5EF4-FFF2-40B4-BE49-F238E27FC236}">
                <a16:creationId xmlns:a16="http://schemas.microsoft.com/office/drawing/2014/main" id="{F15BFE11-9F55-47A4-A31E-1AD598645CBE}"/>
              </a:ext>
            </a:extLst>
          </p:cNvPr>
          <p:cNvPicPr>
            <a:picLocks noChangeAspect="1"/>
          </p:cNvPicPr>
          <p:nvPr/>
        </p:nvPicPr>
        <p:blipFill rotWithShape="1">
          <a:blip r:embed="rId8">
            <a:alphaModFix amt="85000"/>
            <a:extLst>
              <a:ext uri="{BEBA8EAE-BF5A-486C-A8C5-ECC9F3942E4B}">
                <a14:imgProps xmlns:a14="http://schemas.microsoft.com/office/drawing/2010/main">
                  <a14:imgLayer r:embed="rId9">
                    <a14:imgEffect>
                      <a14:colorTemperature colorTemp="7200"/>
                    </a14:imgEffect>
                  </a14:imgLayer>
                </a14:imgProps>
              </a:ext>
              <a:ext uri="{28A0092B-C50C-407E-A947-70E740481C1C}">
                <a14:useLocalDpi xmlns:a14="http://schemas.microsoft.com/office/drawing/2010/main" val="0"/>
              </a:ext>
            </a:extLst>
          </a:blip>
          <a:srcRect t="5638" b="9325"/>
          <a:stretch/>
        </p:blipFill>
        <p:spPr>
          <a:xfrm>
            <a:off x="815040" y="1901125"/>
            <a:ext cx="2004574" cy="2251670"/>
          </a:xfrm>
          <a:prstGeom prst="ellipse">
            <a:avLst/>
          </a:prstGeom>
          <a:ln>
            <a:noFill/>
          </a:ln>
          <a:effectLst>
            <a:outerShdw blurRad="292100" dist="139700" dir="2700000" algn="tl" rotWithShape="0">
              <a:srgbClr val="333333">
                <a:alpha val="65000"/>
              </a:srgbClr>
            </a:outerShdw>
          </a:effectLst>
        </p:spPr>
      </p:pic>
      <p:pic>
        <p:nvPicPr>
          <p:cNvPr id="5" name="Imagen 4" descr="La cara de un niño&#10;&#10;Descripción generada automáticamente con confianza media">
            <a:extLst>
              <a:ext uri="{FF2B5EF4-FFF2-40B4-BE49-F238E27FC236}">
                <a16:creationId xmlns:a16="http://schemas.microsoft.com/office/drawing/2014/main" id="{A7015C7F-758F-4AE6-9AF4-9AD396944A4E}"/>
              </a:ext>
            </a:extLst>
          </p:cNvPr>
          <p:cNvPicPr>
            <a:picLocks noChangeAspect="1"/>
          </p:cNvPicPr>
          <p:nvPr/>
        </p:nvPicPr>
        <p:blipFill rotWithShape="1">
          <a:blip r:embed="rId10"/>
          <a:srcRect t="4281" b="9359"/>
          <a:stretch/>
        </p:blipFill>
        <p:spPr>
          <a:xfrm>
            <a:off x="3725213" y="1901125"/>
            <a:ext cx="1938499" cy="2232070"/>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6"/>
          <p:cNvPicPr preferRelativeResize="0"/>
          <p:nvPr/>
        </p:nvPicPr>
        <p:blipFill rotWithShape="1">
          <a:blip r:embed="rId3">
            <a:alphaModFix/>
          </a:blip>
          <a:srcRect/>
          <a:stretch/>
        </p:blipFill>
        <p:spPr>
          <a:xfrm>
            <a:off x="-5" y="1075"/>
            <a:ext cx="12196081" cy="6855842"/>
          </a:xfrm>
          <a:prstGeom prst="rect">
            <a:avLst/>
          </a:prstGeom>
          <a:noFill/>
          <a:ln>
            <a:noFill/>
          </a:ln>
        </p:spPr>
      </p:pic>
      <p:sp>
        <p:nvSpPr>
          <p:cNvPr id="234" name="Google Shape;234;p6"/>
          <p:cNvSpPr/>
          <p:nvPr/>
        </p:nvSpPr>
        <p:spPr>
          <a:xfrm>
            <a:off x="265320" y="376920"/>
            <a:ext cx="329904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Problem Statement</a:t>
            </a:r>
            <a:endParaRPr sz="2200" b="0" i="0" u="none" strike="noStrike" cap="none">
              <a:solidFill>
                <a:srgbClr val="000000"/>
              </a:solidFill>
              <a:latin typeface="Arial"/>
              <a:ea typeface="Arial"/>
              <a:cs typeface="Arial"/>
              <a:sym typeface="Arial"/>
            </a:endParaRPr>
          </a:p>
        </p:txBody>
      </p:sp>
      <p:sp>
        <p:nvSpPr>
          <p:cNvPr id="238" name="Google Shape;238;p6"/>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Streets </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of Medellín, </a:t>
            </a:r>
            <a:br>
              <a:rPr lang="en-US" sz="2200" b="1">
                <a:solidFill>
                  <a:srgbClr val="001E33"/>
                </a:solidFill>
              </a:rPr>
            </a:br>
            <a:r>
              <a:rPr lang="en-US" sz="2200" b="1">
                <a:solidFill>
                  <a:srgbClr val="001E33"/>
                </a:solidFill>
              </a:rPr>
              <a:t>Origin and </a:t>
            </a:r>
            <a:br>
              <a:rPr lang="en-US" sz="2200" b="1">
                <a:solidFill>
                  <a:srgbClr val="001E33"/>
                </a:solidFill>
              </a:rPr>
            </a:br>
            <a:r>
              <a:rPr lang="en-US" sz="2200" b="1">
                <a:solidFill>
                  <a:srgbClr val="001E33"/>
                </a:solidFill>
              </a:rPr>
              <a:t>Destination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42" name="Google Shape;242;p6"/>
          <p:cNvSpPr/>
          <p:nvPr/>
        </p:nvSpPr>
        <p:spPr>
          <a:xfrm>
            <a:off x="5137450" y="1745713"/>
            <a:ext cx="2402700" cy="2289600"/>
          </a:xfrm>
          <a:prstGeom prst="cube">
            <a:avLst>
              <a:gd name="adj" fmla="val 25000"/>
            </a:avLst>
          </a:prstGeom>
          <a:solidFill>
            <a:srgbClr val="4343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solidFill>
                  <a:schemeClr val="lt1"/>
                </a:solidFill>
              </a:rPr>
              <a:t>Constrained Shortest Path Algorithm</a:t>
            </a:r>
            <a:endParaRPr sz="2100" b="1">
              <a:solidFill>
                <a:schemeClr val="lt1"/>
              </a:solidFill>
            </a:endParaRPr>
          </a:p>
        </p:txBody>
      </p:sp>
      <p:cxnSp>
        <p:nvCxnSpPr>
          <p:cNvPr id="243" name="Google Shape;243;p6"/>
          <p:cNvCxnSpPr/>
          <p:nvPr/>
        </p:nvCxnSpPr>
        <p:spPr>
          <a:xfrm>
            <a:off x="3999313" y="2644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44" name="Google Shape;244;p6"/>
          <p:cNvCxnSpPr/>
          <p:nvPr/>
        </p:nvCxnSpPr>
        <p:spPr>
          <a:xfrm>
            <a:off x="3999313" y="3025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45" name="Google Shape;245;p6"/>
          <p:cNvCxnSpPr/>
          <p:nvPr/>
        </p:nvCxnSpPr>
        <p:spPr>
          <a:xfrm>
            <a:off x="3999313" y="34831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46" name="Google Shape;246;p6"/>
          <p:cNvCxnSpPr/>
          <p:nvPr/>
        </p:nvCxnSpPr>
        <p:spPr>
          <a:xfrm>
            <a:off x="7580713" y="3025925"/>
            <a:ext cx="1118700" cy="0"/>
          </a:xfrm>
          <a:prstGeom prst="straightConnector1">
            <a:avLst/>
          </a:prstGeom>
          <a:noFill/>
          <a:ln w="28575" cap="flat" cmpd="sng">
            <a:solidFill>
              <a:srgbClr val="00AADB"/>
            </a:solidFill>
            <a:prstDash val="solid"/>
            <a:round/>
            <a:headEnd type="none" w="med" len="med"/>
            <a:tailEnd type="triangle" w="med" len="med"/>
          </a:ln>
        </p:spPr>
      </p:cxnSp>
      <p:sp>
        <p:nvSpPr>
          <p:cNvPr id="247" name="Google Shape;247;p6"/>
          <p:cNvSpPr/>
          <p:nvPr/>
        </p:nvSpPr>
        <p:spPr>
          <a:xfrm>
            <a:off x="8325537" y="424102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500" b="1">
                <a:solidFill>
                  <a:srgbClr val="001E33"/>
                </a:solidFill>
              </a:rPr>
              <a:t>Constrained </a:t>
            </a:r>
            <a:endParaRPr sz="25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Shortest</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Paths</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pic>
        <p:nvPicPr>
          <p:cNvPr id="248" name="Google Shape;248;p6"/>
          <p:cNvPicPr preferRelativeResize="0"/>
          <p:nvPr/>
        </p:nvPicPr>
        <p:blipFill rotWithShape="1">
          <a:blip r:embed="rId4">
            <a:alphaModFix/>
          </a:blip>
          <a:srcRect l="6175" t="4461" r="19325"/>
          <a:stretch/>
        </p:blipFill>
        <p:spPr>
          <a:xfrm>
            <a:off x="895000" y="1560662"/>
            <a:ext cx="2932500" cy="2507328"/>
          </a:xfrm>
          <a:prstGeom prst="rect">
            <a:avLst/>
          </a:prstGeom>
          <a:noFill/>
          <a:ln>
            <a:noFill/>
          </a:ln>
        </p:spPr>
      </p:pic>
      <p:pic>
        <p:nvPicPr>
          <p:cNvPr id="249" name="Google Shape;249;p6"/>
          <p:cNvPicPr preferRelativeResize="0"/>
          <p:nvPr/>
        </p:nvPicPr>
        <p:blipFill rotWithShape="1">
          <a:blip r:embed="rId4">
            <a:alphaModFix/>
          </a:blip>
          <a:srcRect l="6175" t="4461" r="19325"/>
          <a:stretch/>
        </p:blipFill>
        <p:spPr>
          <a:xfrm>
            <a:off x="8716175" y="1605912"/>
            <a:ext cx="2932500" cy="2507328"/>
          </a:xfrm>
          <a:prstGeom prst="rect">
            <a:avLst/>
          </a:prstGeom>
          <a:noFill/>
          <a:ln>
            <a:noFill/>
          </a:ln>
        </p:spPr>
      </p:pic>
      <p:sp>
        <p:nvSpPr>
          <p:cNvPr id="250" name="Google Shape;250;p6"/>
          <p:cNvSpPr/>
          <p:nvPr/>
        </p:nvSpPr>
        <p:spPr>
          <a:xfrm>
            <a:off x="10111689" y="2578900"/>
            <a:ext cx="332475" cy="690550"/>
          </a:xfrm>
          <a:custGeom>
            <a:avLst/>
            <a:gdLst/>
            <a:ahLst/>
            <a:cxnLst/>
            <a:rect l="l" t="t" r="r" b="b"/>
            <a:pathLst>
              <a:path w="13299" h="27622" extrusionOk="0">
                <a:moveTo>
                  <a:pt x="4917" y="27622"/>
                </a:moveTo>
                <a:cubicBezTo>
                  <a:pt x="3714" y="25942"/>
                  <a:pt x="6442" y="23083"/>
                  <a:pt x="5202" y="21431"/>
                </a:cubicBezTo>
                <a:cubicBezTo>
                  <a:pt x="4025" y="19863"/>
                  <a:pt x="-417" y="20477"/>
                  <a:pt x="59" y="18574"/>
                </a:cubicBezTo>
                <a:cubicBezTo>
                  <a:pt x="1903" y="11198"/>
                  <a:pt x="8876" y="6185"/>
                  <a:pt x="13299" y="0"/>
                </a:cubicBezTo>
              </a:path>
            </a:pathLst>
          </a:custGeom>
          <a:noFill/>
          <a:ln w="28575" cap="flat" cmpd="sng">
            <a:solidFill>
              <a:schemeClr val="lt1"/>
            </a:solidFill>
            <a:prstDash val="solid"/>
            <a:round/>
            <a:headEnd type="none" w="med" len="med"/>
            <a:tailEnd type="none" w="med" len="med"/>
          </a:ln>
        </p:spPr>
      </p:sp>
      <p:sp>
        <p:nvSpPr>
          <p:cNvPr id="251" name="Google Shape;251;p6"/>
          <p:cNvSpPr/>
          <p:nvPr/>
        </p:nvSpPr>
        <p:spPr>
          <a:xfrm>
            <a:off x="10403775" y="252325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10198500" y="3248300"/>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8619325" y="23707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8414050" y="30957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2523325" y="252312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2318050" y="3248175"/>
            <a:ext cx="80100" cy="840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g105e9140ba5_0_31"/>
          <p:cNvPicPr preferRelativeResize="0"/>
          <p:nvPr/>
        </p:nvPicPr>
        <p:blipFill rotWithShape="1">
          <a:blip r:embed="rId3">
            <a:alphaModFix/>
          </a:blip>
          <a:srcRect/>
          <a:stretch/>
        </p:blipFill>
        <p:spPr>
          <a:xfrm>
            <a:off x="-2880" y="0"/>
            <a:ext cx="12196081" cy="6855842"/>
          </a:xfrm>
          <a:prstGeom prst="rect">
            <a:avLst/>
          </a:prstGeom>
          <a:noFill/>
          <a:ln>
            <a:noFill/>
          </a:ln>
        </p:spPr>
      </p:pic>
      <p:sp>
        <p:nvSpPr>
          <p:cNvPr id="262" name="Google Shape;262;g105e9140ba5_0_31"/>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First Algorithm</a:t>
            </a:r>
            <a:endParaRPr sz="2200" b="0" i="0" u="none" strike="noStrike" cap="none">
              <a:solidFill>
                <a:srgbClr val="000000"/>
              </a:solidFill>
              <a:latin typeface="Arial"/>
              <a:ea typeface="Arial"/>
              <a:cs typeface="Arial"/>
              <a:sym typeface="Arial"/>
            </a:endParaRPr>
          </a:p>
        </p:txBody>
      </p:sp>
      <p:grpSp>
        <p:nvGrpSpPr>
          <p:cNvPr id="266" name="Google Shape;266;g105e9140ba5_0_31"/>
          <p:cNvGrpSpPr/>
          <p:nvPr/>
        </p:nvGrpSpPr>
        <p:grpSpPr>
          <a:xfrm>
            <a:off x="1886475" y="2042950"/>
            <a:ext cx="1337625" cy="2131500"/>
            <a:chOff x="10299150" y="1494000"/>
            <a:chExt cx="1337625" cy="2131500"/>
          </a:xfrm>
        </p:grpSpPr>
        <p:sp>
          <p:nvSpPr>
            <p:cNvPr id="267" name="Google Shape;267;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76" name="Google Shape;276;g105e9140ba5_0_31"/>
            <p:cNvCxnSpPr>
              <a:stCxn id="267" idx="5"/>
              <a:endCxn id="272"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77" name="Google Shape;277;g105e9140ba5_0_31"/>
            <p:cNvCxnSpPr>
              <a:stCxn id="268" idx="6"/>
              <a:endCxn id="270"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78" name="Google Shape;278;g105e9140ba5_0_31"/>
            <p:cNvCxnSpPr>
              <a:stCxn id="269" idx="6"/>
              <a:endCxn id="271"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279" name="Google Shape;279;g105e9140ba5_0_31"/>
            <p:cNvCxnSpPr>
              <a:stCxn id="275" idx="7"/>
              <a:endCxn id="271"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280" name="Google Shape;280;g105e9140ba5_0_31"/>
            <p:cNvCxnSpPr>
              <a:stCxn id="269" idx="7"/>
              <a:endCxn id="270"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281" name="Google Shape;281;g105e9140ba5_0_31"/>
            <p:cNvCxnSpPr>
              <a:stCxn id="268" idx="7"/>
              <a:endCxn id="272"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282" name="Google Shape;282;g105e9140ba5_0_31"/>
            <p:cNvCxnSpPr>
              <a:stCxn id="270" idx="7"/>
              <a:endCxn id="274"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283" name="Google Shape;283;g105e9140ba5_0_31"/>
            <p:cNvCxnSpPr>
              <a:stCxn id="272" idx="5"/>
              <a:endCxn id="273"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284" name="Google Shape;284;g105e9140ba5_0_31"/>
            <p:cNvCxnSpPr>
              <a:stCxn id="271" idx="6"/>
              <a:endCxn id="273"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285" name="Google Shape;285;g105e9140ba5_0_31"/>
            <p:cNvCxnSpPr>
              <a:stCxn id="270" idx="6"/>
              <a:endCxn id="273"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286" name="Google Shape;286;g105e9140ba5_0_31"/>
            <p:cNvCxnSpPr>
              <a:stCxn id="271" idx="7"/>
              <a:endCxn id="274"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287" name="Google Shape;287;g105e9140ba5_0_31"/>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Streets </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of Medellín, </a:t>
            </a:r>
            <a:br>
              <a:rPr lang="en-US" sz="2200" b="1">
                <a:solidFill>
                  <a:srgbClr val="001E33"/>
                </a:solidFill>
              </a:rPr>
            </a:br>
            <a:r>
              <a:rPr lang="en-US" sz="2200" b="1">
                <a:solidFill>
                  <a:srgbClr val="001E33"/>
                </a:solidFill>
              </a:rPr>
              <a:t>Origin and </a:t>
            </a:r>
            <a:br>
              <a:rPr lang="en-US" sz="2200" b="1">
                <a:solidFill>
                  <a:srgbClr val="001E33"/>
                </a:solidFill>
              </a:rPr>
            </a:br>
            <a:r>
              <a:rPr lang="en-US" sz="2200" b="1">
                <a:solidFill>
                  <a:srgbClr val="001E33"/>
                </a:solidFill>
              </a:rPr>
              <a:t>Destination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291" name="Google Shape;291;g105e9140ba5_0_31"/>
          <p:cNvSpPr/>
          <p:nvPr/>
        </p:nvSpPr>
        <p:spPr>
          <a:xfrm>
            <a:off x="5125727" y="1722267"/>
            <a:ext cx="2701954" cy="2383384"/>
          </a:xfrm>
          <a:prstGeom prst="cube">
            <a:avLst>
              <a:gd name="adj" fmla="val 25000"/>
            </a:avLst>
          </a:prstGeom>
          <a:solidFill>
            <a:srgbClr val="ED7D3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a:solidFill>
                  <a:schemeClr val="lt1"/>
                </a:solidFill>
              </a:rPr>
              <a:t>DIJKSTRA</a:t>
            </a:r>
          </a:p>
        </p:txBody>
      </p:sp>
      <p:cxnSp>
        <p:nvCxnSpPr>
          <p:cNvPr id="292" name="Google Shape;292;g105e9140ba5_0_31"/>
          <p:cNvCxnSpPr/>
          <p:nvPr/>
        </p:nvCxnSpPr>
        <p:spPr>
          <a:xfrm>
            <a:off x="3999313" y="2644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93" name="Google Shape;293;g105e9140ba5_0_31"/>
          <p:cNvCxnSpPr/>
          <p:nvPr/>
        </p:nvCxnSpPr>
        <p:spPr>
          <a:xfrm>
            <a:off x="3999313" y="3025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294" name="Google Shape;294;g105e9140ba5_0_31"/>
          <p:cNvCxnSpPr/>
          <p:nvPr/>
        </p:nvCxnSpPr>
        <p:spPr>
          <a:xfrm>
            <a:off x="3999313" y="3483125"/>
            <a:ext cx="1118700" cy="0"/>
          </a:xfrm>
          <a:prstGeom prst="straightConnector1">
            <a:avLst/>
          </a:prstGeom>
          <a:noFill/>
          <a:ln w="28575" cap="flat" cmpd="sng">
            <a:solidFill>
              <a:srgbClr val="00AADB"/>
            </a:solidFill>
            <a:prstDash val="solid"/>
            <a:round/>
            <a:headEnd type="none" w="med" len="med"/>
            <a:tailEnd type="triangle" w="med" len="med"/>
          </a:ln>
        </p:spPr>
      </p:cxnSp>
      <p:grpSp>
        <p:nvGrpSpPr>
          <p:cNvPr id="295" name="Google Shape;295;g105e9140ba5_0_31"/>
          <p:cNvGrpSpPr/>
          <p:nvPr/>
        </p:nvGrpSpPr>
        <p:grpSpPr>
          <a:xfrm>
            <a:off x="9309025" y="2042950"/>
            <a:ext cx="1337625" cy="2131500"/>
            <a:chOff x="10299150" y="1494000"/>
            <a:chExt cx="1337625" cy="2131500"/>
          </a:xfrm>
        </p:grpSpPr>
        <p:sp>
          <p:nvSpPr>
            <p:cNvPr id="296" name="Google Shape;296;g105e9140ba5_0_31"/>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105e9140ba5_0_31"/>
            <p:cNvSpPr/>
            <p:nvPr/>
          </p:nvSpPr>
          <p:spPr>
            <a:xfrm>
              <a:off x="10299150" y="2103600"/>
              <a:ext cx="275700" cy="302700"/>
            </a:xfrm>
            <a:prstGeom prst="ellipse">
              <a:avLst/>
            </a:prstGeom>
            <a:solidFill>
              <a:srgbClr val="ED7D3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105e9140ba5_0_31"/>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105e9140ba5_0_31"/>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105e9140ba5_0_31"/>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105e9140ba5_0_31"/>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105e9140ba5_0_31"/>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105e9140ba5_0_31"/>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g105e9140ba5_0_31"/>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05" name="Google Shape;305;g105e9140ba5_0_31"/>
            <p:cNvCxnSpPr>
              <a:stCxn id="296" idx="5"/>
              <a:endCxn id="301"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06" name="Google Shape;306;g105e9140ba5_0_31"/>
            <p:cNvCxnSpPr>
              <a:stCxn id="297" idx="6"/>
              <a:endCxn id="299" idx="1"/>
            </p:cNvCxnSpPr>
            <p:nvPr/>
          </p:nvCxnSpPr>
          <p:spPr>
            <a:xfrm>
              <a:off x="10574850" y="2254950"/>
              <a:ext cx="298200" cy="197700"/>
            </a:xfrm>
            <a:prstGeom prst="straightConnector1">
              <a:avLst/>
            </a:prstGeom>
            <a:noFill/>
            <a:ln w="38100" cap="flat" cmpd="sng">
              <a:solidFill>
                <a:srgbClr val="ED7D31"/>
              </a:solidFill>
              <a:prstDash val="dash"/>
              <a:round/>
              <a:headEnd type="none" w="sm" len="sm"/>
              <a:tailEnd type="none" w="sm" len="sm"/>
            </a:ln>
          </p:spPr>
        </p:cxnSp>
        <p:cxnSp>
          <p:nvCxnSpPr>
            <p:cNvPr id="307" name="Google Shape;307;g105e9140ba5_0_31"/>
            <p:cNvCxnSpPr>
              <a:stCxn id="298" idx="6"/>
              <a:endCxn id="300"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308" name="Google Shape;308;g105e9140ba5_0_31"/>
            <p:cNvCxnSpPr>
              <a:stCxn id="304" idx="7"/>
              <a:endCxn id="300"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09" name="Google Shape;309;g105e9140ba5_0_31"/>
            <p:cNvCxnSpPr>
              <a:stCxn id="298" idx="7"/>
              <a:endCxn id="299"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10" name="Google Shape;310;g105e9140ba5_0_31"/>
            <p:cNvCxnSpPr>
              <a:stCxn id="297" idx="7"/>
              <a:endCxn id="301"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11" name="Google Shape;311;g105e9140ba5_0_31"/>
            <p:cNvCxnSpPr>
              <a:stCxn id="299" idx="7"/>
              <a:endCxn id="303"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12" name="Google Shape;312;g105e9140ba5_0_31"/>
            <p:cNvCxnSpPr>
              <a:stCxn id="301" idx="5"/>
              <a:endCxn id="302"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13" name="Google Shape;313;g105e9140ba5_0_31"/>
            <p:cNvCxnSpPr>
              <a:stCxn id="300" idx="6"/>
              <a:endCxn id="302"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14" name="Google Shape;314;g105e9140ba5_0_31"/>
            <p:cNvCxnSpPr>
              <a:stCxn id="299" idx="6"/>
              <a:endCxn id="302" idx="1"/>
            </p:cNvCxnSpPr>
            <p:nvPr/>
          </p:nvCxnSpPr>
          <p:spPr>
            <a:xfrm>
              <a:off x="11108250" y="2559750"/>
              <a:ext cx="293100" cy="202800"/>
            </a:xfrm>
            <a:prstGeom prst="straightConnector1">
              <a:avLst/>
            </a:prstGeom>
            <a:noFill/>
            <a:ln w="38100" cap="flat" cmpd="sng">
              <a:solidFill>
                <a:srgbClr val="ED7D31"/>
              </a:solidFill>
              <a:prstDash val="dash"/>
              <a:round/>
              <a:headEnd type="none" w="sm" len="sm"/>
              <a:tailEnd type="none" w="sm" len="sm"/>
            </a:ln>
          </p:spPr>
        </p:cxnSp>
        <p:cxnSp>
          <p:nvCxnSpPr>
            <p:cNvPr id="315" name="Google Shape;315;g105e9140ba5_0_31"/>
            <p:cNvCxnSpPr>
              <a:stCxn id="300" idx="7"/>
              <a:endCxn id="303"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cxnSp>
        <p:nvCxnSpPr>
          <p:cNvPr id="316" name="Google Shape;316;g105e9140ba5_0_31"/>
          <p:cNvCxnSpPr>
            <a:cxnSpLocks/>
          </p:cNvCxnSpPr>
          <p:nvPr/>
        </p:nvCxnSpPr>
        <p:spPr>
          <a:xfrm>
            <a:off x="7835905" y="2955250"/>
            <a:ext cx="872666" cy="0"/>
          </a:xfrm>
          <a:prstGeom prst="straightConnector1">
            <a:avLst/>
          </a:prstGeom>
          <a:noFill/>
          <a:ln w="28575" cap="flat" cmpd="sng">
            <a:solidFill>
              <a:srgbClr val="00AADB"/>
            </a:solidFill>
            <a:prstDash val="solid"/>
            <a:round/>
            <a:headEnd type="none" w="med" len="med"/>
            <a:tailEnd type="triangle" w="med" len="med"/>
          </a:ln>
        </p:spPr>
      </p:cxnSp>
      <p:sp>
        <p:nvSpPr>
          <p:cNvPr id="317" name="Google Shape;317;g105e9140ba5_0_31"/>
          <p:cNvSpPr/>
          <p:nvPr/>
        </p:nvSpPr>
        <p:spPr>
          <a:xfrm>
            <a:off x="8325537" y="4241025"/>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500" b="1">
                <a:solidFill>
                  <a:srgbClr val="001E33"/>
                </a:solidFill>
              </a:rPr>
              <a:t>Shortest path without exceeding a weighted-average risk of harassment </a:t>
            </a:r>
            <a:r>
              <a:rPr lang="en-US" sz="2500" b="1" i="1">
                <a:solidFill>
                  <a:srgbClr val="001E33"/>
                </a:solidFill>
              </a:rPr>
              <a:t>r</a:t>
            </a:r>
            <a:endParaRPr sz="2200" b="1" i="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500" b="1" i="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18" name="Google Shape;318;g105e9140ba5_0_31"/>
          <p:cNvCxnSpPr/>
          <p:nvPr/>
        </p:nvCxnSpPr>
        <p:spPr>
          <a:xfrm>
            <a:off x="3999313" y="3864125"/>
            <a:ext cx="1118700" cy="0"/>
          </a:xfrm>
          <a:prstGeom prst="straightConnector1">
            <a:avLst/>
          </a:prstGeom>
          <a:noFill/>
          <a:ln w="28575" cap="flat" cmpd="sng">
            <a:solidFill>
              <a:srgbClr val="00AADB"/>
            </a:solidFill>
            <a:prstDash val="solid"/>
            <a:round/>
            <a:headEnd type="none" w="med" len="med"/>
            <a:tailEnd type="triangle" w="med" len="med"/>
          </a:ln>
        </p:spPr>
      </p:cxnSp>
      <p:sp>
        <p:nvSpPr>
          <p:cNvPr id="319" name="Google Shape;319;g105e9140ba5_0_31"/>
          <p:cNvSpPr txBox="1"/>
          <p:nvPr/>
        </p:nvSpPr>
        <p:spPr>
          <a:xfrm>
            <a:off x="3521413" y="3588025"/>
            <a:ext cx="475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i="1">
                <a:solidFill>
                  <a:srgbClr val="001E33"/>
                </a:solidFill>
              </a:rPr>
              <a:t>r</a:t>
            </a:r>
            <a:endParaRPr sz="2200" b="1" i="1">
              <a:solidFill>
                <a:srgbClr val="001E3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g105e9140ba5_0_92"/>
          <p:cNvPicPr preferRelativeResize="0"/>
          <p:nvPr/>
        </p:nvPicPr>
        <p:blipFill rotWithShape="1">
          <a:blip r:embed="rId3">
            <a:alphaModFix/>
          </a:blip>
          <a:srcRect/>
          <a:stretch/>
        </p:blipFill>
        <p:spPr>
          <a:xfrm>
            <a:off x="-2880" y="0"/>
            <a:ext cx="12196081" cy="6855842"/>
          </a:xfrm>
          <a:prstGeom prst="rect">
            <a:avLst/>
          </a:prstGeom>
          <a:noFill/>
          <a:ln>
            <a:noFill/>
          </a:ln>
        </p:spPr>
      </p:pic>
      <p:sp>
        <p:nvSpPr>
          <p:cNvPr id="325" name="Google Shape;325;g105e9140ba5_0_92"/>
          <p:cNvSpPr/>
          <p:nvPr/>
        </p:nvSpPr>
        <p:spPr>
          <a:xfrm>
            <a:off x="265320" y="376920"/>
            <a:ext cx="32991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Second Algorithm</a:t>
            </a:r>
            <a:endParaRPr sz="2200" b="0" i="0" u="none" strike="noStrike" cap="none">
              <a:solidFill>
                <a:srgbClr val="000000"/>
              </a:solidFill>
              <a:latin typeface="Arial"/>
              <a:ea typeface="Arial"/>
              <a:cs typeface="Arial"/>
              <a:sym typeface="Arial"/>
            </a:endParaRPr>
          </a:p>
        </p:txBody>
      </p:sp>
      <p:grpSp>
        <p:nvGrpSpPr>
          <p:cNvPr id="329" name="Google Shape;329;g105e9140ba5_0_92"/>
          <p:cNvGrpSpPr/>
          <p:nvPr/>
        </p:nvGrpSpPr>
        <p:grpSpPr>
          <a:xfrm>
            <a:off x="1886475" y="2042950"/>
            <a:ext cx="1337625" cy="2131500"/>
            <a:chOff x="10299150" y="1494000"/>
            <a:chExt cx="1337625" cy="2131500"/>
          </a:xfrm>
        </p:grpSpPr>
        <p:sp>
          <p:nvSpPr>
            <p:cNvPr id="330" name="Google Shape;330;g105e9140ba5_0_92"/>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g105e9140ba5_0_92"/>
            <p:cNvSpPr/>
            <p:nvPr/>
          </p:nvSpPr>
          <p:spPr>
            <a:xfrm>
              <a:off x="10299150" y="2103600"/>
              <a:ext cx="275700" cy="302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g105e9140ba5_0_92"/>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g105e9140ba5_0_92"/>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105e9140ba5_0_92"/>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105e9140ba5_0_92"/>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g105e9140ba5_0_92"/>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105e9140ba5_0_92"/>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105e9140ba5_0_92"/>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9" name="Google Shape;339;g105e9140ba5_0_92"/>
            <p:cNvCxnSpPr>
              <a:stCxn id="330" idx="5"/>
              <a:endCxn id="335"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40" name="Google Shape;340;g105e9140ba5_0_92"/>
            <p:cNvCxnSpPr>
              <a:stCxn id="331" idx="6"/>
              <a:endCxn id="333" idx="1"/>
            </p:cNvCxnSpPr>
            <p:nvPr/>
          </p:nvCxnSpPr>
          <p:spPr>
            <a:xfrm>
              <a:off x="10574850" y="2254950"/>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41" name="Google Shape;341;g105e9140ba5_0_92"/>
            <p:cNvCxnSpPr>
              <a:stCxn id="332" idx="6"/>
              <a:endCxn id="334" idx="2"/>
            </p:cNvCxnSpPr>
            <p:nvPr/>
          </p:nvCxnSpPr>
          <p:spPr>
            <a:xfrm>
              <a:off x="10574850" y="2864550"/>
              <a:ext cx="257700" cy="228600"/>
            </a:xfrm>
            <a:prstGeom prst="straightConnector1">
              <a:avLst/>
            </a:prstGeom>
            <a:noFill/>
            <a:ln w="19050" cap="flat" cmpd="sng">
              <a:solidFill>
                <a:srgbClr val="001E33"/>
              </a:solidFill>
              <a:prstDash val="dash"/>
              <a:round/>
              <a:headEnd type="none" w="sm" len="sm"/>
              <a:tailEnd type="none" w="sm" len="sm"/>
            </a:ln>
          </p:spPr>
        </p:cxnSp>
        <p:cxnSp>
          <p:nvCxnSpPr>
            <p:cNvPr id="342" name="Google Shape;342;g105e9140ba5_0_92"/>
            <p:cNvCxnSpPr>
              <a:stCxn id="338" idx="7"/>
              <a:endCxn id="334"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43" name="Google Shape;343;g105e9140ba5_0_92"/>
            <p:cNvCxnSpPr>
              <a:stCxn id="332" idx="7"/>
              <a:endCxn id="333" idx="2"/>
            </p:cNvCxnSpPr>
            <p:nvPr/>
          </p:nvCxnSpPr>
          <p:spPr>
            <a:xfrm rot="10800000" flipH="1">
              <a:off x="10534475" y="2559829"/>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44" name="Google Shape;344;g105e9140ba5_0_92"/>
            <p:cNvCxnSpPr>
              <a:stCxn id="331" idx="7"/>
              <a:endCxn id="335"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45" name="Google Shape;345;g105e9140ba5_0_92"/>
            <p:cNvCxnSpPr>
              <a:stCxn id="333" idx="7"/>
              <a:endCxn id="337"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46" name="Google Shape;346;g105e9140ba5_0_92"/>
            <p:cNvCxnSpPr>
              <a:stCxn id="335" idx="5"/>
              <a:endCxn id="336"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47" name="Google Shape;347;g105e9140ba5_0_92"/>
            <p:cNvCxnSpPr>
              <a:stCxn id="334" idx="6"/>
              <a:endCxn id="336" idx="2"/>
            </p:cNvCxnSpPr>
            <p:nvPr/>
          </p:nvCxnSpPr>
          <p:spPr>
            <a:xfrm rot="10800000" flipH="1">
              <a:off x="11108250" y="2869650"/>
              <a:ext cx="252900" cy="223500"/>
            </a:xfrm>
            <a:prstGeom prst="straightConnector1">
              <a:avLst/>
            </a:prstGeom>
            <a:noFill/>
            <a:ln w="19050" cap="flat" cmpd="sng">
              <a:solidFill>
                <a:srgbClr val="001E33"/>
              </a:solidFill>
              <a:prstDash val="dash"/>
              <a:round/>
              <a:headEnd type="none" w="sm" len="sm"/>
              <a:tailEnd type="none" w="sm" len="sm"/>
            </a:ln>
          </p:spPr>
        </p:cxnSp>
        <p:cxnSp>
          <p:nvCxnSpPr>
            <p:cNvPr id="348" name="Google Shape;348;g105e9140ba5_0_92"/>
            <p:cNvCxnSpPr>
              <a:stCxn id="333" idx="6"/>
              <a:endCxn id="336"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49" name="Google Shape;349;g105e9140ba5_0_92"/>
            <p:cNvCxnSpPr>
              <a:stCxn id="334" idx="7"/>
              <a:endCxn id="337"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sp>
        <p:nvSpPr>
          <p:cNvPr id="350" name="Google Shape;350;g105e9140ba5_0_92"/>
          <p:cNvSpPr/>
          <p:nvPr/>
        </p:nvSpPr>
        <p:spPr>
          <a:xfrm>
            <a:off x="757812" y="4161800"/>
            <a:ext cx="35445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Streets </a:t>
            </a:r>
            <a:endParaRPr sz="2200" b="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r>
              <a:rPr lang="en-US" sz="2200" b="1">
                <a:solidFill>
                  <a:srgbClr val="001E33"/>
                </a:solidFill>
              </a:rPr>
              <a:t>of Medellín, </a:t>
            </a:r>
            <a:br>
              <a:rPr lang="en-US" sz="2200" b="1">
                <a:solidFill>
                  <a:srgbClr val="001E33"/>
                </a:solidFill>
              </a:rPr>
            </a:br>
            <a:r>
              <a:rPr lang="en-US" sz="2200" b="1">
                <a:solidFill>
                  <a:srgbClr val="001E33"/>
                </a:solidFill>
              </a:rPr>
              <a:t>Origin and </a:t>
            </a:r>
            <a:br>
              <a:rPr lang="en-US" sz="2200" b="1">
                <a:solidFill>
                  <a:srgbClr val="001E33"/>
                </a:solidFill>
              </a:rPr>
            </a:br>
            <a:r>
              <a:rPr lang="en-US" sz="2200" b="1">
                <a:solidFill>
                  <a:srgbClr val="001E33"/>
                </a:solidFill>
              </a:rPr>
              <a:t>Destination</a:t>
            </a:r>
            <a:endParaRPr sz="2200" b="1" i="0" u="none" strike="noStrike" cap="none">
              <a:solidFill>
                <a:srgbClr val="001E33"/>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sp>
        <p:nvSpPr>
          <p:cNvPr id="354" name="Google Shape;354;g105e9140ba5_0_92"/>
          <p:cNvSpPr/>
          <p:nvPr/>
        </p:nvSpPr>
        <p:spPr>
          <a:xfrm>
            <a:off x="5137450" y="1745713"/>
            <a:ext cx="2584724" cy="2289600"/>
          </a:xfrm>
          <a:prstGeom prst="cube">
            <a:avLst>
              <a:gd name="adj" fmla="val 25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100" b="1">
                <a:solidFill>
                  <a:schemeClr val="lt1"/>
                </a:solidFill>
              </a:rPr>
              <a:t>DIJKSTRA</a:t>
            </a:r>
          </a:p>
          <a:p>
            <a:endParaRPr lang="en-US" sz="2100"/>
          </a:p>
        </p:txBody>
      </p:sp>
      <p:cxnSp>
        <p:nvCxnSpPr>
          <p:cNvPr id="355" name="Google Shape;355;g105e9140ba5_0_92"/>
          <p:cNvCxnSpPr/>
          <p:nvPr/>
        </p:nvCxnSpPr>
        <p:spPr>
          <a:xfrm>
            <a:off x="3999313" y="2644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356" name="Google Shape;356;g105e9140ba5_0_92"/>
          <p:cNvCxnSpPr/>
          <p:nvPr/>
        </p:nvCxnSpPr>
        <p:spPr>
          <a:xfrm>
            <a:off x="3999313" y="3025925"/>
            <a:ext cx="1118700" cy="0"/>
          </a:xfrm>
          <a:prstGeom prst="straightConnector1">
            <a:avLst/>
          </a:prstGeom>
          <a:noFill/>
          <a:ln w="28575" cap="flat" cmpd="sng">
            <a:solidFill>
              <a:srgbClr val="00AADB"/>
            </a:solidFill>
            <a:prstDash val="solid"/>
            <a:round/>
            <a:headEnd type="none" w="med" len="med"/>
            <a:tailEnd type="triangle" w="med" len="med"/>
          </a:ln>
        </p:spPr>
      </p:cxnSp>
      <p:cxnSp>
        <p:nvCxnSpPr>
          <p:cNvPr id="357" name="Google Shape;357;g105e9140ba5_0_92"/>
          <p:cNvCxnSpPr/>
          <p:nvPr/>
        </p:nvCxnSpPr>
        <p:spPr>
          <a:xfrm>
            <a:off x="3999313" y="3483125"/>
            <a:ext cx="1118700" cy="0"/>
          </a:xfrm>
          <a:prstGeom prst="straightConnector1">
            <a:avLst/>
          </a:prstGeom>
          <a:noFill/>
          <a:ln w="28575" cap="flat" cmpd="sng">
            <a:solidFill>
              <a:srgbClr val="00AADB"/>
            </a:solidFill>
            <a:prstDash val="solid"/>
            <a:round/>
            <a:headEnd type="none" w="med" len="med"/>
            <a:tailEnd type="triangle" w="med" len="med"/>
          </a:ln>
        </p:spPr>
      </p:cxnSp>
      <p:grpSp>
        <p:nvGrpSpPr>
          <p:cNvPr id="358" name="Google Shape;358;g105e9140ba5_0_92"/>
          <p:cNvGrpSpPr/>
          <p:nvPr/>
        </p:nvGrpSpPr>
        <p:grpSpPr>
          <a:xfrm>
            <a:off x="9309025" y="2042950"/>
            <a:ext cx="1337625" cy="2131500"/>
            <a:chOff x="10299150" y="1494000"/>
            <a:chExt cx="1337625" cy="2131500"/>
          </a:xfrm>
        </p:grpSpPr>
        <p:sp>
          <p:nvSpPr>
            <p:cNvPr id="359" name="Google Shape;359;g105e9140ba5_0_92"/>
            <p:cNvSpPr/>
            <p:nvPr/>
          </p:nvSpPr>
          <p:spPr>
            <a:xfrm>
              <a:off x="10299150" y="14940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105e9140ba5_0_92"/>
            <p:cNvSpPr/>
            <p:nvPr/>
          </p:nvSpPr>
          <p:spPr>
            <a:xfrm>
              <a:off x="10299150" y="2103600"/>
              <a:ext cx="275700" cy="3027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g105e9140ba5_0_92"/>
            <p:cNvSpPr/>
            <p:nvPr/>
          </p:nvSpPr>
          <p:spPr>
            <a:xfrm>
              <a:off x="10299150" y="27132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g105e9140ba5_0_92"/>
            <p:cNvSpPr/>
            <p:nvPr/>
          </p:nvSpPr>
          <p:spPr>
            <a:xfrm>
              <a:off x="10832550" y="24084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105e9140ba5_0_92"/>
            <p:cNvSpPr/>
            <p:nvPr/>
          </p:nvSpPr>
          <p:spPr>
            <a:xfrm>
              <a:off x="10832550" y="2941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g105e9140ba5_0_92"/>
            <p:cNvSpPr/>
            <p:nvPr/>
          </p:nvSpPr>
          <p:spPr>
            <a:xfrm>
              <a:off x="10832550" y="1798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g105e9140ba5_0_92"/>
            <p:cNvSpPr/>
            <p:nvPr/>
          </p:nvSpPr>
          <p:spPr>
            <a:xfrm>
              <a:off x="11361075" y="2718275"/>
              <a:ext cx="275700" cy="302700"/>
            </a:xfrm>
            <a:prstGeom prst="ellipse">
              <a:avLst/>
            </a:prstGeom>
            <a:solidFill>
              <a:srgbClr val="00AA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105e9140ba5_0_92"/>
            <p:cNvSpPr/>
            <p:nvPr/>
          </p:nvSpPr>
          <p:spPr>
            <a:xfrm>
              <a:off x="11361075" y="20253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g105e9140ba5_0_92"/>
            <p:cNvSpPr/>
            <p:nvPr/>
          </p:nvSpPr>
          <p:spPr>
            <a:xfrm>
              <a:off x="10299150" y="3322800"/>
              <a:ext cx="275700" cy="302700"/>
            </a:xfrm>
            <a:prstGeom prst="ellipse">
              <a:avLst/>
            </a:prstGeom>
            <a:solidFill>
              <a:srgbClr val="001E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68" name="Google Shape;368;g105e9140ba5_0_92"/>
            <p:cNvCxnSpPr>
              <a:stCxn id="359" idx="5"/>
              <a:endCxn id="364" idx="2"/>
            </p:cNvCxnSpPr>
            <p:nvPr/>
          </p:nvCxnSpPr>
          <p:spPr>
            <a:xfrm>
              <a:off x="10534475" y="1752371"/>
              <a:ext cx="298200" cy="197700"/>
            </a:xfrm>
            <a:prstGeom prst="straightConnector1">
              <a:avLst/>
            </a:prstGeom>
            <a:noFill/>
            <a:ln w="19050" cap="flat" cmpd="sng">
              <a:solidFill>
                <a:srgbClr val="001E33"/>
              </a:solidFill>
              <a:prstDash val="dash"/>
              <a:round/>
              <a:headEnd type="none" w="sm" len="sm"/>
              <a:tailEnd type="none" w="sm" len="sm"/>
            </a:ln>
          </p:spPr>
        </p:cxnSp>
        <p:cxnSp>
          <p:nvCxnSpPr>
            <p:cNvPr id="369" name="Google Shape;369;g105e9140ba5_0_92"/>
            <p:cNvCxnSpPr>
              <a:stCxn id="360" idx="6"/>
              <a:endCxn id="362" idx="1"/>
            </p:cNvCxnSpPr>
            <p:nvPr/>
          </p:nvCxnSpPr>
          <p:spPr>
            <a:xfrm>
              <a:off x="10574850" y="2254950"/>
              <a:ext cx="298200" cy="197700"/>
            </a:xfrm>
            <a:prstGeom prst="straightConnector1">
              <a:avLst/>
            </a:prstGeom>
            <a:noFill/>
            <a:ln w="38100" cap="flat" cmpd="sng">
              <a:solidFill>
                <a:schemeClr val="accent4"/>
              </a:solidFill>
              <a:prstDash val="dash"/>
              <a:round/>
              <a:headEnd type="none" w="sm" len="sm"/>
              <a:tailEnd type="none" w="sm" len="sm"/>
            </a:ln>
          </p:spPr>
        </p:cxnSp>
        <p:cxnSp>
          <p:nvCxnSpPr>
            <p:cNvPr id="370" name="Google Shape;370;g105e9140ba5_0_92"/>
            <p:cNvCxnSpPr>
              <a:stCxn id="361" idx="6"/>
              <a:endCxn id="363" idx="2"/>
            </p:cNvCxnSpPr>
            <p:nvPr/>
          </p:nvCxnSpPr>
          <p:spPr>
            <a:xfrm>
              <a:off x="10574850" y="2864550"/>
              <a:ext cx="257700" cy="228600"/>
            </a:xfrm>
            <a:prstGeom prst="straightConnector1">
              <a:avLst/>
            </a:prstGeom>
            <a:noFill/>
            <a:ln w="38100" cap="flat" cmpd="sng">
              <a:solidFill>
                <a:schemeClr val="accent4"/>
              </a:solidFill>
              <a:prstDash val="dash"/>
              <a:round/>
              <a:headEnd type="none" w="sm" len="sm"/>
              <a:tailEnd type="none" w="sm" len="sm"/>
            </a:ln>
          </p:spPr>
        </p:cxnSp>
        <p:cxnSp>
          <p:nvCxnSpPr>
            <p:cNvPr id="371" name="Google Shape;371;g105e9140ba5_0_92"/>
            <p:cNvCxnSpPr>
              <a:stCxn id="367" idx="7"/>
              <a:endCxn id="363" idx="3"/>
            </p:cNvCxnSpPr>
            <p:nvPr/>
          </p:nvCxnSpPr>
          <p:spPr>
            <a:xfrm rot="10800000" flipH="1">
              <a:off x="10534475" y="3200029"/>
              <a:ext cx="338400" cy="167100"/>
            </a:xfrm>
            <a:prstGeom prst="straightConnector1">
              <a:avLst/>
            </a:prstGeom>
            <a:noFill/>
            <a:ln w="19050" cap="flat" cmpd="sng">
              <a:solidFill>
                <a:srgbClr val="001E33"/>
              </a:solidFill>
              <a:prstDash val="dash"/>
              <a:round/>
              <a:headEnd type="none" w="sm" len="sm"/>
              <a:tailEnd type="none" w="sm" len="sm"/>
            </a:ln>
          </p:spPr>
        </p:cxnSp>
        <p:cxnSp>
          <p:nvCxnSpPr>
            <p:cNvPr id="372" name="Google Shape;372;g105e9140ba5_0_92"/>
            <p:cNvCxnSpPr>
              <a:stCxn id="361" idx="7"/>
              <a:endCxn id="362" idx="2"/>
            </p:cNvCxnSpPr>
            <p:nvPr/>
          </p:nvCxnSpPr>
          <p:spPr>
            <a:xfrm rot="10800000" flipH="1">
              <a:off x="10534475" y="2559829"/>
              <a:ext cx="298200" cy="197700"/>
            </a:xfrm>
            <a:prstGeom prst="straightConnector1">
              <a:avLst/>
            </a:prstGeom>
            <a:noFill/>
            <a:ln w="38100" cap="flat" cmpd="sng">
              <a:solidFill>
                <a:schemeClr val="accent4"/>
              </a:solidFill>
              <a:prstDash val="dash"/>
              <a:round/>
              <a:headEnd type="none" w="sm" len="sm"/>
              <a:tailEnd type="none" w="sm" len="sm"/>
            </a:ln>
          </p:spPr>
        </p:cxnSp>
        <p:cxnSp>
          <p:nvCxnSpPr>
            <p:cNvPr id="373" name="Google Shape;373;g105e9140ba5_0_92"/>
            <p:cNvCxnSpPr>
              <a:stCxn id="360" idx="7"/>
              <a:endCxn id="364" idx="3"/>
            </p:cNvCxnSpPr>
            <p:nvPr/>
          </p:nvCxnSpPr>
          <p:spPr>
            <a:xfrm rot="10800000" flipH="1">
              <a:off x="10534475" y="2057029"/>
              <a:ext cx="338400" cy="90900"/>
            </a:xfrm>
            <a:prstGeom prst="straightConnector1">
              <a:avLst/>
            </a:prstGeom>
            <a:noFill/>
            <a:ln w="19050" cap="flat" cmpd="sng">
              <a:solidFill>
                <a:srgbClr val="001E33"/>
              </a:solidFill>
              <a:prstDash val="dash"/>
              <a:round/>
              <a:headEnd type="none" w="sm" len="sm"/>
              <a:tailEnd type="none" w="sm" len="sm"/>
            </a:ln>
          </p:spPr>
        </p:cxnSp>
        <p:cxnSp>
          <p:nvCxnSpPr>
            <p:cNvPr id="374" name="Google Shape;374;g105e9140ba5_0_92"/>
            <p:cNvCxnSpPr>
              <a:stCxn id="362" idx="7"/>
              <a:endCxn id="366" idx="2"/>
            </p:cNvCxnSpPr>
            <p:nvPr/>
          </p:nvCxnSpPr>
          <p:spPr>
            <a:xfrm rot="10800000" flipH="1">
              <a:off x="11067875" y="2176729"/>
              <a:ext cx="293100" cy="276000"/>
            </a:xfrm>
            <a:prstGeom prst="straightConnector1">
              <a:avLst/>
            </a:prstGeom>
            <a:noFill/>
            <a:ln w="19050" cap="flat" cmpd="sng">
              <a:solidFill>
                <a:srgbClr val="001E33"/>
              </a:solidFill>
              <a:prstDash val="dash"/>
              <a:round/>
              <a:headEnd type="none" w="sm" len="sm"/>
              <a:tailEnd type="none" w="sm" len="sm"/>
            </a:ln>
          </p:spPr>
        </p:cxnSp>
        <p:cxnSp>
          <p:nvCxnSpPr>
            <p:cNvPr id="375" name="Google Shape;375;g105e9140ba5_0_92"/>
            <p:cNvCxnSpPr>
              <a:stCxn id="364" idx="5"/>
              <a:endCxn id="365" idx="1"/>
            </p:cNvCxnSpPr>
            <p:nvPr/>
          </p:nvCxnSpPr>
          <p:spPr>
            <a:xfrm>
              <a:off x="11067875" y="2057171"/>
              <a:ext cx="333600" cy="705300"/>
            </a:xfrm>
            <a:prstGeom prst="straightConnector1">
              <a:avLst/>
            </a:prstGeom>
            <a:noFill/>
            <a:ln w="19050" cap="flat" cmpd="sng">
              <a:solidFill>
                <a:srgbClr val="001E33"/>
              </a:solidFill>
              <a:prstDash val="dash"/>
              <a:round/>
              <a:headEnd type="none" w="sm" len="sm"/>
              <a:tailEnd type="none" w="sm" len="sm"/>
            </a:ln>
          </p:spPr>
        </p:cxnSp>
        <p:cxnSp>
          <p:nvCxnSpPr>
            <p:cNvPr id="376" name="Google Shape;376;g105e9140ba5_0_92"/>
            <p:cNvCxnSpPr>
              <a:stCxn id="363" idx="6"/>
              <a:endCxn id="365" idx="2"/>
            </p:cNvCxnSpPr>
            <p:nvPr/>
          </p:nvCxnSpPr>
          <p:spPr>
            <a:xfrm rot="10800000" flipH="1">
              <a:off x="11108250" y="2869650"/>
              <a:ext cx="252900" cy="223500"/>
            </a:xfrm>
            <a:prstGeom prst="straightConnector1">
              <a:avLst/>
            </a:prstGeom>
            <a:noFill/>
            <a:ln w="38100" cap="flat" cmpd="sng">
              <a:solidFill>
                <a:schemeClr val="accent4"/>
              </a:solidFill>
              <a:prstDash val="dash"/>
              <a:round/>
              <a:headEnd type="none" w="sm" len="sm"/>
              <a:tailEnd type="none" w="sm" len="sm"/>
            </a:ln>
          </p:spPr>
        </p:cxnSp>
        <p:cxnSp>
          <p:nvCxnSpPr>
            <p:cNvPr id="377" name="Google Shape;377;g105e9140ba5_0_92"/>
            <p:cNvCxnSpPr>
              <a:stCxn id="362" idx="6"/>
              <a:endCxn id="365" idx="1"/>
            </p:cNvCxnSpPr>
            <p:nvPr/>
          </p:nvCxnSpPr>
          <p:spPr>
            <a:xfrm>
              <a:off x="11108250" y="2559750"/>
              <a:ext cx="293100" cy="202800"/>
            </a:xfrm>
            <a:prstGeom prst="straightConnector1">
              <a:avLst/>
            </a:prstGeom>
            <a:noFill/>
            <a:ln w="19050" cap="flat" cmpd="sng">
              <a:solidFill>
                <a:srgbClr val="001E33"/>
              </a:solidFill>
              <a:prstDash val="dash"/>
              <a:round/>
              <a:headEnd type="none" w="sm" len="sm"/>
              <a:tailEnd type="none" w="sm" len="sm"/>
            </a:ln>
          </p:spPr>
        </p:cxnSp>
        <p:cxnSp>
          <p:nvCxnSpPr>
            <p:cNvPr id="378" name="Google Shape;378;g105e9140ba5_0_92"/>
            <p:cNvCxnSpPr>
              <a:stCxn id="363" idx="7"/>
              <a:endCxn id="366" idx="3"/>
            </p:cNvCxnSpPr>
            <p:nvPr/>
          </p:nvCxnSpPr>
          <p:spPr>
            <a:xfrm rot="10800000" flipH="1">
              <a:off x="11067875" y="2283529"/>
              <a:ext cx="333600" cy="702600"/>
            </a:xfrm>
            <a:prstGeom prst="straightConnector1">
              <a:avLst/>
            </a:prstGeom>
            <a:noFill/>
            <a:ln w="19050" cap="flat" cmpd="sng">
              <a:solidFill>
                <a:srgbClr val="001E33"/>
              </a:solidFill>
              <a:prstDash val="dash"/>
              <a:round/>
              <a:headEnd type="none" w="sm" len="sm"/>
              <a:tailEnd type="none" w="sm" len="sm"/>
            </a:ln>
          </p:spPr>
        </p:cxnSp>
      </p:grpSp>
      <p:cxnSp>
        <p:nvCxnSpPr>
          <p:cNvPr id="379" name="Google Shape;379;g105e9140ba5_0_92"/>
          <p:cNvCxnSpPr>
            <a:cxnSpLocks/>
          </p:cNvCxnSpPr>
          <p:nvPr/>
        </p:nvCxnSpPr>
        <p:spPr>
          <a:xfrm>
            <a:off x="7837714" y="3025925"/>
            <a:ext cx="861699" cy="0"/>
          </a:xfrm>
          <a:prstGeom prst="straightConnector1">
            <a:avLst/>
          </a:prstGeom>
          <a:noFill/>
          <a:ln w="28575" cap="flat" cmpd="sng">
            <a:solidFill>
              <a:srgbClr val="00AADB"/>
            </a:solidFill>
            <a:prstDash val="solid"/>
            <a:round/>
            <a:headEnd type="none" w="med" len="med"/>
            <a:tailEnd type="triangle" w="med" len="med"/>
          </a:ln>
        </p:spPr>
      </p:cxnSp>
      <p:sp>
        <p:nvSpPr>
          <p:cNvPr id="380" name="Google Shape;380;g105e9140ba5_0_92"/>
          <p:cNvSpPr/>
          <p:nvPr/>
        </p:nvSpPr>
        <p:spPr>
          <a:xfrm>
            <a:off x="8154324" y="4241025"/>
            <a:ext cx="3715800" cy="759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Arial"/>
              <a:buNone/>
            </a:pPr>
            <a:r>
              <a:rPr lang="en-US" sz="2500" b="1">
                <a:solidFill>
                  <a:srgbClr val="001E33"/>
                </a:solidFill>
              </a:rPr>
              <a:t>Path with the lowest weighted-average risk of harassment without exceeding a distance </a:t>
            </a:r>
            <a:r>
              <a:rPr lang="en-US" sz="2500" b="1" i="1">
                <a:solidFill>
                  <a:srgbClr val="001E33"/>
                </a:solidFill>
              </a:rPr>
              <a:t>d</a:t>
            </a:r>
            <a:endParaRPr sz="2200" b="1" i="1">
              <a:solidFill>
                <a:srgbClr val="001E33"/>
              </a:solidFill>
            </a:endParaRPr>
          </a:p>
          <a:p>
            <a:pPr marL="0" marR="0" lvl="0" indent="0" algn="ctr" rtl="0">
              <a:lnSpc>
                <a:spcPct val="100000"/>
              </a:lnSpc>
              <a:spcBef>
                <a:spcPts val="0"/>
              </a:spcBef>
              <a:spcAft>
                <a:spcPts val="0"/>
              </a:spcAft>
              <a:buClr>
                <a:srgbClr val="000000"/>
              </a:buClr>
              <a:buSzPts val="2200"/>
              <a:buFont typeface="Arial"/>
              <a:buNone/>
            </a:pPr>
            <a:endParaRPr sz="2200" b="0" i="0" u="none" strike="noStrike" cap="none">
              <a:solidFill>
                <a:srgbClr val="001E33"/>
              </a:solidFill>
              <a:latin typeface="Arial"/>
              <a:ea typeface="Arial"/>
              <a:cs typeface="Arial"/>
              <a:sym typeface="Arial"/>
            </a:endParaRPr>
          </a:p>
        </p:txBody>
      </p:sp>
      <p:cxnSp>
        <p:nvCxnSpPr>
          <p:cNvPr id="381" name="Google Shape;381;g105e9140ba5_0_92"/>
          <p:cNvCxnSpPr/>
          <p:nvPr/>
        </p:nvCxnSpPr>
        <p:spPr>
          <a:xfrm>
            <a:off x="3999313" y="3864125"/>
            <a:ext cx="1118700" cy="0"/>
          </a:xfrm>
          <a:prstGeom prst="straightConnector1">
            <a:avLst/>
          </a:prstGeom>
          <a:noFill/>
          <a:ln w="28575" cap="flat" cmpd="sng">
            <a:solidFill>
              <a:srgbClr val="00AADB"/>
            </a:solidFill>
            <a:prstDash val="solid"/>
            <a:round/>
            <a:headEnd type="none" w="med" len="med"/>
            <a:tailEnd type="triangle" w="med" len="med"/>
          </a:ln>
        </p:spPr>
      </p:cxnSp>
      <p:sp>
        <p:nvSpPr>
          <p:cNvPr id="382" name="Google Shape;382;g105e9140ba5_0_92"/>
          <p:cNvSpPr txBox="1"/>
          <p:nvPr/>
        </p:nvSpPr>
        <p:spPr>
          <a:xfrm>
            <a:off x="3521413" y="3588025"/>
            <a:ext cx="4758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b="1" i="1">
                <a:solidFill>
                  <a:srgbClr val="001E33"/>
                </a:solidFill>
              </a:rPr>
              <a:t>d</a:t>
            </a:r>
            <a:endParaRPr sz="2200" b="1" i="1">
              <a:solidFill>
                <a:srgbClr val="001E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3"/>
          <p:cNvPicPr preferRelativeResize="0"/>
          <p:nvPr/>
        </p:nvPicPr>
        <p:blipFill rotWithShape="1">
          <a:blip r:embed="rId3">
            <a:alphaModFix/>
          </a:blip>
          <a:srcRect/>
          <a:stretch/>
        </p:blipFill>
        <p:spPr>
          <a:xfrm>
            <a:off x="-2040" y="0"/>
            <a:ext cx="12196080" cy="6855840"/>
          </a:xfrm>
          <a:prstGeom prst="rect">
            <a:avLst/>
          </a:prstGeom>
          <a:noFill/>
          <a:ln>
            <a:noFill/>
          </a:ln>
        </p:spPr>
      </p:pic>
      <p:sp>
        <p:nvSpPr>
          <p:cNvPr id="388" name="Google Shape;388;p3"/>
          <p:cNvSpPr/>
          <p:nvPr/>
        </p:nvSpPr>
        <p:spPr>
          <a:xfrm>
            <a:off x="265324" y="376925"/>
            <a:ext cx="4863900" cy="424800"/>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200"/>
              <a:buFont typeface="Arial"/>
              <a:buNone/>
              <a:tabLst/>
              <a:defRPr/>
            </a:pPr>
            <a:r>
              <a:rPr kumimoji="0" lang="en-US" sz="2200" b="1" i="0" u="none" strike="noStrike" kern="0" cap="none" spc="0" normalizeH="0" baseline="0" noProof="0">
                <a:ln>
                  <a:noFill/>
                </a:ln>
                <a:solidFill>
                  <a:srgbClr val="FFFFFF"/>
                </a:solidFill>
                <a:effectLst/>
                <a:uLnTx/>
                <a:uFillTx/>
                <a:latin typeface="Arial"/>
                <a:ea typeface="Arial"/>
                <a:cs typeface="Arial"/>
                <a:sym typeface="Arial"/>
              </a:rPr>
              <a:t>Algorithm </a:t>
            </a:r>
            <a:r>
              <a:rPr kumimoji="0" lang="en-US" sz="2200" b="1" i="0" u="none" strike="noStrike" kern="0" cap="none" spc="0" normalizeH="0" baseline="0" noProof="0">
                <a:ln>
                  <a:noFill/>
                </a:ln>
                <a:solidFill>
                  <a:srgbClr val="FFFFFF"/>
                </a:solidFill>
                <a:effectLst/>
                <a:uLnTx/>
                <a:uFillTx/>
                <a:latin typeface="Arial"/>
                <a:cs typeface="Arial"/>
                <a:sym typeface="Arial"/>
              </a:rPr>
              <a:t>Explanation</a:t>
            </a:r>
            <a:endParaRPr kumimoji="0" sz="2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89" name="Google Shape;389;p3"/>
          <p:cNvSpPr/>
          <p:nvPr/>
        </p:nvSpPr>
        <p:spPr>
          <a:xfrm>
            <a:off x="162000" y="5278075"/>
            <a:ext cx="6769200"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a:ln>
                  <a:noFill/>
                </a:ln>
                <a:solidFill>
                  <a:srgbClr val="001E33"/>
                </a:solidFill>
                <a:effectLst/>
                <a:uLnTx/>
                <a:uFillTx/>
                <a:latin typeface="Arial"/>
                <a:cs typeface="Arial"/>
                <a:sym typeface="Arial"/>
              </a:rPr>
              <a:t>DIJKSTRA</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93" name="Google Shape;393;p3"/>
          <p:cNvSpPr/>
          <p:nvPr/>
        </p:nvSpPr>
        <p:spPr>
          <a:xfrm>
            <a:off x="43886" y="6085924"/>
            <a:ext cx="10746241" cy="644877"/>
          </a:xfrm>
          <a:prstGeom prst="rect">
            <a:avLst/>
          </a:prstGeom>
          <a:noFill/>
          <a:ln>
            <a:noFill/>
          </a:ln>
        </p:spPr>
        <p:txBody>
          <a:bodyPr spcFirstLastPara="1" wrap="square" lIns="90000" tIns="45000" rIns="90000" bIns="450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200" b="0" i="1" u="none" strike="noStrike" kern="0" cap="none" spc="0" normalizeH="0" baseline="0" noProof="0">
                <a:ln>
                  <a:noFill/>
                </a:ln>
                <a:solidFill>
                  <a:srgbClr val="ED7D31"/>
                </a:solidFill>
                <a:effectLst/>
                <a:uLnTx/>
                <a:uFillTx/>
                <a:latin typeface="Arial"/>
                <a:ea typeface="Arial"/>
                <a:cs typeface="Arial"/>
                <a:sym typeface="Arial"/>
              </a:rPr>
              <a:t>We can observe a graph in fig1 containing two values ​​for each path from one node to another, that of the distance and that of the harassment. In fig2 we observe the operation of the Dijkstra algorithm, we can see how the algorithm search for each node the shortest path in its adjacent nodes and when it finds it, it adds them to the final path. This action is repeated until reaching the goal node. In fig 3 we can see the shortest path defined by the algorithm </a:t>
            </a:r>
            <a:endParaRPr kumimoji="0" lang="en-US" sz="1200" b="0" i="0" u="none" strike="noStrike" kern="0" cap="none" spc="0" normalizeH="0" baseline="0" noProof="0">
              <a:ln>
                <a:noFill/>
              </a:ln>
              <a:solidFill>
                <a:srgbClr val="ED7D31"/>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F985342E-570D-4998-A244-D2666002287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79" t="8558" r="9863" b="10182"/>
          <a:stretch/>
        </p:blipFill>
        <p:spPr bwMode="auto">
          <a:xfrm>
            <a:off x="162000" y="883386"/>
            <a:ext cx="3532545" cy="12189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F41C3F4-F55A-4AD2-A575-AC14ACC50C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3512" y="3984558"/>
            <a:ext cx="4384108" cy="157042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Diagrama&#10;&#10;Descripción generada automáticamente">
            <a:extLst>
              <a:ext uri="{FF2B5EF4-FFF2-40B4-BE49-F238E27FC236}">
                <a16:creationId xmlns:a16="http://schemas.microsoft.com/office/drawing/2014/main" id="{306D3AFA-D308-44D6-9145-823C6394A020}"/>
              </a:ext>
            </a:extLst>
          </p:cNvPr>
          <p:cNvPicPr>
            <a:picLocks noChangeAspect="1"/>
          </p:cNvPicPr>
          <p:nvPr/>
        </p:nvPicPr>
        <p:blipFill>
          <a:blip r:embed="rId6"/>
          <a:stretch>
            <a:fillRect/>
          </a:stretch>
        </p:blipFill>
        <p:spPr>
          <a:xfrm>
            <a:off x="1452003" y="2213513"/>
            <a:ext cx="4996422" cy="1779842"/>
          </a:xfrm>
          <a:prstGeom prst="rect">
            <a:avLst/>
          </a:prstGeom>
        </p:spPr>
      </p:pic>
      <p:pic>
        <p:nvPicPr>
          <p:cNvPr id="1026" name="Picture 2" descr="Cairo man arrested after video of street harassment of woman goes viral -  Egypt Independent">
            <a:extLst>
              <a:ext uri="{FF2B5EF4-FFF2-40B4-BE49-F238E27FC236}">
                <a16:creationId xmlns:a16="http://schemas.microsoft.com/office/drawing/2014/main" id="{63E313F8-E3A7-46E4-A77B-A6B62A6AC3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6511" y="1037021"/>
            <a:ext cx="2939116" cy="195818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Conector: curvado 6">
            <a:extLst>
              <a:ext uri="{FF2B5EF4-FFF2-40B4-BE49-F238E27FC236}">
                <a16:creationId xmlns:a16="http://schemas.microsoft.com/office/drawing/2014/main" id="{9F93AA50-106C-4659-9441-8A9190F3278A}"/>
              </a:ext>
            </a:extLst>
          </p:cNvPr>
          <p:cNvCxnSpPr>
            <a:endCxn id="5" idx="1"/>
          </p:cNvCxnSpPr>
          <p:nvPr/>
        </p:nvCxnSpPr>
        <p:spPr>
          <a:xfrm rot="16200000" flipH="1">
            <a:off x="638999" y="2290429"/>
            <a:ext cx="889921" cy="736087"/>
          </a:xfrm>
          <a:prstGeom prst="curvedConnector2">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curvado 30">
            <a:extLst>
              <a:ext uri="{FF2B5EF4-FFF2-40B4-BE49-F238E27FC236}">
                <a16:creationId xmlns:a16="http://schemas.microsoft.com/office/drawing/2014/main" id="{C3A70291-3E26-49A2-99D0-FF1D2200292E}"/>
              </a:ext>
            </a:extLst>
          </p:cNvPr>
          <p:cNvCxnSpPr>
            <a:cxnSpLocks/>
          </p:cNvCxnSpPr>
          <p:nvPr/>
        </p:nvCxnSpPr>
        <p:spPr>
          <a:xfrm rot="16200000" flipH="1">
            <a:off x="2850102" y="4070272"/>
            <a:ext cx="889921" cy="736087"/>
          </a:xfrm>
          <a:prstGeom prst="curvedConnector2">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7" name="Google Shape;389;p3">
            <a:extLst>
              <a:ext uri="{FF2B5EF4-FFF2-40B4-BE49-F238E27FC236}">
                <a16:creationId xmlns:a16="http://schemas.microsoft.com/office/drawing/2014/main" id="{1D5BBB3E-6587-488A-9B1D-AC4F38269B9F}"/>
              </a:ext>
            </a:extLst>
          </p:cNvPr>
          <p:cNvSpPr/>
          <p:nvPr/>
        </p:nvSpPr>
        <p:spPr>
          <a:xfrm>
            <a:off x="7059027" y="5278074"/>
            <a:ext cx="1137603"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a:ln>
                  <a:noFill/>
                </a:ln>
                <a:solidFill>
                  <a:srgbClr val="001E33"/>
                </a:solidFill>
                <a:effectLst/>
                <a:uLnTx/>
                <a:uFillTx/>
                <a:latin typeface="Arial"/>
                <a:cs typeface="Arial"/>
                <a:sym typeface="Arial"/>
              </a:rPr>
              <a:t>Fig 3</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8" name="Google Shape;389;p3">
            <a:extLst>
              <a:ext uri="{FF2B5EF4-FFF2-40B4-BE49-F238E27FC236}">
                <a16:creationId xmlns:a16="http://schemas.microsoft.com/office/drawing/2014/main" id="{5A2BD4CE-40DD-4B53-90B7-688CA82C667C}"/>
              </a:ext>
            </a:extLst>
          </p:cNvPr>
          <p:cNvSpPr/>
          <p:nvPr/>
        </p:nvSpPr>
        <p:spPr>
          <a:xfrm>
            <a:off x="3423512" y="1852973"/>
            <a:ext cx="809380"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a:ln>
                  <a:noFill/>
                </a:ln>
                <a:solidFill>
                  <a:srgbClr val="001E33"/>
                </a:solidFill>
                <a:effectLst/>
                <a:uLnTx/>
                <a:uFillTx/>
                <a:latin typeface="Arial"/>
                <a:cs typeface="Arial"/>
                <a:sym typeface="Arial"/>
              </a:rPr>
              <a:t>Fig 1</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9" name="Google Shape;389;p3">
            <a:extLst>
              <a:ext uri="{FF2B5EF4-FFF2-40B4-BE49-F238E27FC236}">
                <a16:creationId xmlns:a16="http://schemas.microsoft.com/office/drawing/2014/main" id="{54EBF0F8-0EDE-49BA-A1F5-1574587949B4}"/>
              </a:ext>
            </a:extLst>
          </p:cNvPr>
          <p:cNvSpPr/>
          <p:nvPr/>
        </p:nvSpPr>
        <p:spPr>
          <a:xfrm>
            <a:off x="5588018" y="3690431"/>
            <a:ext cx="1146100" cy="429433"/>
          </a:xfrm>
          <a:prstGeom prst="rect">
            <a:avLst/>
          </a:prstGeom>
          <a:noFill/>
          <a:ln>
            <a:noFill/>
          </a:ln>
        </p:spPr>
        <p:txBody>
          <a:bodyPr spcFirstLastPara="1" wrap="square" lIns="90000" tIns="45000" rIns="90000" bIns="450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200" b="0" i="0" u="none" strike="noStrike" kern="0" cap="none" spc="0" normalizeH="0" baseline="0" noProof="0">
                <a:ln>
                  <a:noFill/>
                </a:ln>
                <a:solidFill>
                  <a:srgbClr val="001E33"/>
                </a:solidFill>
                <a:effectLst/>
                <a:uLnTx/>
                <a:uFillTx/>
                <a:latin typeface="Arial"/>
                <a:cs typeface="Arial"/>
                <a:sym typeface="Arial"/>
              </a:rPr>
              <a:t>Fig 2</a:t>
            </a:r>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pic>
        <p:nvPicPr>
          <p:cNvPr id="3" name="Imagen 2">
            <a:extLst>
              <a:ext uri="{FF2B5EF4-FFF2-40B4-BE49-F238E27FC236}">
                <a16:creationId xmlns:a16="http://schemas.microsoft.com/office/drawing/2014/main" id="{0B2791EC-844E-7BAB-10CB-7792BDFFC43F}"/>
              </a:ext>
            </a:extLst>
          </p:cNvPr>
          <p:cNvPicPr>
            <a:picLocks noChangeAspect="1"/>
          </p:cNvPicPr>
          <p:nvPr/>
        </p:nvPicPr>
        <p:blipFill>
          <a:blip r:embed="rId8"/>
          <a:stretch>
            <a:fillRect/>
          </a:stretch>
        </p:blipFill>
        <p:spPr>
          <a:xfrm>
            <a:off x="8501894" y="3078693"/>
            <a:ext cx="3164091" cy="25597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5"/>
          <p:cNvPicPr preferRelativeResize="0"/>
          <p:nvPr/>
        </p:nvPicPr>
        <p:blipFill rotWithShape="1">
          <a:blip r:embed="rId3">
            <a:alphaModFix/>
          </a:blip>
          <a:srcRect/>
          <a:stretch/>
        </p:blipFill>
        <p:spPr>
          <a:xfrm>
            <a:off x="-2880" y="0"/>
            <a:ext cx="12196080" cy="6855840"/>
          </a:xfrm>
          <a:prstGeom prst="rect">
            <a:avLst/>
          </a:prstGeom>
          <a:noFill/>
          <a:ln>
            <a:noFill/>
          </a:ln>
        </p:spPr>
      </p:pic>
      <p:sp>
        <p:nvSpPr>
          <p:cNvPr id="412" name="Google Shape;412;p5"/>
          <p:cNvSpPr/>
          <p:nvPr/>
        </p:nvSpPr>
        <p:spPr>
          <a:xfrm>
            <a:off x="265329" y="376925"/>
            <a:ext cx="5883300" cy="4248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FFFF"/>
                </a:solidFill>
                <a:latin typeface="Arial"/>
                <a:ea typeface="Arial"/>
                <a:cs typeface="Arial"/>
                <a:sym typeface="Arial"/>
              </a:rPr>
              <a:t>Algorithm Complexity</a:t>
            </a:r>
            <a:endParaRPr sz="2200" b="0" i="0" u="none" strike="noStrike" cap="none">
              <a:solidFill>
                <a:srgbClr val="000000"/>
              </a:solidFill>
              <a:latin typeface="Arial"/>
              <a:ea typeface="Arial"/>
              <a:cs typeface="Arial"/>
              <a:sym typeface="Arial"/>
            </a:endParaRPr>
          </a:p>
        </p:txBody>
      </p:sp>
      <p:sp>
        <p:nvSpPr>
          <p:cNvPr id="413" name="Google Shape;413;p5"/>
          <p:cNvSpPr/>
          <p:nvPr/>
        </p:nvSpPr>
        <p:spPr>
          <a:xfrm>
            <a:off x="352540" y="4135338"/>
            <a:ext cx="11456785" cy="1445096"/>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200" b="0" i="0" u="none" strike="noStrike" cap="none">
                <a:solidFill>
                  <a:srgbClr val="001E33"/>
                </a:solidFill>
                <a:latin typeface="Arial"/>
                <a:ea typeface="Arial"/>
                <a:cs typeface="Arial"/>
                <a:sym typeface="Arial"/>
              </a:rPr>
              <a:t>On </a:t>
            </a:r>
            <a:r>
              <a:rPr lang="en-US" sz="2200">
                <a:solidFill>
                  <a:srgbClr val="001E33"/>
                </a:solidFill>
              </a:rPr>
              <a:t>the table are the t</a:t>
            </a:r>
            <a:r>
              <a:rPr lang="en-US" sz="2200" b="0" i="0" u="none" strike="noStrike" cap="none">
                <a:solidFill>
                  <a:srgbClr val="001E33"/>
                </a:solidFill>
                <a:latin typeface="Arial"/>
                <a:ea typeface="Arial"/>
                <a:cs typeface="Arial"/>
                <a:sym typeface="Arial"/>
              </a:rPr>
              <a:t>ime and memory complexity of the</a:t>
            </a:r>
            <a:r>
              <a:rPr lang="en-US" sz="2200">
                <a:solidFill>
                  <a:srgbClr val="001E33"/>
                </a:solidFill>
              </a:rPr>
              <a:t> algorithms where V is the number of nodes, E is the number of edges And the memory complexity it is the one showed there because we used it for every single street (we don´t use a binary monticule or a balanced binary tree).</a:t>
            </a:r>
            <a:endParaRPr sz="1400" b="1" i="0" u="none" strike="noStrike" cap="none">
              <a:solidFill>
                <a:srgbClr val="ED7D31"/>
              </a:solidFill>
            </a:endParaRPr>
          </a:p>
        </p:txBody>
      </p:sp>
      <p:pic>
        <p:nvPicPr>
          <p:cNvPr id="2050" name="Picture 2" descr="Sexual Harassment and Assault are Not Acceptable, Ever">
            <a:extLst>
              <a:ext uri="{FF2B5EF4-FFF2-40B4-BE49-F238E27FC236}">
                <a16:creationId xmlns:a16="http://schemas.microsoft.com/office/drawing/2014/main" id="{7E7582B3-5ADD-4D8E-9120-801658F8A0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4422" y="1102593"/>
            <a:ext cx="5016848" cy="28219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a 2">
            <a:extLst>
              <a:ext uri="{FF2B5EF4-FFF2-40B4-BE49-F238E27FC236}">
                <a16:creationId xmlns:a16="http://schemas.microsoft.com/office/drawing/2014/main" id="{3BD5AB3F-4930-4277-8EE4-4071157754C2}"/>
              </a:ext>
            </a:extLst>
          </p:cNvPr>
          <p:cNvGraphicFramePr>
            <a:graphicFrameLocks noGrp="1"/>
          </p:cNvGraphicFramePr>
          <p:nvPr>
            <p:extLst>
              <p:ext uri="{D42A27DB-BD31-4B8C-83A1-F6EECF244321}">
                <p14:modId xmlns:p14="http://schemas.microsoft.com/office/powerpoint/2010/main" val="3888133447"/>
              </p:ext>
            </p:extLst>
          </p:nvPr>
        </p:nvGraphicFramePr>
        <p:xfrm>
          <a:off x="352540" y="1266940"/>
          <a:ext cx="6499953" cy="1392612"/>
        </p:xfrm>
        <a:graphic>
          <a:graphicData uri="http://schemas.openxmlformats.org/drawingml/2006/table">
            <a:tbl>
              <a:tblPr firstRow="1" bandRow="1">
                <a:tableStyleId>{8FD4443E-F989-4FC4-A0C8-D5A2AF1F390B}</a:tableStyleId>
              </a:tblPr>
              <a:tblGrid>
                <a:gridCol w="2166651">
                  <a:extLst>
                    <a:ext uri="{9D8B030D-6E8A-4147-A177-3AD203B41FA5}">
                      <a16:colId xmlns:a16="http://schemas.microsoft.com/office/drawing/2014/main" val="4202298061"/>
                    </a:ext>
                  </a:extLst>
                </a:gridCol>
                <a:gridCol w="2166651">
                  <a:extLst>
                    <a:ext uri="{9D8B030D-6E8A-4147-A177-3AD203B41FA5}">
                      <a16:colId xmlns:a16="http://schemas.microsoft.com/office/drawing/2014/main" val="3645556360"/>
                    </a:ext>
                  </a:extLst>
                </a:gridCol>
                <a:gridCol w="2166651">
                  <a:extLst>
                    <a:ext uri="{9D8B030D-6E8A-4147-A177-3AD203B41FA5}">
                      <a16:colId xmlns:a16="http://schemas.microsoft.com/office/drawing/2014/main" val="2547445960"/>
                    </a:ext>
                  </a:extLst>
                </a:gridCol>
              </a:tblGrid>
              <a:tr h="350496">
                <a:tc>
                  <a:txBody>
                    <a:bodyPr/>
                    <a:lstStyle/>
                    <a:p>
                      <a:pPr algn="ctr"/>
                      <a:endParaRPr lang="es-CO" sz="16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latin typeface="+mj-lt"/>
                        </a:rPr>
                        <a:t>Time </a:t>
                      </a:r>
                      <a:r>
                        <a:rPr lang="en-US" sz="1600" noProof="0">
                          <a:latin typeface="+mj-lt"/>
                        </a:rPr>
                        <a:t>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noProof="0">
                          <a:latin typeface="+mj-lt"/>
                        </a:rPr>
                        <a:t>Memory</a:t>
                      </a:r>
                      <a:r>
                        <a:rPr lang="es-ES" sz="1600">
                          <a:latin typeface="+mj-lt"/>
                        </a:rPr>
                        <a:t> </a:t>
                      </a:r>
                      <a:r>
                        <a:rPr lang="en-US" sz="1600" noProof="0">
                          <a:latin typeface="+mj-lt"/>
                        </a:rPr>
                        <a:t>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120788"/>
                  </a:ext>
                </a:extLst>
              </a:tr>
              <a:tr h="104211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a:solidFill>
                            <a:srgbClr val="001E33"/>
                          </a:solidFill>
                          <a:latin typeface="+mj-lt"/>
                        </a:rPr>
                        <a:t>DIJKSTRA WITH MODIFIED WEIGHTS</a:t>
                      </a:r>
                      <a:endParaRPr lang="es-CO" sz="16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400">
                          <a:latin typeface="+mj-lt"/>
                        </a:rPr>
                        <a:t>O((|V|+|E|) log |V|)</a:t>
                      </a:r>
                      <a:endParaRPr lang="es-CO" sz="24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kern="100">
                          <a:effectLst/>
                          <a:ea typeface="Times New Roman" panose="02020603050405020304" pitchFamily="18" charset="0"/>
                        </a:rPr>
                        <a:t>O(V</a:t>
                      </a:r>
                      <a:r>
                        <a:rPr lang="en-US" sz="2400" kern="100" baseline="30000">
                          <a:effectLst/>
                          <a:ea typeface="Times New Roman" panose="02020603050405020304" pitchFamily="18" charset="0"/>
                        </a:rPr>
                        <a:t>2</a:t>
                      </a:r>
                      <a:r>
                        <a:rPr lang="en-US" sz="2400" kern="100">
                          <a:effectLst/>
                          <a:ea typeface="Times New Roman" panose="02020603050405020304" pitchFamily="18" charset="0"/>
                        </a:rPr>
                        <a:t>)</a:t>
                      </a:r>
                      <a:endParaRPr lang="es-ES" sz="240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88703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gadd317ae2b_0_201"/>
          <p:cNvPicPr preferRelativeResize="0"/>
          <p:nvPr/>
        </p:nvPicPr>
        <p:blipFill rotWithShape="1">
          <a:blip r:embed="rId3">
            <a:alphaModFix/>
          </a:blip>
          <a:srcRect/>
          <a:stretch/>
        </p:blipFill>
        <p:spPr>
          <a:xfrm>
            <a:off x="-2880" y="0"/>
            <a:ext cx="12196077" cy="6855841"/>
          </a:xfrm>
          <a:prstGeom prst="rect">
            <a:avLst/>
          </a:prstGeom>
          <a:noFill/>
          <a:ln>
            <a:noFill/>
          </a:ln>
        </p:spPr>
      </p:pic>
      <p:sp>
        <p:nvSpPr>
          <p:cNvPr id="434" name="Google Shape;434;gadd317ae2b_0_20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Shortest Path Results</a:t>
            </a:r>
            <a:endParaRPr sz="2200" b="0" i="0" u="none" strike="noStrike" cap="none">
              <a:solidFill>
                <a:srgbClr val="000000"/>
              </a:solidFill>
              <a:latin typeface="Arial"/>
              <a:ea typeface="Arial"/>
              <a:cs typeface="Arial"/>
              <a:sym typeface="Arial"/>
            </a:endParaRPr>
          </a:p>
        </p:txBody>
      </p:sp>
      <p:sp>
        <p:nvSpPr>
          <p:cNvPr id="435" name="Google Shape;435;gadd317ae2b_0_201"/>
          <p:cNvSpPr/>
          <p:nvPr/>
        </p:nvSpPr>
        <p:spPr>
          <a:xfrm>
            <a:off x="356050" y="4858925"/>
            <a:ext cx="111750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dirty="0">
                <a:solidFill>
                  <a:srgbClr val="001E33"/>
                </a:solidFill>
              </a:rPr>
              <a:t>Shortest distance obtained.</a:t>
            </a:r>
            <a:endParaRPr sz="2200" b="0" i="1" u="none" strike="noStrike" cap="none" dirty="0">
              <a:solidFill>
                <a:srgbClr val="000000"/>
              </a:solidFill>
              <a:latin typeface="Arial"/>
              <a:ea typeface="Arial"/>
              <a:cs typeface="Arial"/>
              <a:sym typeface="Arial"/>
            </a:endParaRPr>
          </a:p>
        </p:txBody>
      </p:sp>
      <p:graphicFrame>
        <p:nvGraphicFramePr>
          <p:cNvPr id="442" name="Google Shape;442;gadd317ae2b_0_201"/>
          <p:cNvGraphicFramePr/>
          <p:nvPr>
            <p:extLst>
              <p:ext uri="{D42A27DB-BD31-4B8C-83A1-F6EECF244321}">
                <p14:modId xmlns:p14="http://schemas.microsoft.com/office/powerpoint/2010/main" val="56452416"/>
              </p:ext>
            </p:extLst>
          </p:nvPr>
        </p:nvGraphicFramePr>
        <p:xfrm>
          <a:off x="2010220" y="1303097"/>
          <a:ext cx="7618700" cy="3299300"/>
        </p:xfrm>
        <a:graphic>
          <a:graphicData uri="http://schemas.openxmlformats.org/drawingml/2006/table">
            <a:tbl>
              <a:tblPr>
                <a:noFill/>
                <a:tableStyleId>{5E2A815B-6931-4894-949A-FA1F3337C174}</a:tableStyleId>
              </a:tblPr>
              <a:tblGrid>
                <a:gridCol w="2852000">
                  <a:extLst>
                    <a:ext uri="{9D8B030D-6E8A-4147-A177-3AD203B41FA5}">
                      <a16:colId xmlns:a16="http://schemas.microsoft.com/office/drawing/2014/main" val="20000"/>
                    </a:ext>
                  </a:extLst>
                </a:gridCol>
                <a:gridCol w="3225850">
                  <a:extLst>
                    <a:ext uri="{9D8B030D-6E8A-4147-A177-3AD203B41FA5}">
                      <a16:colId xmlns:a16="http://schemas.microsoft.com/office/drawing/2014/main" val="20001"/>
                    </a:ext>
                  </a:extLst>
                </a:gridCol>
                <a:gridCol w="1540850">
                  <a:extLst>
                    <a:ext uri="{9D8B030D-6E8A-4147-A177-3AD203B41FA5}">
                      <a16:colId xmlns:a16="http://schemas.microsoft.com/office/drawing/2014/main" val="20002"/>
                    </a:ext>
                  </a:extLst>
                </a:gridCol>
              </a:tblGrid>
              <a:tr h="739200">
                <a:tc>
                  <a:txBody>
                    <a:bodyPr/>
                    <a:lstStyle/>
                    <a:p>
                      <a:pPr marL="0" marR="0" lvl="0" indent="0" algn="ctr" rtl="0">
                        <a:lnSpc>
                          <a:spcPct val="100000"/>
                        </a:lnSpc>
                        <a:spcBef>
                          <a:spcPts val="0"/>
                        </a:spcBef>
                        <a:spcAft>
                          <a:spcPts val="0"/>
                        </a:spcAft>
                        <a:buNone/>
                      </a:pPr>
                      <a:r>
                        <a:rPr lang="en-US" sz="2200" b="1">
                          <a:solidFill>
                            <a:srgbClr val="001E33"/>
                          </a:solidFill>
                        </a:rPr>
                        <a:t>Origin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200" b="1">
                          <a:solidFill>
                            <a:srgbClr val="001E33"/>
                          </a:solidFill>
                        </a:rPr>
                        <a:t>Destination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a:solidFill>
                            <a:srgbClr val="001E33"/>
                          </a:solidFill>
                        </a:rPr>
                        <a:t>Shortest distance (meters)</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2200">
                          <a:solidFill>
                            <a:srgbClr val="001E33"/>
                          </a:solidFill>
                        </a:rPr>
                        <a:t>Universidad EAFIT</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de Medellín</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b="0" u="none" strike="noStrike" cap="none">
                          <a:solidFill>
                            <a:srgbClr val="001E33"/>
                          </a:solidFill>
                          <a:latin typeface="Arial"/>
                          <a:ea typeface="Arial"/>
                          <a:cs typeface="Arial"/>
                          <a:sym typeface="Arial"/>
                        </a:rPr>
                        <a:t>6142m</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de Antioquia</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Nacional</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b="0" u="none" strike="noStrike" cap="none" dirty="0">
                          <a:solidFill>
                            <a:srgbClr val="001E33"/>
                          </a:solidFill>
                          <a:latin typeface="Arial"/>
                          <a:ea typeface="Arial"/>
                          <a:cs typeface="Arial"/>
                          <a:sym typeface="Arial"/>
                        </a:rPr>
                        <a:t>815 m</a:t>
                      </a:r>
                      <a:endParaRPr sz="2200" b="0" u="none" strike="noStrike" cap="none" dirty="0">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Nacional</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Universidad Luis </a:t>
                      </a:r>
                      <a:r>
                        <a:rPr lang="en-US" sz="2200" err="1">
                          <a:solidFill>
                            <a:srgbClr val="001E33"/>
                          </a:solidFill>
                        </a:rPr>
                        <a:t>Amigó</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dirty="0">
                          <a:solidFill>
                            <a:srgbClr val="001E33"/>
                          </a:solidFill>
                        </a:rPr>
                        <a:t>1469 m</a:t>
                      </a:r>
                      <a:endParaRPr sz="2200" dirty="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15" name="Google Shape;393;p3">
            <a:extLst>
              <a:ext uri="{FF2B5EF4-FFF2-40B4-BE49-F238E27FC236}">
                <a16:creationId xmlns:a16="http://schemas.microsoft.com/office/drawing/2014/main" id="{5AC58063-8E88-4093-02FB-6A31234A11A4}"/>
              </a:ext>
            </a:extLst>
          </p:cNvPr>
          <p:cNvSpPr/>
          <p:nvPr/>
        </p:nvSpPr>
        <p:spPr>
          <a:xfrm>
            <a:off x="43886" y="6085924"/>
            <a:ext cx="10746241" cy="706432"/>
          </a:xfrm>
          <a:prstGeom prst="rect">
            <a:avLst/>
          </a:prstGeom>
          <a:noFill/>
          <a:ln>
            <a:noFill/>
          </a:ln>
        </p:spPr>
        <p:txBody>
          <a:bodyPr spcFirstLastPara="1" wrap="square" lIns="90000" tIns="45000" rIns="90000" bIns="45000" anchor="t" anchorCtr="0">
            <a:spAutoFit/>
          </a:bodyPr>
          <a:lstStyle/>
          <a:p>
            <a:pPr algn="just">
              <a:buSzPts val="1400"/>
              <a:defRPr/>
            </a:pPr>
            <a:r>
              <a:rPr lang="en-US" i="1" dirty="0">
                <a:solidFill>
                  <a:srgbClr val="ED7D31"/>
                </a:solidFill>
              </a:rPr>
              <a:t>In what follows, we present the results obtained for the shortest path </a:t>
            </a:r>
            <a:r>
              <a:rPr lang="es-CO" i="1" dirty="0" err="1">
                <a:solidFill>
                  <a:srgbClr val="ED7D31"/>
                </a:solidFill>
              </a:rPr>
              <a:t>due</a:t>
            </a:r>
            <a:r>
              <a:rPr lang="es-CO" i="1" dirty="0">
                <a:solidFill>
                  <a:srgbClr val="ED7D31"/>
                </a:solidFill>
              </a:rPr>
              <a:t> </a:t>
            </a:r>
            <a:r>
              <a:rPr lang="es-CO" i="1" dirty="0" err="1">
                <a:solidFill>
                  <a:srgbClr val="ED7D31"/>
                </a:solidFill>
              </a:rPr>
              <a:t>to</a:t>
            </a:r>
            <a:r>
              <a:rPr lang="es-CO" i="1" dirty="0">
                <a:solidFill>
                  <a:srgbClr val="ED7D31"/>
                </a:solidFill>
              </a:rPr>
              <a:t> new </a:t>
            </a:r>
            <a:r>
              <a:rPr lang="es-CO" i="1" dirty="0" err="1">
                <a:solidFill>
                  <a:srgbClr val="ED7D31"/>
                </a:solidFill>
              </a:rPr>
              <a:t>directions</a:t>
            </a:r>
            <a:r>
              <a:rPr lang="es-CO" i="1" dirty="0">
                <a:solidFill>
                  <a:srgbClr val="ED7D31"/>
                </a:solidFill>
              </a:rPr>
              <a:t> </a:t>
            </a:r>
            <a:r>
              <a:rPr lang="es-CO" i="1" dirty="0" err="1">
                <a:solidFill>
                  <a:srgbClr val="ED7D31"/>
                </a:solidFill>
              </a:rPr>
              <a:t>given</a:t>
            </a:r>
            <a:r>
              <a:rPr lang="es-CO" i="1" dirty="0">
                <a:solidFill>
                  <a:srgbClr val="ED7D31"/>
                </a:solidFill>
              </a:rPr>
              <a:t> in </a:t>
            </a:r>
            <a:r>
              <a:rPr lang="es-CO" i="1" dirty="0" err="1">
                <a:solidFill>
                  <a:srgbClr val="ED7D31"/>
                </a:solidFill>
              </a:rPr>
              <a:t>class</a:t>
            </a:r>
            <a:r>
              <a:rPr lang="es-CO" i="1" dirty="0">
                <a:solidFill>
                  <a:srgbClr val="ED7D31"/>
                </a:solidFill>
              </a:rPr>
              <a:t> </a:t>
            </a:r>
            <a:r>
              <a:rPr lang="es-CO" i="1" dirty="0" err="1">
                <a:solidFill>
                  <a:srgbClr val="ED7D31"/>
                </a:solidFill>
              </a:rPr>
              <a:t>harassment</a:t>
            </a:r>
            <a:r>
              <a:rPr lang="es-CO" i="1" dirty="0">
                <a:solidFill>
                  <a:srgbClr val="ED7D31"/>
                </a:solidFill>
              </a:rPr>
              <a:t> </a:t>
            </a:r>
            <a:r>
              <a:rPr lang="es-CO" i="1" dirty="0" err="1">
                <a:solidFill>
                  <a:srgbClr val="ED7D31"/>
                </a:solidFill>
              </a:rPr>
              <a:t>is</a:t>
            </a:r>
            <a:r>
              <a:rPr lang="es-CO" i="1" dirty="0">
                <a:solidFill>
                  <a:srgbClr val="ED7D31"/>
                </a:solidFill>
              </a:rPr>
              <a:t> </a:t>
            </a:r>
            <a:r>
              <a:rPr lang="es-CO" i="1" dirty="0" err="1">
                <a:solidFill>
                  <a:srgbClr val="ED7D31"/>
                </a:solidFill>
              </a:rPr>
              <a:t>not</a:t>
            </a:r>
            <a:r>
              <a:rPr lang="es-CO" i="1" dirty="0">
                <a:solidFill>
                  <a:srgbClr val="ED7D31"/>
                </a:solidFill>
              </a:rPr>
              <a:t> </a:t>
            </a:r>
            <a:r>
              <a:rPr lang="es-CO" i="1" dirty="0" err="1">
                <a:solidFill>
                  <a:srgbClr val="ED7D31"/>
                </a:solidFill>
              </a:rPr>
              <a:t>taken</a:t>
            </a:r>
            <a:r>
              <a:rPr lang="es-CO" i="1" dirty="0">
                <a:solidFill>
                  <a:srgbClr val="ED7D31"/>
                </a:solidFill>
              </a:rPr>
              <a:t> </a:t>
            </a:r>
            <a:r>
              <a:rPr lang="es-CO" i="1" dirty="0" err="1">
                <a:solidFill>
                  <a:srgbClr val="ED7D31"/>
                </a:solidFill>
              </a:rPr>
              <a:t>into</a:t>
            </a:r>
            <a:r>
              <a:rPr lang="es-CO" i="1" dirty="0">
                <a:solidFill>
                  <a:srgbClr val="ED7D31"/>
                </a:solidFill>
              </a:rPr>
              <a:t> </a:t>
            </a:r>
            <a:r>
              <a:rPr lang="es-CO" i="1" dirty="0" err="1">
                <a:solidFill>
                  <a:srgbClr val="ED7D31"/>
                </a:solidFill>
              </a:rPr>
              <a:t>account</a:t>
            </a:r>
            <a:r>
              <a:rPr lang="es-CO" i="1" dirty="0">
                <a:solidFill>
                  <a:srgbClr val="ED7D31"/>
                </a:solidFill>
              </a:rPr>
              <a:t>. </a:t>
            </a:r>
            <a:r>
              <a:rPr lang="es-CO" i="1" dirty="0" err="1">
                <a:solidFill>
                  <a:srgbClr val="ED7D31"/>
                </a:solidFill>
              </a:rPr>
              <a:t>We</a:t>
            </a:r>
            <a:r>
              <a:rPr lang="es-CO" i="1" dirty="0">
                <a:solidFill>
                  <a:srgbClr val="ED7D31"/>
                </a:solidFill>
              </a:rPr>
              <a:t> compare </a:t>
            </a:r>
            <a:r>
              <a:rPr lang="es-CO" i="1" dirty="0" err="1">
                <a:solidFill>
                  <a:srgbClr val="ED7D31"/>
                </a:solidFill>
              </a:rPr>
              <a:t>with</a:t>
            </a:r>
            <a:r>
              <a:rPr lang="es-CO" i="1" dirty="0">
                <a:solidFill>
                  <a:srgbClr val="ED7D31"/>
                </a:solidFill>
              </a:rPr>
              <a:t> Google </a:t>
            </a:r>
            <a:r>
              <a:rPr lang="es-CO" i="1" dirty="0" err="1">
                <a:solidFill>
                  <a:srgbClr val="ED7D31"/>
                </a:solidFill>
              </a:rPr>
              <a:t>maps</a:t>
            </a:r>
            <a:r>
              <a:rPr lang="es-CO" i="1" dirty="0">
                <a:solidFill>
                  <a:srgbClr val="ED7D31"/>
                </a:solidFill>
              </a:rPr>
              <a:t> and </a:t>
            </a:r>
            <a:r>
              <a:rPr lang="es-CO" i="1" dirty="0" err="1">
                <a:solidFill>
                  <a:srgbClr val="ED7D31"/>
                </a:solidFill>
              </a:rPr>
              <a:t>we</a:t>
            </a:r>
            <a:r>
              <a:rPr lang="es-CO" i="1" dirty="0">
                <a:solidFill>
                  <a:srgbClr val="ED7D31"/>
                </a:solidFill>
              </a:rPr>
              <a:t> </a:t>
            </a:r>
            <a:r>
              <a:rPr lang="es-CO" i="1" dirty="0" err="1">
                <a:solidFill>
                  <a:srgbClr val="ED7D31"/>
                </a:solidFill>
              </a:rPr>
              <a:t>have</a:t>
            </a:r>
            <a:r>
              <a:rPr lang="es-CO" i="1" dirty="0">
                <a:solidFill>
                  <a:srgbClr val="ED7D31"/>
                </a:solidFill>
              </a:rPr>
              <a:t> </a:t>
            </a:r>
            <a:r>
              <a:rPr lang="es-CO" i="1" dirty="0" err="1">
                <a:solidFill>
                  <a:srgbClr val="ED7D31"/>
                </a:solidFill>
              </a:rPr>
              <a:t>the</a:t>
            </a:r>
            <a:r>
              <a:rPr lang="es-CO" i="1" dirty="0">
                <a:solidFill>
                  <a:srgbClr val="ED7D31"/>
                </a:solidFill>
              </a:rPr>
              <a:t> </a:t>
            </a:r>
            <a:r>
              <a:rPr lang="es-CO" i="1" dirty="0" err="1">
                <a:solidFill>
                  <a:srgbClr val="ED7D31"/>
                </a:solidFill>
              </a:rPr>
              <a:t>same</a:t>
            </a:r>
            <a:r>
              <a:rPr lang="es-CO" i="1" dirty="0">
                <a:solidFill>
                  <a:srgbClr val="ED7D31"/>
                </a:solidFill>
              </a:rPr>
              <a:t> short </a:t>
            </a:r>
            <a:r>
              <a:rPr lang="es-CO" i="1" dirty="0" err="1">
                <a:solidFill>
                  <a:srgbClr val="ED7D31"/>
                </a:solidFill>
              </a:rPr>
              <a:t>distance</a:t>
            </a:r>
            <a:r>
              <a:rPr lang="es-CO" i="1" dirty="0">
                <a:solidFill>
                  <a:srgbClr val="ED7D31"/>
                </a:solidFill>
              </a:rPr>
              <a:t>.</a:t>
            </a:r>
          </a:p>
          <a:p>
            <a:pPr marL="0" marR="0" lvl="0" indent="0" algn="just"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200" b="0" i="0" u="none" strike="noStrike" kern="0" cap="none" spc="0" normalizeH="0" baseline="0" noProof="0" dirty="0">
              <a:ln>
                <a:noFill/>
              </a:ln>
              <a:solidFill>
                <a:srgbClr val="ED7D31"/>
              </a:solidFill>
              <a:effectLst/>
              <a:uLnTx/>
              <a:uFillTx/>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g105e9140ba5_0_161"/>
          <p:cNvPicPr preferRelativeResize="0"/>
          <p:nvPr/>
        </p:nvPicPr>
        <p:blipFill rotWithShape="1">
          <a:blip r:embed="rId3">
            <a:alphaModFix/>
          </a:blip>
          <a:srcRect/>
          <a:stretch/>
        </p:blipFill>
        <p:spPr>
          <a:xfrm>
            <a:off x="-2880" y="0"/>
            <a:ext cx="12196075" cy="6855842"/>
          </a:xfrm>
          <a:prstGeom prst="rect">
            <a:avLst/>
          </a:prstGeom>
          <a:noFill/>
          <a:ln>
            <a:noFill/>
          </a:ln>
        </p:spPr>
      </p:pic>
      <p:sp>
        <p:nvSpPr>
          <p:cNvPr id="451" name="Google Shape;451;g105e9140ba5_0_161"/>
          <p:cNvSpPr/>
          <p:nvPr/>
        </p:nvSpPr>
        <p:spPr>
          <a:xfrm>
            <a:off x="265329" y="376925"/>
            <a:ext cx="5883300" cy="424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b="1">
                <a:solidFill>
                  <a:srgbClr val="FFFFFF"/>
                </a:solidFill>
              </a:rPr>
              <a:t>Lowest Risk Results</a:t>
            </a:r>
            <a:endParaRPr sz="2200" b="0" i="0" u="none" strike="noStrike" cap="none">
              <a:solidFill>
                <a:srgbClr val="000000"/>
              </a:solidFill>
              <a:latin typeface="Arial"/>
              <a:ea typeface="Arial"/>
              <a:cs typeface="Arial"/>
              <a:sym typeface="Arial"/>
            </a:endParaRPr>
          </a:p>
        </p:txBody>
      </p:sp>
      <p:sp>
        <p:nvSpPr>
          <p:cNvPr id="452" name="Google Shape;452;g105e9140ba5_0_161"/>
          <p:cNvSpPr/>
          <p:nvPr/>
        </p:nvSpPr>
        <p:spPr>
          <a:xfrm>
            <a:off x="356050" y="4858925"/>
            <a:ext cx="10976400" cy="942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200" dirty="0">
                <a:solidFill>
                  <a:srgbClr val="001E33"/>
                </a:solidFill>
              </a:rPr>
              <a:t>Lowest weighted-average risk of harassment obtained </a:t>
            </a:r>
            <a:r>
              <a:rPr lang="en-US" sz="2200" i="1" dirty="0">
                <a:solidFill>
                  <a:srgbClr val="001E33"/>
                </a:solidFill>
              </a:rPr>
              <a:t>.</a:t>
            </a:r>
            <a:endParaRPr sz="2200" b="0" i="1" u="none" strike="noStrike" cap="none" dirty="0">
              <a:solidFill>
                <a:srgbClr val="000000"/>
              </a:solidFill>
              <a:latin typeface="Arial"/>
              <a:ea typeface="Arial"/>
              <a:cs typeface="Arial"/>
              <a:sym typeface="Arial"/>
            </a:endParaRPr>
          </a:p>
        </p:txBody>
      </p:sp>
      <p:graphicFrame>
        <p:nvGraphicFramePr>
          <p:cNvPr id="459" name="Google Shape;459;g105e9140ba5_0_161"/>
          <p:cNvGraphicFramePr/>
          <p:nvPr>
            <p:extLst>
              <p:ext uri="{D42A27DB-BD31-4B8C-83A1-F6EECF244321}">
                <p14:modId xmlns:p14="http://schemas.microsoft.com/office/powerpoint/2010/main" val="1807840079"/>
              </p:ext>
            </p:extLst>
          </p:nvPr>
        </p:nvGraphicFramePr>
        <p:xfrm>
          <a:off x="333820" y="1803840"/>
          <a:ext cx="11064373" cy="2922360"/>
        </p:xfrm>
        <a:graphic>
          <a:graphicData uri="http://schemas.openxmlformats.org/drawingml/2006/table">
            <a:tbl>
              <a:tblPr>
                <a:noFill/>
                <a:tableStyleId>{5E2A815B-6931-4894-949A-FA1F3337C174}</a:tableStyleId>
              </a:tblPr>
              <a:tblGrid>
                <a:gridCol w="3786902">
                  <a:extLst>
                    <a:ext uri="{9D8B030D-6E8A-4147-A177-3AD203B41FA5}">
                      <a16:colId xmlns:a16="http://schemas.microsoft.com/office/drawing/2014/main" val="20000"/>
                    </a:ext>
                  </a:extLst>
                </a:gridCol>
                <a:gridCol w="3606453">
                  <a:extLst>
                    <a:ext uri="{9D8B030D-6E8A-4147-A177-3AD203B41FA5}">
                      <a16:colId xmlns:a16="http://schemas.microsoft.com/office/drawing/2014/main" val="20001"/>
                    </a:ext>
                  </a:extLst>
                </a:gridCol>
                <a:gridCol w="3671018">
                  <a:extLst>
                    <a:ext uri="{9D8B030D-6E8A-4147-A177-3AD203B41FA5}">
                      <a16:colId xmlns:a16="http://schemas.microsoft.com/office/drawing/2014/main" val="20002"/>
                    </a:ext>
                  </a:extLst>
                </a:gridCol>
              </a:tblGrid>
              <a:tr h="739200">
                <a:tc>
                  <a:txBody>
                    <a:bodyPr/>
                    <a:lstStyle/>
                    <a:p>
                      <a:pPr marL="0" marR="0" lvl="0" indent="0" algn="ctr" rtl="0">
                        <a:lnSpc>
                          <a:spcPct val="100000"/>
                        </a:lnSpc>
                        <a:spcBef>
                          <a:spcPts val="0"/>
                        </a:spcBef>
                        <a:spcAft>
                          <a:spcPts val="0"/>
                        </a:spcAft>
                        <a:buNone/>
                      </a:pPr>
                      <a:r>
                        <a:rPr lang="en-US" sz="2200" b="1">
                          <a:solidFill>
                            <a:srgbClr val="001E33"/>
                          </a:solidFill>
                        </a:rPr>
                        <a:t>Origin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2200" b="1">
                          <a:solidFill>
                            <a:srgbClr val="001E33"/>
                          </a:solidFill>
                        </a:rPr>
                        <a:t>Destination</a:t>
                      </a:r>
                      <a:endParaRPr sz="2200" b="1" u="none" strike="noStrike" cap="none">
                        <a:solidFill>
                          <a:srgbClr val="001E33"/>
                        </a:solidFill>
                      </a:endParaRPr>
                    </a:p>
                  </a:txBody>
                  <a:tcPr marL="91425" marR="91425" marT="91425" marB="914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2200" b="1">
                          <a:solidFill>
                            <a:srgbClr val="001E33"/>
                          </a:solidFill>
                        </a:rPr>
                        <a:t>Weighted-average risk of harassment</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rgbClr val="00AADB"/>
                    </a:solidFill>
                  </a:tcPr>
                </a:tc>
                <a:extLst>
                  <a:ext uri="{0D108BD9-81ED-4DB2-BD59-A6C34878D82A}">
                    <a16:rowId xmlns:a16="http://schemas.microsoft.com/office/drawing/2014/main" val="10000"/>
                  </a:ext>
                </a:extLst>
              </a:tr>
              <a:tr h="719650">
                <a:tc>
                  <a:txBody>
                    <a:bodyPr/>
                    <a:lstStyle/>
                    <a:p>
                      <a:pPr marL="0" marR="0" lvl="0" indent="0" algn="l" rtl="0">
                        <a:lnSpc>
                          <a:spcPct val="100000"/>
                        </a:lnSpc>
                        <a:spcBef>
                          <a:spcPts val="0"/>
                        </a:spcBef>
                        <a:spcAft>
                          <a:spcPts val="0"/>
                        </a:spcAft>
                        <a:buNone/>
                      </a:pPr>
                      <a:r>
                        <a:rPr lang="en-US" sz="2200">
                          <a:solidFill>
                            <a:srgbClr val="001E33"/>
                          </a:solidFill>
                        </a:rPr>
                        <a:t>Universidad EAFIT</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de Medellín</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a:lnSpc>
                          <a:spcPct val="100000"/>
                        </a:lnSpc>
                        <a:spcBef>
                          <a:spcPts val="0"/>
                        </a:spcBef>
                        <a:spcAft>
                          <a:spcPts val="0"/>
                        </a:spcAft>
                        <a:buNone/>
                      </a:pPr>
                      <a:r>
                        <a:rPr lang="en-US" sz="2200" b="0" i="0" u="none" strike="noStrike" noProof="0"/>
                        <a:t>0.642</a:t>
                      </a:r>
                      <a:endParaRPr lang="es-ES">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de Antioquia</a:t>
                      </a:r>
                      <a:endParaRPr sz="2200" u="none" strike="noStrike" cap="none">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2200">
                          <a:solidFill>
                            <a:srgbClr val="001E33"/>
                          </a:solidFill>
                        </a:rPr>
                        <a:t>Universidad Nacional</a:t>
                      </a:r>
                      <a:endParaRPr sz="2200" b="0" u="none" strike="noStrike" cap="none">
                        <a:solidFill>
                          <a:srgbClr val="001E33"/>
                        </a:solidFill>
                        <a:latin typeface="Arial"/>
                        <a:ea typeface="Arial"/>
                        <a:cs typeface="Arial"/>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a:lnSpc>
                          <a:spcPct val="100000"/>
                        </a:lnSpc>
                        <a:spcBef>
                          <a:spcPts val="0"/>
                        </a:spcBef>
                        <a:spcAft>
                          <a:spcPts val="0"/>
                        </a:spcAft>
                        <a:buNone/>
                      </a:pPr>
                      <a:r>
                        <a:rPr lang="en-US" sz="2200" b="0" i="0" u="none" strike="noStrike" noProof="0"/>
                        <a:t>0.605</a:t>
                      </a:r>
                      <a:endParaRPr lang="es-ES">
                        <a:sym typeface="Aria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720350">
                <a:tc>
                  <a:txBody>
                    <a:bodyPr/>
                    <a:lstStyle/>
                    <a:p>
                      <a:pPr marL="0" marR="0" lvl="0" indent="0" algn="l" rtl="0">
                        <a:lnSpc>
                          <a:spcPct val="100000"/>
                        </a:lnSpc>
                        <a:spcBef>
                          <a:spcPts val="0"/>
                        </a:spcBef>
                        <a:spcAft>
                          <a:spcPts val="0"/>
                        </a:spcAft>
                        <a:buNone/>
                      </a:pPr>
                      <a:r>
                        <a:rPr lang="en-US" sz="2200">
                          <a:solidFill>
                            <a:srgbClr val="001E33"/>
                          </a:solidFill>
                        </a:rPr>
                        <a:t>Universidad Nacional</a:t>
                      </a:r>
                      <a:endParaRPr sz="2200">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None/>
                      </a:pPr>
                      <a:r>
                        <a:rPr lang="en-US" sz="2200">
                          <a:solidFill>
                            <a:srgbClr val="001E33"/>
                          </a:solidFill>
                        </a:rPr>
                        <a:t>Universidad Luis </a:t>
                      </a:r>
                      <a:r>
                        <a:rPr lang="en-US" sz="2200" err="1">
                          <a:solidFill>
                            <a:srgbClr val="001E33"/>
                          </a:solidFill>
                        </a:rPr>
                        <a:t>Amigó</a:t>
                      </a:r>
                      <a:endParaRPr sz="2200" err="1">
                        <a:solidFill>
                          <a:srgbClr val="001E33"/>
                        </a:solidFill>
                      </a:endParaRPr>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tc>
                  <a:txBody>
                    <a:bodyPr/>
                    <a:lstStyle/>
                    <a:p>
                      <a:pPr marL="0" marR="0" lvl="0" indent="0" algn="l">
                        <a:lnSpc>
                          <a:spcPct val="100000"/>
                        </a:lnSpc>
                        <a:spcBef>
                          <a:spcPts val="0"/>
                        </a:spcBef>
                        <a:spcAft>
                          <a:spcPts val="0"/>
                        </a:spcAft>
                        <a:buNone/>
                      </a:pPr>
                      <a:r>
                        <a:rPr lang="en-US" sz="2200" b="0" i="0" u="none" strike="noStrike" noProof="0">
                          <a:latin typeface="Arial"/>
                        </a:rPr>
                        <a:t>0.599</a:t>
                      </a:r>
                      <a:endParaRPr lang="es-ES"/>
                    </a:p>
                  </a:txBody>
                  <a:tcPr marL="90000" marR="90000" marT="45725" marB="45725">
                    <a:lnL w="9525" cap="flat" cmpd="sng">
                      <a:solidFill>
                        <a:srgbClr val="001E33"/>
                      </a:solidFill>
                      <a:prstDash val="solid"/>
                      <a:round/>
                      <a:headEnd type="none" w="sm" len="sm"/>
                      <a:tailEnd type="none" w="sm" len="sm"/>
                    </a:lnL>
                    <a:lnR w="9525" cap="flat" cmpd="sng">
                      <a:solidFill>
                        <a:srgbClr val="001E33"/>
                      </a:solidFill>
                      <a:prstDash val="solid"/>
                      <a:round/>
                      <a:headEnd type="none" w="sm" len="sm"/>
                      <a:tailEnd type="none" w="sm" len="sm"/>
                    </a:lnR>
                    <a:lnT w="9525" cap="flat" cmpd="sng">
                      <a:solidFill>
                        <a:srgbClr val="001E33"/>
                      </a:solidFill>
                      <a:prstDash val="solid"/>
                      <a:round/>
                      <a:headEnd type="none" w="sm" len="sm"/>
                      <a:tailEnd type="none" w="sm" len="sm"/>
                    </a:lnT>
                    <a:lnB w="9525" cap="flat" cmpd="sng">
                      <a:solidFill>
                        <a:srgbClr val="001E33"/>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bl>
          </a:graphicData>
        </a:graphic>
      </p:graphicFrame>
      <p:sp>
        <p:nvSpPr>
          <p:cNvPr id="15" name="Google Shape;393;p3">
            <a:extLst>
              <a:ext uri="{FF2B5EF4-FFF2-40B4-BE49-F238E27FC236}">
                <a16:creationId xmlns:a16="http://schemas.microsoft.com/office/drawing/2014/main" id="{E9C5A42E-A11D-06A2-D175-BFD591F24DB7}"/>
              </a:ext>
            </a:extLst>
          </p:cNvPr>
          <p:cNvSpPr/>
          <p:nvPr/>
        </p:nvSpPr>
        <p:spPr>
          <a:xfrm>
            <a:off x="43886" y="6085924"/>
            <a:ext cx="10746241" cy="460211"/>
          </a:xfrm>
          <a:prstGeom prst="rect">
            <a:avLst/>
          </a:prstGeom>
          <a:noFill/>
          <a:ln>
            <a:noFill/>
          </a:ln>
        </p:spPr>
        <p:txBody>
          <a:bodyPr spcFirstLastPara="1" wrap="square" lIns="90000" tIns="45000" rIns="90000" bIns="45000" anchor="t" anchorCtr="0">
            <a:spAutoFit/>
          </a:bodyPr>
          <a:lstStyle/>
          <a:p>
            <a:pPr algn="just">
              <a:buSzPts val="1400"/>
              <a:defRPr/>
            </a:pPr>
            <a:r>
              <a:rPr lang="en-US" sz="1200" i="1" dirty="0">
                <a:solidFill>
                  <a:srgbClr val="ED7D31"/>
                </a:solidFill>
              </a:rPr>
              <a:t>In what follows, we present the results obtained for the shortest path </a:t>
            </a:r>
            <a:r>
              <a:rPr lang="es-CO" sz="1200" i="1" dirty="0" err="1">
                <a:solidFill>
                  <a:srgbClr val="ED7D31"/>
                </a:solidFill>
              </a:rPr>
              <a:t>due</a:t>
            </a:r>
            <a:r>
              <a:rPr lang="es-CO" sz="1200" i="1" dirty="0">
                <a:solidFill>
                  <a:srgbClr val="ED7D31"/>
                </a:solidFill>
              </a:rPr>
              <a:t> </a:t>
            </a:r>
            <a:r>
              <a:rPr lang="es-CO" sz="1200" i="1" dirty="0" err="1">
                <a:solidFill>
                  <a:srgbClr val="ED7D31"/>
                </a:solidFill>
              </a:rPr>
              <a:t>to</a:t>
            </a:r>
            <a:r>
              <a:rPr lang="es-CO" sz="1200" i="1" dirty="0">
                <a:solidFill>
                  <a:srgbClr val="ED7D31"/>
                </a:solidFill>
              </a:rPr>
              <a:t> new </a:t>
            </a:r>
            <a:r>
              <a:rPr lang="es-CO" sz="1200" i="1" dirty="0" err="1">
                <a:solidFill>
                  <a:srgbClr val="ED7D31"/>
                </a:solidFill>
              </a:rPr>
              <a:t>directions</a:t>
            </a:r>
            <a:r>
              <a:rPr lang="es-CO" sz="1200" i="1" dirty="0">
                <a:solidFill>
                  <a:srgbClr val="ED7D31"/>
                </a:solidFill>
              </a:rPr>
              <a:t> </a:t>
            </a:r>
            <a:r>
              <a:rPr lang="es-CO" sz="1200" i="1" dirty="0" err="1">
                <a:solidFill>
                  <a:srgbClr val="ED7D31"/>
                </a:solidFill>
              </a:rPr>
              <a:t>given</a:t>
            </a:r>
            <a:r>
              <a:rPr lang="es-CO" sz="1200" i="1" dirty="0">
                <a:solidFill>
                  <a:srgbClr val="ED7D31"/>
                </a:solidFill>
              </a:rPr>
              <a:t> in </a:t>
            </a:r>
            <a:r>
              <a:rPr lang="es-CO" sz="1200" i="1" dirty="0" err="1">
                <a:solidFill>
                  <a:srgbClr val="ED7D31"/>
                </a:solidFill>
              </a:rPr>
              <a:t>class</a:t>
            </a:r>
            <a:r>
              <a:rPr lang="es-CO" sz="1200" i="1" dirty="0">
                <a:solidFill>
                  <a:srgbClr val="ED7D31"/>
                </a:solidFill>
              </a:rPr>
              <a:t> </a:t>
            </a:r>
            <a:r>
              <a:rPr lang="es-CO" sz="1200" i="1" dirty="0" err="1">
                <a:solidFill>
                  <a:srgbClr val="ED7D31"/>
                </a:solidFill>
              </a:rPr>
              <a:t>harassment</a:t>
            </a:r>
            <a:r>
              <a:rPr lang="es-CO" sz="1200" i="1" dirty="0">
                <a:solidFill>
                  <a:srgbClr val="ED7D31"/>
                </a:solidFill>
              </a:rPr>
              <a:t> </a:t>
            </a:r>
            <a:r>
              <a:rPr lang="es-CO" sz="1200" i="1" dirty="0" err="1">
                <a:solidFill>
                  <a:srgbClr val="ED7D31"/>
                </a:solidFill>
              </a:rPr>
              <a:t>is</a:t>
            </a:r>
            <a:r>
              <a:rPr lang="es-CO" sz="1200" i="1" dirty="0">
                <a:solidFill>
                  <a:srgbClr val="ED7D31"/>
                </a:solidFill>
              </a:rPr>
              <a:t> </a:t>
            </a:r>
            <a:r>
              <a:rPr lang="es-CO" sz="1200" i="1" dirty="0" err="1">
                <a:solidFill>
                  <a:srgbClr val="ED7D31"/>
                </a:solidFill>
              </a:rPr>
              <a:t>not</a:t>
            </a:r>
            <a:r>
              <a:rPr lang="es-CO" sz="1200" i="1" dirty="0">
                <a:solidFill>
                  <a:srgbClr val="ED7D31"/>
                </a:solidFill>
              </a:rPr>
              <a:t> </a:t>
            </a:r>
            <a:r>
              <a:rPr lang="es-CO" sz="1200" i="1" dirty="0" err="1">
                <a:solidFill>
                  <a:srgbClr val="ED7D31"/>
                </a:solidFill>
              </a:rPr>
              <a:t>taken</a:t>
            </a:r>
            <a:r>
              <a:rPr lang="es-CO" sz="1200" i="1" dirty="0">
                <a:solidFill>
                  <a:srgbClr val="ED7D31"/>
                </a:solidFill>
              </a:rPr>
              <a:t> </a:t>
            </a:r>
            <a:r>
              <a:rPr lang="es-CO" sz="1200" i="1" dirty="0" err="1">
                <a:solidFill>
                  <a:srgbClr val="ED7D31"/>
                </a:solidFill>
              </a:rPr>
              <a:t>into</a:t>
            </a:r>
            <a:r>
              <a:rPr lang="es-CO" sz="1200" i="1" dirty="0">
                <a:solidFill>
                  <a:srgbClr val="ED7D31"/>
                </a:solidFill>
              </a:rPr>
              <a:t> </a:t>
            </a:r>
            <a:r>
              <a:rPr lang="es-CO" sz="1200" i="1" dirty="0" err="1">
                <a:solidFill>
                  <a:srgbClr val="ED7D31"/>
                </a:solidFill>
              </a:rPr>
              <a:t>account</a:t>
            </a:r>
            <a:r>
              <a:rPr lang="es-CO" sz="1200" i="1" dirty="0">
                <a:solidFill>
                  <a:srgbClr val="ED7D31"/>
                </a:solidFill>
              </a:rPr>
              <a:t>. </a:t>
            </a:r>
            <a:r>
              <a:rPr lang="es-CO" sz="1200" i="1" dirty="0" err="1">
                <a:solidFill>
                  <a:srgbClr val="ED7D31"/>
                </a:solidFill>
              </a:rPr>
              <a:t>We</a:t>
            </a:r>
            <a:r>
              <a:rPr lang="es-CO" sz="1200" i="1" dirty="0">
                <a:solidFill>
                  <a:srgbClr val="ED7D31"/>
                </a:solidFill>
              </a:rPr>
              <a:t> compare </a:t>
            </a:r>
            <a:r>
              <a:rPr lang="es-CO" sz="1200" i="1" dirty="0" err="1">
                <a:solidFill>
                  <a:srgbClr val="ED7D31"/>
                </a:solidFill>
              </a:rPr>
              <a:t>with</a:t>
            </a:r>
            <a:r>
              <a:rPr lang="es-CO" sz="1200" i="1" dirty="0">
                <a:solidFill>
                  <a:srgbClr val="ED7D31"/>
                </a:solidFill>
              </a:rPr>
              <a:t> </a:t>
            </a:r>
            <a:r>
              <a:rPr lang="es-CO" sz="1200" i="1" dirty="0" err="1">
                <a:solidFill>
                  <a:srgbClr val="ED7D31"/>
                </a:solidFill>
              </a:rPr>
              <a:t>other</a:t>
            </a:r>
            <a:r>
              <a:rPr lang="es-CO" sz="1200" i="1" dirty="0">
                <a:solidFill>
                  <a:srgbClr val="ED7D31"/>
                </a:solidFill>
              </a:rPr>
              <a:t> </a:t>
            </a:r>
            <a:r>
              <a:rPr lang="es-CO" sz="1200" i="1" dirty="0" err="1">
                <a:solidFill>
                  <a:srgbClr val="ED7D31"/>
                </a:solidFill>
              </a:rPr>
              <a:t>partners</a:t>
            </a:r>
            <a:r>
              <a:rPr lang="es-CO" sz="1200" i="1" dirty="0">
                <a:solidFill>
                  <a:srgbClr val="ED7D31"/>
                </a:solidFill>
              </a:rPr>
              <a:t> and </a:t>
            </a:r>
            <a:r>
              <a:rPr lang="es-CO" sz="1200" i="1" dirty="0" err="1">
                <a:solidFill>
                  <a:srgbClr val="ED7D31"/>
                </a:solidFill>
              </a:rPr>
              <a:t>we</a:t>
            </a:r>
            <a:r>
              <a:rPr lang="es-CO" sz="1200" i="1" dirty="0">
                <a:solidFill>
                  <a:srgbClr val="ED7D31"/>
                </a:solidFill>
              </a:rPr>
              <a:t> </a:t>
            </a:r>
            <a:r>
              <a:rPr lang="es-CO" sz="1200" i="1" dirty="0" err="1">
                <a:solidFill>
                  <a:srgbClr val="ED7D31"/>
                </a:solidFill>
              </a:rPr>
              <a:t>have</a:t>
            </a:r>
            <a:r>
              <a:rPr lang="es-CO" sz="1200" i="1" dirty="0">
                <a:solidFill>
                  <a:srgbClr val="ED7D31"/>
                </a:solidFill>
              </a:rPr>
              <a:t> similar </a:t>
            </a:r>
            <a:r>
              <a:rPr lang="es-CO" sz="1200" i="1" dirty="0" err="1">
                <a:solidFill>
                  <a:srgbClr val="ED7D31"/>
                </a:solidFill>
              </a:rPr>
              <a:t>results</a:t>
            </a:r>
            <a:r>
              <a:rPr lang="es-CO" sz="1200" i="1" dirty="0">
                <a:solidFill>
                  <a:srgbClr val="ED7D31"/>
                </a:solidFill>
              </a:rPr>
              <a:t> </a:t>
            </a:r>
            <a:r>
              <a:rPr lang="es-CO" sz="1200" i="1" dirty="0" err="1">
                <a:solidFill>
                  <a:srgbClr val="ED7D31"/>
                </a:solidFill>
              </a:rPr>
              <a:t>but</a:t>
            </a:r>
            <a:r>
              <a:rPr lang="es-CO" sz="1200" i="1" dirty="0">
                <a:solidFill>
                  <a:srgbClr val="ED7D31"/>
                </a:solidFill>
              </a:rPr>
              <a:t> cause </a:t>
            </a:r>
            <a:r>
              <a:rPr lang="es-CO" sz="1200" i="1" dirty="0" err="1">
                <a:solidFill>
                  <a:srgbClr val="ED7D31"/>
                </a:solidFill>
              </a:rPr>
              <a:t>with</a:t>
            </a:r>
            <a:r>
              <a:rPr lang="es-CO" sz="1200" i="1" dirty="0">
                <a:solidFill>
                  <a:srgbClr val="ED7D31"/>
                </a:solidFill>
              </a:rPr>
              <a:t> </a:t>
            </a:r>
            <a:r>
              <a:rPr lang="es-CO" sz="1200" i="1" dirty="0" err="1">
                <a:solidFill>
                  <a:srgbClr val="ED7D31"/>
                </a:solidFill>
              </a:rPr>
              <a:t>have</a:t>
            </a:r>
            <a:r>
              <a:rPr lang="es-CO" sz="1200" i="1" dirty="0">
                <a:solidFill>
                  <a:srgbClr val="ED7D31"/>
                </a:solidFill>
              </a:rPr>
              <a:t> </a:t>
            </a:r>
            <a:r>
              <a:rPr lang="es-CO" sz="1200" i="1" dirty="0" err="1">
                <a:solidFill>
                  <a:srgbClr val="ED7D31"/>
                </a:solidFill>
              </a:rPr>
              <a:t>different</a:t>
            </a:r>
            <a:r>
              <a:rPr lang="es-CO" sz="1200" i="1" dirty="0">
                <a:solidFill>
                  <a:srgbClr val="ED7D31"/>
                </a:solidFill>
              </a:rPr>
              <a:t> </a:t>
            </a:r>
            <a:r>
              <a:rPr lang="es-CO" sz="1200" i="1" dirty="0" err="1">
                <a:solidFill>
                  <a:srgbClr val="ED7D31"/>
                </a:solidFill>
              </a:rPr>
              <a:t>csv</a:t>
            </a:r>
            <a:r>
              <a:rPr lang="es-CO" sz="1200" i="1" dirty="0">
                <a:solidFill>
                  <a:srgbClr val="ED7D31"/>
                </a:solidFill>
              </a:rPr>
              <a:t> </a:t>
            </a:r>
            <a:r>
              <a:rPr lang="es-CO" sz="1200" i="1" dirty="0" err="1">
                <a:solidFill>
                  <a:srgbClr val="ED7D31"/>
                </a:solidFill>
              </a:rPr>
              <a:t>we</a:t>
            </a:r>
            <a:r>
              <a:rPr lang="es-CO" sz="1200" i="1" dirty="0">
                <a:solidFill>
                  <a:srgbClr val="ED7D31"/>
                </a:solidFill>
              </a:rPr>
              <a:t> </a:t>
            </a:r>
            <a:r>
              <a:rPr lang="es-CO" sz="1200" i="1" dirty="0" err="1">
                <a:solidFill>
                  <a:srgbClr val="ED7D31"/>
                </a:solidFill>
              </a:rPr>
              <a:t>got</a:t>
            </a:r>
            <a:r>
              <a:rPr lang="es-CO" sz="1200" i="1" dirty="0">
                <a:solidFill>
                  <a:srgbClr val="ED7D31"/>
                </a:solidFill>
              </a:rPr>
              <a:t> </a:t>
            </a:r>
            <a:r>
              <a:rPr lang="es-CO" sz="1200" i="1" dirty="0" err="1">
                <a:solidFill>
                  <a:srgbClr val="ED7D31"/>
                </a:solidFill>
              </a:rPr>
              <a:t>interesting</a:t>
            </a:r>
            <a:r>
              <a:rPr lang="es-CO" sz="1200" i="1" dirty="0">
                <a:solidFill>
                  <a:srgbClr val="ED7D31"/>
                </a:solidFill>
              </a:rPr>
              <a:t> </a:t>
            </a:r>
            <a:r>
              <a:rPr lang="es-CO" sz="1200" i="1" dirty="0" err="1">
                <a:solidFill>
                  <a:srgbClr val="ED7D31"/>
                </a:solidFill>
              </a:rPr>
              <a:t>paths</a:t>
            </a:r>
            <a:r>
              <a:rPr lang="es-CO" sz="1200" i="1" dirty="0">
                <a:solidFill>
                  <a:srgbClr val="ED7D31"/>
                </a:solidFill>
              </a:rPr>
              <a: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708D55975E77540A32E185AA54345C7" ma:contentTypeVersion="9" ma:contentTypeDescription="Crear nuevo documento." ma:contentTypeScope="" ma:versionID="5aaed24b7d9898f77581aa872c09588c">
  <xsd:schema xmlns:xsd="http://www.w3.org/2001/XMLSchema" xmlns:xs="http://www.w3.org/2001/XMLSchema" xmlns:p="http://schemas.microsoft.com/office/2006/metadata/properties" xmlns:ns3="4c62d9aa-111b-4dda-8d41-fa0b40b7f845" xmlns:ns4="3fc2752e-1d1c-407d-b249-05ec589f3e6d" targetNamespace="http://schemas.microsoft.com/office/2006/metadata/properties" ma:root="true" ma:fieldsID="b802585c63a9a214b7c106c46a79f705" ns3:_="" ns4:_="">
    <xsd:import namespace="4c62d9aa-111b-4dda-8d41-fa0b40b7f845"/>
    <xsd:import namespace="3fc2752e-1d1c-407d-b249-05ec589f3e6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62d9aa-111b-4dda-8d41-fa0b40b7f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c2752e-1d1c-407d-b249-05ec589f3e6d"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6E8D4F-08D8-4BA2-8DBB-0FDD085CCBAB}">
  <ds:schemaRefs>
    <ds:schemaRef ds:uri="3fc2752e-1d1c-407d-b249-05ec589f3e6d"/>
    <ds:schemaRef ds:uri="4c62d9aa-111b-4dda-8d41-fa0b40b7f84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4542735-6BA5-4758-880E-7B33E2FCDA46}">
  <ds:schemaRefs>
    <ds:schemaRef ds:uri="3fc2752e-1d1c-407d-b249-05ec589f3e6d"/>
    <ds:schemaRef ds:uri="4c62d9aa-111b-4dda-8d41-fa0b40b7f8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D2EBBCE-C904-483F-8DE1-E042B3AEFEF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597</Words>
  <Application>Microsoft Office PowerPoint</Application>
  <PresentationFormat>Panorámica</PresentationFormat>
  <Paragraphs>97</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12</vt:i4>
      </vt:variant>
    </vt:vector>
  </HeadingPairs>
  <TitlesOfParts>
    <vt:vector size="18" baseType="lpstr">
      <vt:lpstr>Calibri</vt:lpstr>
      <vt:lpstr>Times New Roman</vt:lpstr>
      <vt:lpstr>Arial</vt:lpstr>
      <vt:lpstr>Fira Sans Extra Condensed</vt:lpstr>
      <vt:lpstr>Office Theme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Referee</dc:creator>
  <cp:lastModifiedBy>Santiago Arias Higuita</cp:lastModifiedBy>
  <cp:revision>1</cp:revision>
  <dcterms:created xsi:type="dcterms:W3CDTF">2020-06-26T14:36:07Z</dcterms:created>
  <dcterms:modified xsi:type="dcterms:W3CDTF">2022-05-19T14:19:56Z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Panorámica</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y fmtid="{D5CDD505-2E9C-101B-9397-08002B2CF9AE}" pid="12" name="ContentTypeId">
    <vt:lpwstr>0x010100F708D55975E77540A32E185AA54345C7</vt:lpwstr>
  </property>
</Properties>
</file>