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6" r:id="rId5"/>
    <p:sldId id="263" r:id="rId6"/>
    <p:sldId id="259" r:id="rId7"/>
    <p:sldId id="260" r:id="rId8"/>
    <p:sldId id="261" r:id="rId9"/>
    <p:sldId id="262" r:id="rId10"/>
    <p:sldId id="265"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79D9FC-D17E-4D25-A591-36BA8382B80D}">
          <p14:sldIdLst>
            <p14:sldId id="256"/>
            <p14:sldId id="257"/>
            <p14:sldId id="258"/>
          </p14:sldIdLst>
        </p14:section>
        <p14:section name="Untitled Section" id="{6A29207B-29C7-477A-AA3F-4ECE5E303646}">
          <p14:sldIdLst>
            <p14:sldId id="266"/>
            <p14:sldId id="263"/>
            <p14:sldId id="259"/>
            <p14:sldId id="260"/>
            <p14:sldId id="261"/>
            <p14:sldId id="262"/>
            <p14:sldId id="265"/>
            <p14:sldId id="264"/>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p:scale>
          <a:sx n="100" d="100"/>
          <a:sy n="100" d="100"/>
        </p:scale>
        <p:origin x="-29"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4C645-82C6-453E-A759-93958E983C5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00B388-E3B3-4DE1-9714-07479B20D164}">
      <dgm:prSet custT="1"/>
      <dgm:spPr/>
      <dgm:t>
        <a:bodyPr/>
        <a:lstStyle/>
        <a:p>
          <a:r>
            <a:rPr lang="en-US" sz="2000" dirty="0"/>
            <a:t>This study aims to investigate the relationship between the price of diamonds and their carat size. This study will show us the best purchasing decision as a consumer</a:t>
          </a:r>
          <a:r>
            <a:rPr lang="en-US" sz="1100" dirty="0"/>
            <a:t>. </a:t>
          </a:r>
        </a:p>
      </dgm:t>
    </dgm:pt>
    <dgm:pt modelId="{FC6E08FB-47F8-4D98-939D-A3263993F7C1}" type="parTrans" cxnId="{410AB4D3-EF95-4C14-8AB9-AA2FD5EE5E19}">
      <dgm:prSet/>
      <dgm:spPr/>
      <dgm:t>
        <a:bodyPr/>
        <a:lstStyle/>
        <a:p>
          <a:endParaRPr lang="en-US"/>
        </a:p>
      </dgm:t>
    </dgm:pt>
    <dgm:pt modelId="{1726E1DE-1318-4C67-A21D-472EE2FBC8F3}" type="sibTrans" cxnId="{410AB4D3-EF95-4C14-8AB9-AA2FD5EE5E19}">
      <dgm:prSet/>
      <dgm:spPr/>
      <dgm:t>
        <a:bodyPr/>
        <a:lstStyle/>
        <a:p>
          <a:endParaRPr lang="en-US"/>
        </a:p>
      </dgm:t>
    </dgm:pt>
    <dgm:pt modelId="{0CCD2669-6AA7-44D2-8C60-26902F7CA304}">
      <dgm:prSet custT="1"/>
      <dgm:spPr/>
      <dgm:t>
        <a:bodyPr/>
        <a:lstStyle/>
        <a:p>
          <a:r>
            <a:rPr lang="en-US" sz="2000" dirty="0"/>
            <a:t>The dataset used was found on Kaggle and was last updated five years ago.</a:t>
          </a:r>
        </a:p>
      </dgm:t>
    </dgm:pt>
    <dgm:pt modelId="{9C234025-A8E2-4DB4-AEA6-25A534DDDFCA}" type="parTrans" cxnId="{79DEB89D-6228-43A9-9D48-DAED272D0705}">
      <dgm:prSet/>
      <dgm:spPr/>
      <dgm:t>
        <a:bodyPr/>
        <a:lstStyle/>
        <a:p>
          <a:endParaRPr lang="en-US"/>
        </a:p>
      </dgm:t>
    </dgm:pt>
    <dgm:pt modelId="{18ED76BF-E477-4E2D-A537-A3DA1AA71BE3}" type="sibTrans" cxnId="{79DEB89D-6228-43A9-9D48-DAED272D0705}">
      <dgm:prSet/>
      <dgm:spPr/>
      <dgm:t>
        <a:bodyPr/>
        <a:lstStyle/>
        <a:p>
          <a:endParaRPr lang="en-US"/>
        </a:p>
      </dgm:t>
    </dgm:pt>
    <dgm:pt modelId="{C7A2573E-A507-4B7F-865D-4D043BC41037}">
      <dgm:prSet custT="1"/>
      <dgm:spPr/>
      <dgm:t>
        <a:bodyPr/>
        <a:lstStyle/>
        <a:p>
          <a:r>
            <a:rPr lang="en-US" sz="2000" dirty="0"/>
            <a:t>To figure this out we will be using a linear regression model and a t–test.</a:t>
          </a:r>
        </a:p>
      </dgm:t>
    </dgm:pt>
    <dgm:pt modelId="{B27EB521-1FEE-4940-83B8-E05A95FA7032}" type="parTrans" cxnId="{994155A8-2B63-45AA-BFF8-10BF5D913F70}">
      <dgm:prSet/>
      <dgm:spPr/>
      <dgm:t>
        <a:bodyPr/>
        <a:lstStyle/>
        <a:p>
          <a:endParaRPr lang="en-US"/>
        </a:p>
      </dgm:t>
    </dgm:pt>
    <dgm:pt modelId="{01ACAA29-1AA4-4807-B8AA-E244BC906D43}" type="sibTrans" cxnId="{994155A8-2B63-45AA-BFF8-10BF5D913F70}">
      <dgm:prSet/>
      <dgm:spPr/>
      <dgm:t>
        <a:bodyPr/>
        <a:lstStyle/>
        <a:p>
          <a:endParaRPr lang="en-US"/>
        </a:p>
      </dgm:t>
    </dgm:pt>
    <dgm:pt modelId="{CE73D0E8-DA42-4982-A18B-131F9CB0E939}" type="pres">
      <dgm:prSet presAssocID="{A054C645-82C6-453E-A759-93958E983C59}" presName="root" presStyleCnt="0">
        <dgm:presLayoutVars>
          <dgm:dir/>
          <dgm:resizeHandles val="exact"/>
        </dgm:presLayoutVars>
      </dgm:prSet>
      <dgm:spPr/>
    </dgm:pt>
    <dgm:pt modelId="{42277133-6AF7-4325-A70C-964248EEBBB2}" type="pres">
      <dgm:prSet presAssocID="{4000B388-E3B3-4DE1-9714-07479B20D164}" presName="compNode" presStyleCnt="0"/>
      <dgm:spPr/>
    </dgm:pt>
    <dgm:pt modelId="{8C2ECA04-55F8-4444-ADDC-6F9D62AD4AD8}" type="pres">
      <dgm:prSet presAssocID="{4000B388-E3B3-4DE1-9714-07479B20D164}" presName="iconRect" presStyleLbl="node1" presStyleIdx="0" presStyleCnt="3" custLinFactNeighborX="-19075" custLinFactNeighborY="162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mond"/>
        </a:ext>
      </dgm:extLst>
    </dgm:pt>
    <dgm:pt modelId="{B82D7DFE-5505-4A3C-8C58-86144BEA6204}" type="pres">
      <dgm:prSet presAssocID="{4000B388-E3B3-4DE1-9714-07479B20D164}" presName="spaceRect" presStyleCnt="0"/>
      <dgm:spPr/>
    </dgm:pt>
    <dgm:pt modelId="{EBEA813B-2F9A-4578-91FC-A318B47726B2}" type="pres">
      <dgm:prSet presAssocID="{4000B388-E3B3-4DE1-9714-07479B20D164}" presName="textRect" presStyleLbl="revTx" presStyleIdx="0" presStyleCnt="3" custScaleX="183226" custScaleY="109781" custLinFactNeighborX="-39296" custLinFactNeighborY="-1761">
        <dgm:presLayoutVars>
          <dgm:chMax val="1"/>
          <dgm:chPref val="1"/>
        </dgm:presLayoutVars>
      </dgm:prSet>
      <dgm:spPr/>
    </dgm:pt>
    <dgm:pt modelId="{1051F2F4-13A3-4AE5-A694-AA5A95F9F7B4}" type="pres">
      <dgm:prSet presAssocID="{1726E1DE-1318-4C67-A21D-472EE2FBC8F3}" presName="sibTrans" presStyleCnt="0"/>
      <dgm:spPr/>
    </dgm:pt>
    <dgm:pt modelId="{0AF6DFA9-322C-4C57-993C-C4DD411C6C8F}" type="pres">
      <dgm:prSet presAssocID="{0CCD2669-6AA7-44D2-8C60-26902F7CA304}" presName="compNode" presStyleCnt="0"/>
      <dgm:spPr/>
    </dgm:pt>
    <dgm:pt modelId="{1F27469C-C1A1-405D-B06F-F067AAA0DFEC}" type="pres">
      <dgm:prSet presAssocID="{0CCD2669-6AA7-44D2-8C60-26902F7CA304}" presName="iconRect" presStyleLbl="node1" presStyleIdx="1" presStyleCnt="3" custScaleX="172689" custScaleY="138991" custLinFactNeighborX="-25399" custLinFactNeighborY="927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51ADA67-D936-46C4-BE7E-009AE26C53A4}" type="pres">
      <dgm:prSet presAssocID="{0CCD2669-6AA7-44D2-8C60-26902F7CA304}" presName="spaceRect" presStyleCnt="0"/>
      <dgm:spPr/>
    </dgm:pt>
    <dgm:pt modelId="{E7845CB9-9D4E-4C4B-8621-F71568ADEEF3}" type="pres">
      <dgm:prSet presAssocID="{0CCD2669-6AA7-44D2-8C60-26902F7CA304}" presName="textRect" presStyleLbl="revTx" presStyleIdx="1" presStyleCnt="3" custLinFactNeighborX="-14332" custLinFactNeighborY="-8366">
        <dgm:presLayoutVars>
          <dgm:chMax val="1"/>
          <dgm:chPref val="1"/>
        </dgm:presLayoutVars>
      </dgm:prSet>
      <dgm:spPr/>
    </dgm:pt>
    <dgm:pt modelId="{533F7D26-325D-4A82-B199-EAC44F4778D1}" type="pres">
      <dgm:prSet presAssocID="{18ED76BF-E477-4E2D-A537-A3DA1AA71BE3}" presName="sibTrans" presStyleCnt="0"/>
      <dgm:spPr/>
    </dgm:pt>
    <dgm:pt modelId="{6E107122-0C6B-4F8F-A921-815FB5C44F14}" type="pres">
      <dgm:prSet presAssocID="{C7A2573E-A507-4B7F-865D-4D043BC41037}" presName="compNode" presStyleCnt="0"/>
      <dgm:spPr/>
    </dgm:pt>
    <dgm:pt modelId="{6E16B0D2-E39A-489F-B598-8C76A9A74A8B}" type="pres">
      <dgm:prSet presAssocID="{C7A2573E-A507-4B7F-865D-4D043BC41037}" presName="iconRect" presStyleLbl="node1" presStyleIdx="2" presStyleCnt="3" custScaleX="135868" custScaleY="15359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A5DEFF99-FB03-425E-B7AD-BB6929032DB0}" type="pres">
      <dgm:prSet presAssocID="{C7A2573E-A507-4B7F-865D-4D043BC41037}" presName="spaceRect" presStyleCnt="0"/>
      <dgm:spPr/>
    </dgm:pt>
    <dgm:pt modelId="{A9C594FD-F10A-4564-95E6-0DEF394FCFB3}" type="pres">
      <dgm:prSet presAssocID="{C7A2573E-A507-4B7F-865D-4D043BC41037}" presName="textRect" presStyleLbl="revTx" presStyleIdx="2" presStyleCnt="3">
        <dgm:presLayoutVars>
          <dgm:chMax val="1"/>
          <dgm:chPref val="1"/>
        </dgm:presLayoutVars>
      </dgm:prSet>
      <dgm:spPr/>
    </dgm:pt>
  </dgm:ptLst>
  <dgm:cxnLst>
    <dgm:cxn modelId="{FEE03D03-7D3B-4172-ADF7-3310DF9CFACD}" type="presOf" srcId="{0CCD2669-6AA7-44D2-8C60-26902F7CA304}" destId="{E7845CB9-9D4E-4C4B-8621-F71568ADEEF3}" srcOrd="0" destOrd="0" presId="urn:microsoft.com/office/officeart/2018/2/layout/IconLabelList"/>
    <dgm:cxn modelId="{EAC6882E-99E4-4C96-8C37-8FCF551A7700}" type="presOf" srcId="{A054C645-82C6-453E-A759-93958E983C59}" destId="{CE73D0E8-DA42-4982-A18B-131F9CB0E939}" srcOrd="0" destOrd="0" presId="urn:microsoft.com/office/officeart/2018/2/layout/IconLabelList"/>
    <dgm:cxn modelId="{79DEB89D-6228-43A9-9D48-DAED272D0705}" srcId="{A054C645-82C6-453E-A759-93958E983C59}" destId="{0CCD2669-6AA7-44D2-8C60-26902F7CA304}" srcOrd="1" destOrd="0" parTransId="{9C234025-A8E2-4DB4-AEA6-25A534DDDFCA}" sibTransId="{18ED76BF-E477-4E2D-A537-A3DA1AA71BE3}"/>
    <dgm:cxn modelId="{249F15A1-C8FC-41B7-918F-4289EC7525AE}" type="presOf" srcId="{4000B388-E3B3-4DE1-9714-07479B20D164}" destId="{EBEA813B-2F9A-4578-91FC-A318B47726B2}" srcOrd="0" destOrd="0" presId="urn:microsoft.com/office/officeart/2018/2/layout/IconLabelList"/>
    <dgm:cxn modelId="{994155A8-2B63-45AA-BFF8-10BF5D913F70}" srcId="{A054C645-82C6-453E-A759-93958E983C59}" destId="{C7A2573E-A507-4B7F-865D-4D043BC41037}" srcOrd="2" destOrd="0" parTransId="{B27EB521-1FEE-4940-83B8-E05A95FA7032}" sibTransId="{01ACAA29-1AA4-4807-B8AA-E244BC906D43}"/>
    <dgm:cxn modelId="{410AB4D3-EF95-4C14-8AB9-AA2FD5EE5E19}" srcId="{A054C645-82C6-453E-A759-93958E983C59}" destId="{4000B388-E3B3-4DE1-9714-07479B20D164}" srcOrd="0" destOrd="0" parTransId="{FC6E08FB-47F8-4D98-939D-A3263993F7C1}" sibTransId="{1726E1DE-1318-4C67-A21D-472EE2FBC8F3}"/>
    <dgm:cxn modelId="{A02DCBD6-F966-4DF6-99FC-94E69EE224CA}" type="presOf" srcId="{C7A2573E-A507-4B7F-865D-4D043BC41037}" destId="{A9C594FD-F10A-4564-95E6-0DEF394FCFB3}" srcOrd="0" destOrd="0" presId="urn:microsoft.com/office/officeart/2018/2/layout/IconLabelList"/>
    <dgm:cxn modelId="{848B94C5-6BFD-46AC-B4CB-D1E139C91DA4}" type="presParOf" srcId="{CE73D0E8-DA42-4982-A18B-131F9CB0E939}" destId="{42277133-6AF7-4325-A70C-964248EEBBB2}" srcOrd="0" destOrd="0" presId="urn:microsoft.com/office/officeart/2018/2/layout/IconLabelList"/>
    <dgm:cxn modelId="{5FF265A1-EDBD-473F-AC7A-2A2637AFD074}" type="presParOf" srcId="{42277133-6AF7-4325-A70C-964248EEBBB2}" destId="{8C2ECA04-55F8-4444-ADDC-6F9D62AD4AD8}" srcOrd="0" destOrd="0" presId="urn:microsoft.com/office/officeart/2018/2/layout/IconLabelList"/>
    <dgm:cxn modelId="{3A65084E-BD50-4C28-A384-83F1675D7E06}" type="presParOf" srcId="{42277133-6AF7-4325-A70C-964248EEBBB2}" destId="{B82D7DFE-5505-4A3C-8C58-86144BEA6204}" srcOrd="1" destOrd="0" presId="urn:microsoft.com/office/officeart/2018/2/layout/IconLabelList"/>
    <dgm:cxn modelId="{EC0A4C5A-35FF-487A-84A5-FB05E0E732DB}" type="presParOf" srcId="{42277133-6AF7-4325-A70C-964248EEBBB2}" destId="{EBEA813B-2F9A-4578-91FC-A318B47726B2}" srcOrd="2" destOrd="0" presId="urn:microsoft.com/office/officeart/2018/2/layout/IconLabelList"/>
    <dgm:cxn modelId="{14C28829-5568-4F25-8F6E-AA1785777ECA}" type="presParOf" srcId="{CE73D0E8-DA42-4982-A18B-131F9CB0E939}" destId="{1051F2F4-13A3-4AE5-A694-AA5A95F9F7B4}" srcOrd="1" destOrd="0" presId="urn:microsoft.com/office/officeart/2018/2/layout/IconLabelList"/>
    <dgm:cxn modelId="{F635FD14-74EC-4662-BE44-EF76F7155F2A}" type="presParOf" srcId="{CE73D0E8-DA42-4982-A18B-131F9CB0E939}" destId="{0AF6DFA9-322C-4C57-993C-C4DD411C6C8F}" srcOrd="2" destOrd="0" presId="urn:microsoft.com/office/officeart/2018/2/layout/IconLabelList"/>
    <dgm:cxn modelId="{0A2D5DA0-26AB-4214-B3E5-09B404F14A2D}" type="presParOf" srcId="{0AF6DFA9-322C-4C57-993C-C4DD411C6C8F}" destId="{1F27469C-C1A1-405D-B06F-F067AAA0DFEC}" srcOrd="0" destOrd="0" presId="urn:microsoft.com/office/officeart/2018/2/layout/IconLabelList"/>
    <dgm:cxn modelId="{58A8B7CD-4792-441A-B52C-D80DA0BC1E91}" type="presParOf" srcId="{0AF6DFA9-322C-4C57-993C-C4DD411C6C8F}" destId="{E51ADA67-D936-46C4-BE7E-009AE26C53A4}" srcOrd="1" destOrd="0" presId="urn:microsoft.com/office/officeart/2018/2/layout/IconLabelList"/>
    <dgm:cxn modelId="{9E385EB6-C53E-460A-94D6-99BC278554DB}" type="presParOf" srcId="{0AF6DFA9-322C-4C57-993C-C4DD411C6C8F}" destId="{E7845CB9-9D4E-4C4B-8621-F71568ADEEF3}" srcOrd="2" destOrd="0" presId="urn:microsoft.com/office/officeart/2018/2/layout/IconLabelList"/>
    <dgm:cxn modelId="{5F2E0732-00BA-45C7-AC3F-865D12E93A82}" type="presParOf" srcId="{CE73D0E8-DA42-4982-A18B-131F9CB0E939}" destId="{533F7D26-325D-4A82-B199-EAC44F4778D1}" srcOrd="3" destOrd="0" presId="urn:microsoft.com/office/officeart/2018/2/layout/IconLabelList"/>
    <dgm:cxn modelId="{D844F9AE-041A-40FD-BEB7-3FAC1BC6C253}" type="presParOf" srcId="{CE73D0E8-DA42-4982-A18B-131F9CB0E939}" destId="{6E107122-0C6B-4F8F-A921-815FB5C44F14}" srcOrd="4" destOrd="0" presId="urn:microsoft.com/office/officeart/2018/2/layout/IconLabelList"/>
    <dgm:cxn modelId="{120B4282-E46F-45AA-BCAE-41B86ABC2C68}" type="presParOf" srcId="{6E107122-0C6B-4F8F-A921-815FB5C44F14}" destId="{6E16B0D2-E39A-489F-B598-8C76A9A74A8B}" srcOrd="0" destOrd="0" presId="urn:microsoft.com/office/officeart/2018/2/layout/IconLabelList"/>
    <dgm:cxn modelId="{8C60EFFA-4F8E-4CDA-AC24-0433F62926EF}" type="presParOf" srcId="{6E107122-0C6B-4F8F-A921-815FB5C44F14}" destId="{A5DEFF99-FB03-425E-B7AD-BB6929032DB0}" srcOrd="1" destOrd="0" presId="urn:microsoft.com/office/officeart/2018/2/layout/IconLabelList"/>
    <dgm:cxn modelId="{02445822-0F0A-459D-8E19-080E4B26DDA5}" type="presParOf" srcId="{6E107122-0C6B-4F8F-A921-815FB5C44F14}" destId="{A9C594FD-F10A-4564-95E6-0DEF394FCF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ECA04-55F8-4444-ADDC-6F9D62AD4AD8}">
      <dsp:nvSpPr>
        <dsp:cNvPr id="0" name=""/>
        <dsp:cNvSpPr/>
      </dsp:nvSpPr>
      <dsp:spPr>
        <a:xfrm>
          <a:off x="1629275" y="629557"/>
          <a:ext cx="1045134" cy="10451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EA813B-2F9A-4578-91FC-A318B47726B2}">
      <dsp:nvSpPr>
        <dsp:cNvPr id="0" name=""/>
        <dsp:cNvSpPr/>
      </dsp:nvSpPr>
      <dsp:spPr>
        <a:xfrm>
          <a:off x="0" y="1835808"/>
          <a:ext cx="4255461" cy="145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This study aims to investigate the relationship between the price of diamonds and their carat size. This study will show us the best purchasing decision as a consumer</a:t>
          </a:r>
          <a:r>
            <a:rPr lang="en-US" sz="1100" kern="1200" dirty="0"/>
            <a:t>. </a:t>
          </a:r>
        </a:p>
      </dsp:txBody>
      <dsp:txXfrm>
        <a:off x="0" y="1835808"/>
        <a:ext cx="4255461" cy="1457342"/>
      </dsp:txXfrm>
    </dsp:sp>
    <dsp:sp modelId="{1F27469C-C1A1-405D-B06F-F067AAA0DFEC}">
      <dsp:nvSpPr>
        <dsp:cNvPr id="0" name=""/>
        <dsp:cNvSpPr/>
      </dsp:nvSpPr>
      <dsp:spPr>
        <a:xfrm>
          <a:off x="4878764" y="487598"/>
          <a:ext cx="1804831" cy="1452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45CB9-9D4E-4C4B-8621-F71568ADEEF3}">
      <dsp:nvSpPr>
        <dsp:cNvPr id="0" name=""/>
        <dsp:cNvSpPr/>
      </dsp:nvSpPr>
      <dsp:spPr>
        <a:xfrm>
          <a:off x="4552510" y="1947385"/>
          <a:ext cx="2322520" cy="13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The dataset used was found on Kaggle and was last updated five years ago.</a:t>
          </a:r>
        </a:p>
      </dsp:txBody>
      <dsp:txXfrm>
        <a:off x="4552510" y="1947385"/>
        <a:ext cx="2322520" cy="1327500"/>
      </dsp:txXfrm>
    </dsp:sp>
    <dsp:sp modelId="{6E16B0D2-E39A-489F-B598-8C76A9A74A8B}">
      <dsp:nvSpPr>
        <dsp:cNvPr id="0" name=""/>
        <dsp:cNvSpPr/>
      </dsp:nvSpPr>
      <dsp:spPr>
        <a:xfrm>
          <a:off x="8065594" y="352507"/>
          <a:ext cx="1420002" cy="1605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C594FD-F10A-4564-95E6-0DEF394FCFB3}">
      <dsp:nvSpPr>
        <dsp:cNvPr id="0" name=""/>
        <dsp:cNvSpPr/>
      </dsp:nvSpPr>
      <dsp:spPr>
        <a:xfrm>
          <a:off x="7614335" y="2096599"/>
          <a:ext cx="2322520" cy="13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To figure this out we will be using a linear regression model and a t–test.</a:t>
          </a:r>
        </a:p>
      </dsp:txBody>
      <dsp:txXfrm>
        <a:off x="7614335" y="2096599"/>
        <a:ext cx="2322520" cy="132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643A852-0206-46AC-B0EB-64561293312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98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97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0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168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26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02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4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11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35000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192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D57BDD-E64A-4D27-8978-82FFCA18A12C}" type="datetimeFigureOut">
              <a:rPr lang="en-US" smtClean="0"/>
              <a:t>11/2/2022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039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D57BDD-E64A-4D27-8978-82FFCA18A12C}" type="datetimeFigureOut">
              <a:rPr lang="en-US" smtClean="0"/>
              <a:pPr/>
              <a:t>11/2/2022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43A852-0206-46AC-B0EB-645612933129}"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09105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capitaladvisors.com/wp-content/uploads/mispricings.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A391CD1-D3E8-396E-42F4-4C443C0B5959}"/>
              </a:ext>
            </a:extLst>
          </p:cNvPr>
          <p:cNvPicPr>
            <a:picLocks noChangeAspect="1"/>
          </p:cNvPicPr>
          <p:nvPr/>
        </p:nvPicPr>
        <p:blipFill rotWithShape="1">
          <a:blip r:embed="rId2">
            <a:alphaModFix amt="50000"/>
            <a:grayscl/>
          </a:blip>
          <a:srcRect r="3"/>
          <a:stretch/>
        </p:blipFill>
        <p:spPr>
          <a:xfrm>
            <a:off x="305" y="10"/>
            <a:ext cx="12191695" cy="6857990"/>
          </a:xfrm>
          <a:prstGeom prst="rect">
            <a:avLst/>
          </a:prstGeom>
        </p:spPr>
      </p:pic>
      <p:sp>
        <p:nvSpPr>
          <p:cNvPr id="2" name="Title 1">
            <a:extLst>
              <a:ext uri="{FF2B5EF4-FFF2-40B4-BE49-F238E27FC236}">
                <a16:creationId xmlns:a16="http://schemas.microsoft.com/office/drawing/2014/main" id="{E07589CF-9486-491D-561D-1BEB0B8C66BC}"/>
              </a:ext>
            </a:extLst>
          </p:cNvPr>
          <p:cNvSpPr>
            <a:spLocks noGrp="1"/>
          </p:cNvSpPr>
          <p:nvPr>
            <p:ph type="ctrTitle"/>
          </p:nvPr>
        </p:nvSpPr>
        <p:spPr>
          <a:xfrm>
            <a:off x="4976636" y="992221"/>
            <a:ext cx="6247308" cy="4873558"/>
          </a:xfrm>
        </p:spPr>
        <p:txBody>
          <a:bodyPr anchor="ctr">
            <a:normAutofit/>
          </a:bodyPr>
          <a:lstStyle/>
          <a:p>
            <a:r>
              <a:rPr lang="en-US" sz="4800" dirty="0"/>
              <a:t>Diamonds </a:t>
            </a:r>
          </a:p>
        </p:txBody>
      </p:sp>
      <p:sp>
        <p:nvSpPr>
          <p:cNvPr id="3" name="Subtitle 2">
            <a:extLst>
              <a:ext uri="{FF2B5EF4-FFF2-40B4-BE49-F238E27FC236}">
                <a16:creationId xmlns:a16="http://schemas.microsoft.com/office/drawing/2014/main" id="{ABA2B157-ACA1-82AF-4173-66A572567169}"/>
              </a:ext>
            </a:extLst>
          </p:cNvPr>
          <p:cNvSpPr>
            <a:spLocks noGrp="1"/>
          </p:cNvSpPr>
          <p:nvPr>
            <p:ph type="subTitle" idx="1"/>
          </p:nvPr>
        </p:nvSpPr>
        <p:spPr>
          <a:xfrm>
            <a:off x="968056" y="996610"/>
            <a:ext cx="3363901" cy="4864780"/>
          </a:xfrm>
        </p:spPr>
        <p:txBody>
          <a:bodyPr anchor="ctr">
            <a:normAutofit/>
          </a:bodyPr>
          <a:lstStyle/>
          <a:p>
            <a:pPr algn="r"/>
            <a:r>
              <a:rPr lang="en-US" sz="2000" dirty="0"/>
              <a:t>Santiago Bohorquez</a:t>
            </a:r>
          </a:p>
          <a:p>
            <a:pPr algn="r"/>
            <a:endParaRPr lang="en-US" sz="2000" dirty="0"/>
          </a:p>
        </p:txBody>
      </p:sp>
      <p:cxnSp>
        <p:nvCxnSpPr>
          <p:cNvPr id="11"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736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5" name="Straight Connector 615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3200FF7-B9A6-AE6A-6CBB-5D18DA3AE506}"/>
              </a:ext>
            </a:extLst>
          </p:cNvPr>
          <p:cNvSpPr>
            <a:spLocks noGrp="1"/>
          </p:cNvSpPr>
          <p:nvPr>
            <p:ph type="title"/>
          </p:nvPr>
        </p:nvSpPr>
        <p:spPr>
          <a:xfrm>
            <a:off x="1451580" y="804520"/>
            <a:ext cx="3530157" cy="1049235"/>
          </a:xfrm>
        </p:spPr>
        <p:txBody>
          <a:bodyPr>
            <a:normAutofit/>
          </a:bodyPr>
          <a:lstStyle/>
          <a:p>
            <a:r>
              <a:rPr lang="en-US" dirty="0"/>
              <a:t>Least squares line</a:t>
            </a:r>
          </a:p>
        </p:txBody>
      </p:sp>
      <p:sp>
        <p:nvSpPr>
          <p:cNvPr id="6157" name="Rectangle 615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6159" name="Group 615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6160" name="Rectangle 615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61" name="Rectangle 616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163" name="Rectangle 616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hart, scatter chart&#10;&#10;Description automatically generated">
            <a:extLst>
              <a:ext uri="{FF2B5EF4-FFF2-40B4-BE49-F238E27FC236}">
                <a16:creationId xmlns:a16="http://schemas.microsoft.com/office/drawing/2014/main" id="{7DA5B394-A6E8-2E36-F994-BB226E93BF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26" y="1508523"/>
            <a:ext cx="4821551" cy="3081815"/>
          </a:xfrm>
          <a:prstGeom prst="rect">
            <a:avLst/>
          </a:prstGeom>
          <a:noFill/>
          <a:extLst>
            <a:ext uri="{909E8E84-426E-40DD-AFC4-6F175D3DCCD1}">
              <a14:hiddenFill xmlns:a14="http://schemas.microsoft.com/office/drawing/2010/main">
                <a:solidFill>
                  <a:srgbClr val="FFFFFF"/>
                </a:solidFill>
              </a14:hiddenFill>
            </a:ext>
          </a:extLst>
        </p:spPr>
      </p:pic>
      <p:pic>
        <p:nvPicPr>
          <p:cNvPr id="6165" name="Picture 616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67" name="Straight Connector 616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2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5513-EA25-52BE-25AB-924173036B71}"/>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CDC09306-0CC5-0F81-06BF-9A42BA5F94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3621" y="219161"/>
            <a:ext cx="5541186" cy="41608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D94837-1218-A227-BF7A-27F6823EC864}"/>
              </a:ext>
            </a:extLst>
          </p:cNvPr>
          <p:cNvSpPr txBox="1"/>
          <p:nvPr/>
        </p:nvSpPr>
        <p:spPr>
          <a:xfrm>
            <a:off x="3299603" y="4379981"/>
            <a:ext cx="5461094"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t>If I was a purchaser of diamonds, I may want to purchase a diamond that has a carat value of the areas circled in red. Buying diamonds of this carat gives me an opportunity of buying a diamond that has a mispriced lower value.</a:t>
            </a:r>
          </a:p>
          <a:p>
            <a:endParaRPr lang="en-US" dirty="0"/>
          </a:p>
        </p:txBody>
      </p:sp>
      <p:pic>
        <p:nvPicPr>
          <p:cNvPr id="1026" name="Picture 2">
            <a:extLst>
              <a:ext uri="{FF2B5EF4-FFF2-40B4-BE49-F238E27FC236}">
                <a16:creationId xmlns:a16="http://schemas.microsoft.com/office/drawing/2014/main" id="{DB17E744-677D-2DA3-D9A9-F7F83229D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161"/>
            <a:ext cx="5677911" cy="416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2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E4C8-B326-6100-7E18-52CD699369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799A1F-EC0D-BD16-3F58-4A486814B137}"/>
              </a:ext>
            </a:extLst>
          </p:cNvPr>
          <p:cNvSpPr>
            <a:spLocks noGrp="1"/>
          </p:cNvSpPr>
          <p:nvPr>
            <p:ph idx="1"/>
          </p:nvPr>
        </p:nvSpPr>
        <p:spPr>
          <a:xfrm>
            <a:off x="1451580" y="2015732"/>
            <a:ext cx="10505068" cy="4037749"/>
          </a:xfrm>
        </p:spPr>
        <p:txBody>
          <a:bodyPr>
            <a:noAutofit/>
          </a:bodyPr>
          <a:lstStyle/>
          <a:p>
            <a:pPr algn="l"/>
            <a:r>
              <a:rPr lang="en-US" i="0" dirty="0">
                <a:effectLst/>
              </a:rPr>
              <a:t>Diamonds with the highest clarity should be priced higher than those with lower clarity, given that the diamonds are of the same carat/weight.</a:t>
            </a:r>
          </a:p>
          <a:p>
            <a:pPr algn="l"/>
            <a:r>
              <a:rPr lang="en-US" i="0" dirty="0">
                <a:effectLst/>
              </a:rPr>
              <a:t>Diamonds tend to be purchased at specific carat/weights(1.0, 1.5 ,2.0).</a:t>
            </a:r>
          </a:p>
          <a:p>
            <a:pPr algn="l"/>
            <a:r>
              <a:rPr lang="en-US" i="0" dirty="0">
                <a:effectLst/>
              </a:rPr>
              <a:t>The higher the carat value, the less confidence we have in predicting price because we have fewer data points. Notice that the gray area gets larger as the carat size increases.</a:t>
            </a:r>
          </a:p>
          <a:p>
            <a:pPr algn="l"/>
            <a:r>
              <a:rPr lang="en-US" i="0" dirty="0">
                <a:effectLst/>
              </a:rPr>
              <a:t>There are mispricing’s in the diamond market. On the plot, when the lines cross one another, it means there is a mispricing. There are two areas on the plot where mispricing is most likely, I have circled this in red.</a:t>
            </a:r>
          </a:p>
          <a:p>
            <a:pPr marL="0" indent="0">
              <a:buNone/>
            </a:pPr>
            <a:br>
              <a:rPr lang="en-US" i="0" u="sng" dirty="0">
                <a:effectLst/>
                <a:hlinkClick r:id="rId2">
                  <a:extLst>
                    <a:ext uri="{A12FA001-AC4F-418D-AE19-62706E023703}">
                      <ahyp:hlinkClr xmlns:ahyp="http://schemas.microsoft.com/office/drawing/2018/hyperlinkcolor" val="tx"/>
                    </a:ext>
                  </a:extLst>
                </a:hlinkClick>
              </a:rPr>
            </a:br>
            <a:endParaRPr lang="en-US" dirty="0"/>
          </a:p>
        </p:txBody>
      </p:sp>
    </p:spTree>
    <p:extLst>
      <p:ext uri="{BB962C8B-B14F-4D97-AF65-F5344CB8AC3E}">
        <p14:creationId xmlns:p14="http://schemas.microsoft.com/office/powerpoint/2010/main" val="180003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B38B4-D9BE-EA73-D334-8116ADCC8E3C}"/>
              </a:ext>
            </a:extLst>
          </p:cNvPr>
          <p:cNvSpPr>
            <a:spLocks noGrp="1"/>
          </p:cNvSpPr>
          <p:nvPr>
            <p:ph type="title"/>
          </p:nvPr>
        </p:nvSpPr>
        <p:spPr>
          <a:xfrm>
            <a:off x="1451579" y="804519"/>
            <a:ext cx="9603275" cy="1049235"/>
          </a:xfrm>
        </p:spPr>
        <p:txBody>
          <a:bodyPr>
            <a:normAutofit/>
          </a:bodyPr>
          <a:lstStyle/>
          <a:p>
            <a:r>
              <a:rPr lang="en-US" dirty="0"/>
              <a:t>Diamonds</a:t>
            </a:r>
          </a:p>
        </p:txBody>
      </p:sp>
      <p:cxnSp>
        <p:nvCxnSpPr>
          <p:cNvPr id="41" name="Straight Connector 4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3" name="Rectangle 4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35" name="Content Placeholder 2">
            <a:extLst>
              <a:ext uri="{FF2B5EF4-FFF2-40B4-BE49-F238E27FC236}">
                <a16:creationId xmlns:a16="http://schemas.microsoft.com/office/drawing/2014/main" id="{92A35940-708A-BE79-8FD7-43A9BB9A6EEF}"/>
              </a:ext>
            </a:extLst>
          </p:cNvPr>
          <p:cNvGraphicFramePr>
            <a:graphicFrameLocks noGrp="1"/>
          </p:cNvGraphicFramePr>
          <p:nvPr>
            <p:ph idx="1"/>
            <p:extLst>
              <p:ext uri="{D42A27DB-BD31-4B8C-83A1-F6EECF244321}">
                <p14:modId xmlns:p14="http://schemas.microsoft.com/office/powerpoint/2010/main" val="1066785314"/>
              </p:ext>
            </p:extLst>
          </p:nvPr>
        </p:nvGraphicFramePr>
        <p:xfrm>
          <a:off x="773058" y="2276874"/>
          <a:ext cx="10160328" cy="377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08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B853F81-D556-CBEF-345B-D95F515933B8}"/>
              </a:ext>
            </a:extLst>
          </p:cNvPr>
          <p:cNvSpPr>
            <a:spLocks noGrp="1"/>
          </p:cNvSpPr>
          <p:nvPr>
            <p:ph type="title"/>
          </p:nvPr>
        </p:nvSpPr>
        <p:spPr>
          <a:xfrm>
            <a:off x="1451580" y="804520"/>
            <a:ext cx="3530157" cy="1049235"/>
          </a:xfrm>
        </p:spPr>
        <p:txBody>
          <a:bodyPr>
            <a:normAutofit/>
          </a:bodyPr>
          <a:lstStyle/>
          <a:p>
            <a:r>
              <a:rPr lang="en-US" dirty="0"/>
              <a:t>Data</a:t>
            </a:r>
          </a:p>
        </p:txBody>
      </p:sp>
      <p:sp>
        <p:nvSpPr>
          <p:cNvPr id="23" name="Rectangle 2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59E944B-9D9C-DF69-9E5B-A77A0C6ACB1D}"/>
              </a:ext>
            </a:extLst>
          </p:cNvPr>
          <p:cNvSpPr>
            <a:spLocks noGrp="1"/>
          </p:cNvSpPr>
          <p:nvPr>
            <p:ph idx="1"/>
          </p:nvPr>
        </p:nvSpPr>
        <p:spPr>
          <a:xfrm>
            <a:off x="1451581" y="2015732"/>
            <a:ext cx="3526523" cy="3450613"/>
          </a:xfrm>
        </p:spPr>
        <p:txBody>
          <a:bodyPr>
            <a:normAutofit/>
          </a:bodyPr>
          <a:lstStyle/>
          <a:p>
            <a:r>
              <a:rPr lang="en-US" dirty="0"/>
              <a:t>The variables I will use for my study are the price of the diamonds and the carat size of the diamond</a:t>
            </a:r>
          </a:p>
          <a:p>
            <a:endParaRPr lang="en-US" dirty="0"/>
          </a:p>
          <a:p>
            <a:r>
              <a:rPr lang="en-US" dirty="0"/>
              <a:t>There are a total of 53,939 data entries in the data set. </a:t>
            </a:r>
          </a:p>
        </p:txBody>
      </p:sp>
      <p:grpSp>
        <p:nvGrpSpPr>
          <p:cNvPr id="25" name="Group 2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6" name="Rectangle 2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2D4F189-D3B3-4A00-6AA2-2AB1DCF73A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26" y="2229767"/>
            <a:ext cx="4821551" cy="163932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79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AC68F1-0D57-8C66-DB42-025FC2D8D80F}"/>
              </a:ext>
            </a:extLst>
          </p:cNvPr>
          <p:cNvPicPr>
            <a:picLocks noGrp="1" noChangeAspect="1"/>
          </p:cNvPicPr>
          <p:nvPr>
            <p:ph idx="1"/>
          </p:nvPr>
        </p:nvPicPr>
        <p:blipFill>
          <a:blip r:embed="rId2"/>
          <a:stretch>
            <a:fillRect/>
          </a:stretch>
        </p:blipFill>
        <p:spPr>
          <a:xfrm>
            <a:off x="5684520" y="817322"/>
            <a:ext cx="5806440" cy="4936486"/>
          </a:xfrm>
          <a:ln w="292100">
            <a:solidFill>
              <a:schemeClr val="tx1"/>
            </a:solidFill>
            <a:miter lim="800000"/>
          </a:ln>
        </p:spPr>
      </p:pic>
      <p:sp>
        <p:nvSpPr>
          <p:cNvPr id="8" name="TextBox 7">
            <a:extLst>
              <a:ext uri="{FF2B5EF4-FFF2-40B4-BE49-F238E27FC236}">
                <a16:creationId xmlns:a16="http://schemas.microsoft.com/office/drawing/2014/main" id="{D177A549-2013-C2F1-7564-B3D1F0088FD3}"/>
              </a:ext>
            </a:extLst>
          </p:cNvPr>
          <p:cNvSpPr txBox="1"/>
          <p:nvPr/>
        </p:nvSpPr>
        <p:spPr>
          <a:xfrm>
            <a:off x="1463040" y="1055524"/>
            <a:ext cx="3017520" cy="584775"/>
          </a:xfrm>
          <a:prstGeom prst="rect">
            <a:avLst/>
          </a:prstGeom>
          <a:noFill/>
        </p:spPr>
        <p:txBody>
          <a:bodyPr wrap="square" rtlCol="0">
            <a:spAutoFit/>
          </a:bodyPr>
          <a:lstStyle/>
          <a:p>
            <a:r>
              <a:rPr lang="en-US" sz="3200" dirty="0"/>
              <a:t>DATA</a:t>
            </a:r>
            <a:endParaRPr lang="en-US" sz="4800" dirty="0"/>
          </a:p>
        </p:txBody>
      </p:sp>
    </p:spTree>
    <p:extLst>
      <p:ext uri="{BB962C8B-B14F-4D97-AF65-F5344CB8AC3E}">
        <p14:creationId xmlns:p14="http://schemas.microsoft.com/office/powerpoint/2010/main" val="265587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F5C692D-2A04-35AB-EB70-2EF9FA96EF21}"/>
              </a:ext>
            </a:extLst>
          </p:cNvPr>
          <p:cNvSpPr>
            <a:spLocks noGrp="1"/>
          </p:cNvSpPr>
          <p:nvPr>
            <p:ph type="title"/>
          </p:nvPr>
        </p:nvSpPr>
        <p:spPr>
          <a:xfrm>
            <a:off x="1454624" y="625466"/>
            <a:ext cx="3530157" cy="1049235"/>
          </a:xfrm>
        </p:spPr>
        <p:txBody>
          <a:bodyPr>
            <a:normAutofit/>
          </a:bodyPr>
          <a:lstStyle/>
          <a:p>
            <a:br>
              <a:rPr lang="en-US" dirty="0"/>
            </a:br>
            <a:r>
              <a:rPr lang="en-US" dirty="0"/>
              <a:t>data</a:t>
            </a:r>
          </a:p>
        </p:txBody>
      </p:sp>
      <p:sp>
        <p:nvSpPr>
          <p:cNvPr id="25" name="Rectangle 1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7" name="Group 1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9" name="Rectangle 1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Picture 2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EF07B414-B40D-D99F-7D27-599AD8EB3ACA}"/>
              </a:ext>
            </a:extLst>
          </p:cNvPr>
          <p:cNvPicPr>
            <a:picLocks noChangeAspect="1"/>
          </p:cNvPicPr>
          <p:nvPr/>
        </p:nvPicPr>
        <p:blipFill rotWithShape="1">
          <a:blip r:embed="rId3"/>
          <a:srcRect r="13325" b="-1"/>
          <a:stretch/>
        </p:blipFill>
        <p:spPr>
          <a:xfrm>
            <a:off x="5855755" y="812508"/>
            <a:ext cx="5272041" cy="4466452"/>
          </a:xfrm>
          <a:prstGeom prst="rect">
            <a:avLst/>
          </a:prstGeom>
        </p:spPr>
      </p:pic>
    </p:spTree>
    <p:extLst>
      <p:ext uri="{BB962C8B-B14F-4D97-AF65-F5344CB8AC3E}">
        <p14:creationId xmlns:p14="http://schemas.microsoft.com/office/powerpoint/2010/main" val="328398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F8DC7E2-86AD-4AC2-9EC1-7E8B7257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DDE2C290-3677-4DE0-AE6D-2B4DB5FBCE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B28CF9D-F714-089F-A99C-9DB94C1389A2}"/>
              </a:ext>
            </a:extLst>
          </p:cNvPr>
          <p:cNvSpPr>
            <a:spLocks noGrp="1"/>
          </p:cNvSpPr>
          <p:nvPr>
            <p:ph type="title"/>
          </p:nvPr>
        </p:nvSpPr>
        <p:spPr>
          <a:xfrm>
            <a:off x="1373792" y="1322470"/>
            <a:ext cx="3525184" cy="1049235"/>
          </a:xfrm>
        </p:spPr>
        <p:txBody>
          <a:bodyPr vert="horz" lIns="91440" tIns="45720" rIns="91440" bIns="0" rtlCol="0">
            <a:normAutofit/>
          </a:bodyPr>
          <a:lstStyle/>
          <a:p>
            <a:r>
              <a:rPr lang="en-US" dirty="0"/>
              <a:t>Data</a:t>
            </a:r>
          </a:p>
        </p:txBody>
      </p:sp>
      <p:sp>
        <p:nvSpPr>
          <p:cNvPr id="46" name="Rectangle 45">
            <a:extLst>
              <a:ext uri="{FF2B5EF4-FFF2-40B4-BE49-F238E27FC236}">
                <a16:creationId xmlns:a16="http://schemas.microsoft.com/office/drawing/2014/main" id="{909D032D-E82B-4E2A-B0B8-325C49D6E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8" name="Group 47">
            <a:extLst>
              <a:ext uri="{FF2B5EF4-FFF2-40B4-BE49-F238E27FC236}">
                <a16:creationId xmlns:a16="http://schemas.microsoft.com/office/drawing/2014/main" id="{7C60AE24-4C38-46BB-88CB-780ACDCEC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49" name="Rectangle 48">
              <a:extLst>
                <a:ext uri="{FF2B5EF4-FFF2-40B4-BE49-F238E27FC236}">
                  <a16:creationId xmlns:a16="http://schemas.microsoft.com/office/drawing/2014/main" id="{B86297A6-69FE-430E-A97F-2116D5BDD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5C8F35E-39E0-4068-926A-1F3CAAB21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080DEC52-BEE2-46CC-8C33-6BC9AC9D6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8" y="977099"/>
            <a:ext cx="5123274" cy="4138331"/>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131E42-E727-915E-B004-B5BC8C2A044F}"/>
              </a:ext>
            </a:extLst>
          </p:cNvPr>
          <p:cNvPicPr>
            <a:picLocks noChangeAspect="1"/>
          </p:cNvPicPr>
          <p:nvPr/>
        </p:nvPicPr>
        <p:blipFill>
          <a:blip r:embed="rId2"/>
          <a:stretch>
            <a:fillRect/>
          </a:stretch>
        </p:blipFill>
        <p:spPr>
          <a:xfrm>
            <a:off x="6996159" y="896104"/>
            <a:ext cx="2723320" cy="4092035"/>
          </a:xfrm>
          <a:prstGeom prst="rect">
            <a:avLst/>
          </a:prstGeom>
        </p:spPr>
      </p:pic>
      <p:pic>
        <p:nvPicPr>
          <p:cNvPr id="11" name="Picture 10">
            <a:extLst>
              <a:ext uri="{FF2B5EF4-FFF2-40B4-BE49-F238E27FC236}">
                <a16:creationId xmlns:a16="http://schemas.microsoft.com/office/drawing/2014/main" id="{02005F6F-2C86-E9DA-2561-DCF1638496F6}"/>
              </a:ext>
            </a:extLst>
          </p:cNvPr>
          <p:cNvPicPr>
            <a:picLocks noChangeAspect="1"/>
          </p:cNvPicPr>
          <p:nvPr/>
        </p:nvPicPr>
        <p:blipFill>
          <a:blip r:embed="rId3"/>
          <a:stretch>
            <a:fillRect/>
          </a:stretch>
        </p:blipFill>
        <p:spPr>
          <a:xfrm>
            <a:off x="951264" y="1973165"/>
            <a:ext cx="4148945" cy="3153198"/>
          </a:xfrm>
          <a:prstGeom prst="rect">
            <a:avLst/>
          </a:prstGeom>
        </p:spPr>
      </p:pic>
      <p:pic>
        <p:nvPicPr>
          <p:cNvPr id="54" name="Picture 53">
            <a:extLst>
              <a:ext uri="{FF2B5EF4-FFF2-40B4-BE49-F238E27FC236}">
                <a16:creationId xmlns:a16="http://schemas.microsoft.com/office/drawing/2014/main" id="{32178FA5-FA3E-4DBE-8027-71F02853CD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05459349-FF0B-4F65-B63C-876E8035C8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76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7" name="Rectangle 26">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1A5A9C6-E688-9C68-31DC-5F944BAEACF4}"/>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a:t>Data</a:t>
            </a:r>
          </a:p>
        </p:txBody>
      </p:sp>
      <p:cxnSp>
        <p:nvCxnSpPr>
          <p:cNvPr id="31" name="Straight Connector 30">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3" name="Group 32">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34" name="Rectangle 33">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446018-B1CD-ACCC-3F5B-53B1EB61468E}"/>
              </a:ext>
            </a:extLst>
          </p:cNvPr>
          <p:cNvPicPr>
            <a:picLocks noGrp="1" noChangeAspect="1"/>
          </p:cNvPicPr>
          <p:nvPr>
            <p:ph idx="1"/>
          </p:nvPr>
        </p:nvPicPr>
        <p:blipFill>
          <a:blip r:embed="rId3"/>
          <a:stretch>
            <a:fillRect/>
          </a:stretch>
        </p:blipFill>
        <p:spPr>
          <a:xfrm>
            <a:off x="4880809" y="1116345"/>
            <a:ext cx="2560207" cy="3866172"/>
          </a:xfrm>
          <a:prstGeom prst="rect">
            <a:avLst/>
          </a:prstGeom>
        </p:spPr>
      </p:pic>
      <p:pic>
        <p:nvPicPr>
          <p:cNvPr id="6" name="Picture 5">
            <a:extLst>
              <a:ext uri="{FF2B5EF4-FFF2-40B4-BE49-F238E27FC236}">
                <a16:creationId xmlns:a16="http://schemas.microsoft.com/office/drawing/2014/main" id="{560BD238-1113-4A43-0B32-A095C70A5525}"/>
              </a:ext>
            </a:extLst>
          </p:cNvPr>
          <p:cNvPicPr>
            <a:picLocks noChangeAspect="1"/>
          </p:cNvPicPr>
          <p:nvPr/>
        </p:nvPicPr>
        <p:blipFill>
          <a:blip r:embed="rId4"/>
          <a:stretch>
            <a:fillRect/>
          </a:stretch>
        </p:blipFill>
        <p:spPr>
          <a:xfrm>
            <a:off x="7849810" y="1875311"/>
            <a:ext cx="3059596" cy="2348239"/>
          </a:xfrm>
          <a:prstGeom prst="rect">
            <a:avLst/>
          </a:prstGeom>
        </p:spPr>
      </p:pic>
      <p:pic>
        <p:nvPicPr>
          <p:cNvPr id="39" name="Picture 38">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77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7" name="Picture 20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63" name="Rectangle 206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ACC89C-AAB7-945E-C771-F959653B95D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1700"/>
              <a:t>Methodology/Model </a:t>
            </a:r>
          </a:p>
        </p:txBody>
      </p:sp>
      <p:cxnSp>
        <p:nvCxnSpPr>
          <p:cNvPr id="2067" name="Straight Connector 206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069" name="Group 206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070" name="Rectangle 206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73" name="Rectangle 207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t, scatter chart&#10;&#10;Description automatically generated">
            <a:extLst>
              <a:ext uri="{FF2B5EF4-FFF2-40B4-BE49-F238E27FC236}">
                <a16:creationId xmlns:a16="http://schemas.microsoft.com/office/drawing/2014/main" id="{7C4F30B8-6C87-09C3-F0D4-6CAB90EDAA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964508" y="1116345"/>
            <a:ext cx="55906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07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82" name="Straight Connector 207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87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B052-0C9E-6D9E-E91F-2C564C296664}"/>
              </a:ext>
            </a:extLst>
          </p:cNvPr>
          <p:cNvSpPr>
            <a:spLocks noGrp="1"/>
          </p:cNvSpPr>
          <p:nvPr>
            <p:ph type="title"/>
          </p:nvPr>
        </p:nvSpPr>
        <p:spPr/>
        <p:txBody>
          <a:bodyPr/>
          <a:lstStyle/>
          <a:p>
            <a:r>
              <a:rPr lang="en-US" dirty="0"/>
              <a:t>Methodology/model</a:t>
            </a:r>
          </a:p>
        </p:txBody>
      </p:sp>
      <p:sp>
        <p:nvSpPr>
          <p:cNvPr id="3" name="Content Placeholder 2">
            <a:extLst>
              <a:ext uri="{FF2B5EF4-FFF2-40B4-BE49-F238E27FC236}">
                <a16:creationId xmlns:a16="http://schemas.microsoft.com/office/drawing/2014/main" id="{38EA34E9-0C53-1153-4B85-36B370E92C1E}"/>
              </a:ext>
            </a:extLst>
          </p:cNvPr>
          <p:cNvSpPr>
            <a:spLocks noGrp="1"/>
          </p:cNvSpPr>
          <p:nvPr>
            <p:ph idx="1"/>
          </p:nvPr>
        </p:nvSpPr>
        <p:spPr>
          <a:xfrm>
            <a:off x="1451579" y="2015731"/>
            <a:ext cx="9800621" cy="3970201"/>
          </a:xfrm>
        </p:spPr>
        <p:txBody>
          <a:bodyPr>
            <a:normAutofit/>
          </a:bodyPr>
          <a:lstStyle/>
          <a:p>
            <a:r>
              <a:rPr lang="en-US" dirty="0"/>
              <a:t>Independent variable: Carat</a:t>
            </a:r>
          </a:p>
          <a:p>
            <a:r>
              <a:rPr lang="en-US" dirty="0"/>
              <a:t>Dependent variable: Price</a:t>
            </a:r>
          </a:p>
          <a:p>
            <a:r>
              <a:rPr lang="en-US" dirty="0"/>
              <a:t>R² = 0.8493 the two quantitative variables are strongly correlated price and carrot.</a:t>
            </a:r>
          </a:p>
          <a:p>
            <a:r>
              <a:rPr lang="en-US" dirty="0"/>
              <a:t>The two quantitative variables are strongly related,  price and carrot. These two variables account for approximately 85 percent of the variation in the data. This also means there's is about a 15 percent variation in the data that has nothing to do with the price and carrot.</a:t>
            </a:r>
          </a:p>
          <a:p>
            <a:r>
              <a:rPr lang="en-US" dirty="0"/>
              <a:t>y = 7756.4x - 2256.4 (to estimate the price of the diamond you insert the carat size of the diamond into x)</a:t>
            </a:r>
            <a:br>
              <a:rPr lang="en-US" dirty="0"/>
            </a:br>
            <a:endParaRPr lang="en-US" dirty="0"/>
          </a:p>
        </p:txBody>
      </p:sp>
    </p:spTree>
    <p:extLst>
      <p:ext uri="{BB962C8B-B14F-4D97-AF65-F5344CB8AC3E}">
        <p14:creationId xmlns:p14="http://schemas.microsoft.com/office/powerpoint/2010/main" val="5832960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7541</TotalTime>
  <Words>387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Diamonds </vt:lpstr>
      <vt:lpstr>Diamonds</vt:lpstr>
      <vt:lpstr>Data</vt:lpstr>
      <vt:lpstr>PowerPoint Presentation</vt:lpstr>
      <vt:lpstr> data</vt:lpstr>
      <vt:lpstr>Data</vt:lpstr>
      <vt:lpstr>Data</vt:lpstr>
      <vt:lpstr>Methodology/Model </vt:lpstr>
      <vt:lpstr>Methodology/model</vt:lpstr>
      <vt:lpstr>Least squares line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Hotels, Motels, and BB in New Orleans</dc:title>
  <dc:creator>santiago bohorquez</dc:creator>
  <cp:lastModifiedBy>santiago bohorquez</cp:lastModifiedBy>
  <cp:revision>4</cp:revision>
  <dcterms:created xsi:type="dcterms:W3CDTF">2022-10-27T01:28:57Z</dcterms:created>
  <dcterms:modified xsi:type="dcterms:W3CDTF">2022-11-04T02:06:37Z</dcterms:modified>
</cp:coreProperties>
</file>