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256" r:id="rId2"/>
    <p:sldId id="257" r:id="rId3"/>
    <p:sldId id="447" r:id="rId4"/>
    <p:sldId id="448" r:id="rId5"/>
    <p:sldId id="443" r:id="rId6"/>
    <p:sldId id="259" r:id="rId7"/>
    <p:sldId id="382" r:id="rId8"/>
    <p:sldId id="261" r:id="rId9"/>
    <p:sldId id="258" r:id="rId10"/>
    <p:sldId id="389" r:id="rId11"/>
    <p:sldId id="260" r:id="rId12"/>
    <p:sldId id="263" r:id="rId13"/>
    <p:sldId id="437" r:id="rId14"/>
    <p:sldId id="444" r:id="rId15"/>
    <p:sldId id="365" r:id="rId16"/>
    <p:sldId id="371" r:id="rId17"/>
    <p:sldId id="372" r:id="rId18"/>
    <p:sldId id="438" r:id="rId19"/>
    <p:sldId id="270" r:id="rId20"/>
    <p:sldId id="265" r:id="rId21"/>
    <p:sldId id="266" r:id="rId22"/>
    <p:sldId id="262" r:id="rId23"/>
    <p:sldId id="267" r:id="rId24"/>
    <p:sldId id="268" r:id="rId25"/>
    <p:sldId id="272" r:id="rId26"/>
    <p:sldId id="271" r:id="rId27"/>
    <p:sldId id="274" r:id="rId28"/>
    <p:sldId id="384" r:id="rId29"/>
    <p:sldId id="275" r:id="rId30"/>
    <p:sldId id="439" r:id="rId31"/>
    <p:sldId id="427" r:id="rId32"/>
    <p:sldId id="435" r:id="rId33"/>
    <p:sldId id="428" r:id="rId34"/>
    <p:sldId id="429" r:id="rId35"/>
    <p:sldId id="431" r:id="rId36"/>
    <p:sldId id="430" r:id="rId37"/>
    <p:sldId id="432" r:id="rId38"/>
    <p:sldId id="433" r:id="rId39"/>
    <p:sldId id="434" r:id="rId40"/>
    <p:sldId id="385" r:id="rId41"/>
    <p:sldId id="440" r:id="rId42"/>
    <p:sldId id="276" r:id="rId43"/>
    <p:sldId id="445" r:id="rId44"/>
    <p:sldId id="285" r:id="rId45"/>
    <p:sldId id="286" r:id="rId46"/>
    <p:sldId id="446" r:id="rId47"/>
    <p:sldId id="284" r:id="rId48"/>
    <p:sldId id="277" r:id="rId49"/>
    <p:sldId id="279" r:id="rId50"/>
    <p:sldId id="280" r:id="rId51"/>
    <p:sldId id="281" r:id="rId52"/>
    <p:sldId id="282" r:id="rId53"/>
    <p:sldId id="283" r:id="rId54"/>
    <p:sldId id="377" r:id="rId55"/>
    <p:sldId id="390" r:id="rId56"/>
    <p:sldId id="391" r:id="rId57"/>
    <p:sldId id="394" r:id="rId58"/>
    <p:sldId id="393" r:id="rId59"/>
    <p:sldId id="395" r:id="rId60"/>
    <p:sldId id="397" r:id="rId61"/>
    <p:sldId id="396" r:id="rId62"/>
    <p:sldId id="421" r:id="rId63"/>
    <p:sldId id="441" r:id="rId64"/>
    <p:sldId id="398" r:id="rId65"/>
    <p:sldId id="410" r:id="rId66"/>
    <p:sldId id="399" r:id="rId67"/>
    <p:sldId id="406" r:id="rId68"/>
    <p:sldId id="400" r:id="rId69"/>
    <p:sldId id="401" r:id="rId70"/>
    <p:sldId id="402" r:id="rId71"/>
    <p:sldId id="403" r:id="rId72"/>
    <p:sldId id="404" r:id="rId73"/>
    <p:sldId id="405" r:id="rId74"/>
    <p:sldId id="407" r:id="rId75"/>
    <p:sldId id="409" r:id="rId76"/>
    <p:sldId id="426" r:id="rId77"/>
    <p:sldId id="408" r:id="rId78"/>
    <p:sldId id="449" r:id="rId79"/>
    <p:sldId id="450" r:id="rId80"/>
    <p:sldId id="458" r:id="rId81"/>
    <p:sldId id="442" r:id="rId82"/>
    <p:sldId id="378" r:id="rId83"/>
    <p:sldId id="379" r:id="rId84"/>
    <p:sldId id="292" r:id="rId85"/>
    <p:sldId id="287" r:id="rId86"/>
    <p:sldId id="288" r:id="rId87"/>
    <p:sldId id="386" r:id="rId88"/>
    <p:sldId id="387" r:id="rId89"/>
    <p:sldId id="388" r:id="rId90"/>
    <p:sldId id="380" r:id="rId91"/>
    <p:sldId id="289" r:id="rId92"/>
    <p:sldId id="290" r:id="rId93"/>
    <p:sldId id="412" r:id="rId94"/>
    <p:sldId id="414" r:id="rId95"/>
    <p:sldId id="415" r:id="rId96"/>
    <p:sldId id="416" r:id="rId97"/>
    <p:sldId id="417" r:id="rId98"/>
    <p:sldId id="420" r:id="rId99"/>
    <p:sldId id="419" r:id="rId100"/>
    <p:sldId id="422" r:id="rId101"/>
    <p:sldId id="424" r:id="rId102"/>
    <p:sldId id="423" r:id="rId103"/>
    <p:sldId id="425" r:id="rId104"/>
    <p:sldId id="457" r:id="rId105"/>
    <p:sldId id="451" r:id="rId106"/>
    <p:sldId id="453" r:id="rId107"/>
    <p:sldId id="454" r:id="rId108"/>
    <p:sldId id="455" r:id="rId109"/>
    <p:sldId id="456" r:id="rId110"/>
    <p:sldId id="460" r:id="rId111"/>
    <p:sldId id="461" r:id="rId112"/>
    <p:sldId id="459" r:id="rId113"/>
    <p:sldId id="452" r:id="rId114"/>
    <p:sldId id="373" r:id="rId115"/>
    <p:sldId id="374" r:id="rId116"/>
    <p:sldId id="376" r:id="rId117"/>
    <p:sldId id="383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ketches.apache.org/docs/HLL/HllSketches.html" TargetMode="External"/><Relationship Id="rId2" Type="http://schemas.openxmlformats.org/officeDocument/2006/relationships/hyperlink" Target="https://github.com/ascv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bigquery/docs/reference/standard-sql/hll_functions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2.04023" TargetMode="External"/><Relationship Id="rId2" Type="http://schemas.openxmlformats.org/officeDocument/2006/relationships/hyperlink" Target="https://arxiv.org/abs/2004.0166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hyperlink" Target="https://datasketches.apache.org/docs/QuantilesAll/QuantilesOverview.html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/docs/reference/standard-sql/kll_functions" TargetMode="External"/><Relationship Id="rId2" Type="http://schemas.openxmlformats.org/officeDocument/2006/relationships/hyperlink" Target="https://arxiv.org/abs/1603.05346v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hyperlink" Target="https://datasketches.apache.org/docs/KLL/KLLSketch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itzmucha/fastdigest" TargetMode="External"/><Relationship Id="rId2" Type="http://schemas.openxmlformats.org/officeDocument/2006/relationships/hyperlink" Target="https://datasketches.apache.org/docs/tdigest/tdig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dunning/t-digest?tab=readme-ov-file" TargetMode="External"/><Relationship Id="rId4" Type="http://schemas.openxmlformats.org/officeDocument/2006/relationships/hyperlink" Target="https://github.com/CamDavidsonPilon/tdigest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ketches.apache.org/docs/Sampling/ReservoirSamplingSketche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robables.readthedocs.io/en/latest/code.html#data-structures-and-classes" TargetMode="External"/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84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apache.github.io/datasketches-python/5.2.0/frequency/index.html" TargetMode="External"/><Relationship Id="rId2" Type="http://schemas.openxmlformats.org/officeDocument/2006/relationships/hyperlink" Target="https://pyprobables.readthedocs.io/en/latest/code.html#count-min-sketches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20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0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Streaming Pipelines</a:t>
            </a:r>
          </a:p>
        </p:txBody>
      </p:sp>
    </p:spTree>
    <p:extLst>
      <p:ext uri="{BB962C8B-B14F-4D97-AF65-F5344CB8AC3E}">
        <p14:creationId xmlns:p14="http://schemas.microsoft.com/office/powerpoint/2010/main" val="32618164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</a:t>
            </a:r>
            <a:r>
              <a:rPr lang="en-US" b="1" dirty="0"/>
              <a:t>merged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Example; counters by minute merged (aggregated) to counters by hour  </a:t>
            </a:r>
          </a:p>
          <a:p>
            <a:pPr lvl="1"/>
            <a:r>
              <a:rPr lang="en-US" dirty="0"/>
              <a:t>Example; counters by day merged to weekly or monthly</a:t>
            </a:r>
          </a:p>
          <a:p>
            <a:pPr lvl="1"/>
            <a:r>
              <a:rPr lang="en-US" dirty="0"/>
              <a:t>Example; counters for different streams merged into single estimate  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counted once aggregated over a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merge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merged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F003-17CB-E96B-FCFA-0BF6EDC21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39A7-646A-4352-7197-9A16171C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number of Python packages and platforms support cardinality estimation </a:t>
            </a:r>
          </a:p>
          <a:p>
            <a:r>
              <a:rPr lang="en-US" dirty="0"/>
              <a:t>The </a:t>
            </a:r>
            <a:r>
              <a:rPr lang="en-US" dirty="0" err="1"/>
              <a:t>HyperLogLog</a:t>
            </a:r>
            <a:r>
              <a:rPr lang="en-US" dirty="0"/>
              <a:t> algorithm can be found is several packages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HLL package </a:t>
            </a:r>
            <a:r>
              <a:rPr lang="en-US" dirty="0"/>
              <a:t>has a fast, C++ </a:t>
            </a:r>
            <a:r>
              <a:rPr lang="en-US" dirty="0" err="1"/>
              <a:t>backended</a:t>
            </a:r>
            <a:r>
              <a:rPr lang="en-US" dirty="0"/>
              <a:t>, implementation 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/>
              </a:rPr>
              <a:t>Apache </a:t>
            </a:r>
            <a:r>
              <a:rPr lang="en-US" dirty="0" err="1">
                <a:hlinkClick r:id="rId3"/>
              </a:rPr>
              <a:t>DataSketches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package implements several widely used cardinality estimation algorithms, including </a:t>
            </a:r>
            <a:r>
              <a:rPr lang="en-US" dirty="0" err="1"/>
              <a:t>HyperLogLog</a:t>
            </a:r>
            <a:endParaRPr lang="en-US" dirty="0"/>
          </a:p>
          <a:p>
            <a:r>
              <a:rPr lang="en-US" dirty="0" err="1"/>
              <a:t>HyperLogLog</a:t>
            </a:r>
            <a:r>
              <a:rPr lang="en-US" dirty="0"/>
              <a:t>++ is available in </a:t>
            </a:r>
            <a:r>
              <a:rPr lang="en-US" dirty="0">
                <a:hlinkClick r:id="rId4"/>
              </a:rPr>
              <a:t>Google </a:t>
            </a:r>
            <a:r>
              <a:rPr lang="en-US" dirty="0" err="1">
                <a:hlinkClick r:id="rId4"/>
              </a:rPr>
              <a:t>BigQuery</a:t>
            </a:r>
            <a:r>
              <a:rPr lang="en-US" dirty="0">
                <a:hlinkClick r:id="rId4"/>
              </a:rPr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468A52-B7A9-2D9C-ACAB-EDD03F99FF2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230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3040-43CE-B76A-8263-5E4E201AD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DA7D-BCA3-E1A2-4F5D-E3C2A76E9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Quantiles in Streams </a:t>
            </a:r>
          </a:p>
        </p:txBody>
      </p:sp>
    </p:spTree>
    <p:extLst>
      <p:ext uri="{BB962C8B-B14F-4D97-AF65-F5344CB8AC3E}">
        <p14:creationId xmlns:p14="http://schemas.microsoft.com/office/powerpoint/2010/main" val="31928518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A9A4-511F-441C-EEE0-3FFD7C9A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CCCE0-5D25-D7E6-35B6-1C950F500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Estimating quantiles in infinite streams is a fundamental problem</a:t>
                </a:r>
              </a:p>
              <a:p>
                <a:r>
                  <a:rPr lang="en-US" dirty="0"/>
                  <a:t>Examples of applying quantile estimation in streams: </a:t>
                </a:r>
              </a:p>
              <a:p>
                <a:pPr lvl="1"/>
                <a:r>
                  <a:rPr lang="en-US" dirty="0"/>
                  <a:t>Medians</a:t>
                </a:r>
              </a:p>
              <a:p>
                <a:pPr lvl="1"/>
                <a:r>
                  <a:rPr lang="en-US" dirty="0"/>
                  <a:t>Distribution probability mass function or cumulative distribution function</a:t>
                </a:r>
              </a:p>
              <a:p>
                <a:pPr lvl="1"/>
                <a:r>
                  <a:rPr lang="en-US" dirty="0"/>
                  <a:t>Extreme quartiles (</a:t>
                </a:r>
                <a:r>
                  <a:rPr lang="en-US" dirty="0" err="1"/>
                  <a:t>eg.</a:t>
                </a:r>
                <a:r>
                  <a:rPr lang="en-US" dirty="0"/>
                  <a:t> 0.001, 0.999) for anomaly detection.  </a:t>
                </a:r>
              </a:p>
              <a:p>
                <a:r>
                  <a:rPr lang="en-US" dirty="0"/>
                  <a:t>Can we just use a naïve algorithm? </a:t>
                </a:r>
              </a:p>
              <a:p>
                <a:pPr lvl="1"/>
                <a:r>
                  <a:rPr lang="en-US" dirty="0"/>
                  <a:t>Accumulate values,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memory</a:t>
                </a:r>
              </a:p>
              <a:p>
                <a:pPr lvl="1"/>
                <a:r>
                  <a:rPr lang="en-US" dirty="0"/>
                  <a:t>Sort,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 </a:t>
                </a:r>
              </a:p>
              <a:p>
                <a:r>
                  <a:rPr lang="en-US" dirty="0"/>
                  <a:t>Naïve algorithm is not scalable </a:t>
                </a:r>
              </a:p>
              <a:p>
                <a:r>
                  <a:rPr lang="en-US" dirty="0"/>
                  <a:t>Need a </a:t>
                </a:r>
                <a:r>
                  <a:rPr lang="en-US" b="1" dirty="0"/>
                  <a:t>sketch algorithm!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CCCE0-5D25-D7E6-35B6-1C950F500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23B6D89-6E07-C67E-20D0-453FB3C2981F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Estimating Quantiles in Streams</a:t>
            </a:r>
          </a:p>
        </p:txBody>
      </p:sp>
    </p:spTree>
    <p:extLst>
      <p:ext uri="{BB962C8B-B14F-4D97-AF65-F5344CB8AC3E}">
        <p14:creationId xmlns:p14="http://schemas.microsoft.com/office/powerpoint/2010/main" val="26495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9045D-FEA2-4516-A1BD-16DBE27C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EEF29-2FF0-0B5F-B534-7F9A942F2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Estimating quantiles in infinite streams is a fundamental problem</a:t>
                </a:r>
              </a:p>
              <a:p>
                <a:r>
                  <a:rPr lang="en-US" dirty="0"/>
                  <a:t>For a stream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observations,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can specify the problem two ways</a:t>
                </a:r>
              </a:p>
              <a:p>
                <a:pPr lvl="1"/>
                <a:r>
                  <a:rPr lang="en-US" dirty="0"/>
                  <a:t>Given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find its </a:t>
                </a:r>
                <a:r>
                  <a:rPr lang="en-US" b="1" dirty="0"/>
                  <a:t>rank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Or, for quantile,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find rank of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Two closely related problems </a:t>
                </a:r>
              </a:p>
              <a:p>
                <a:pPr lvl="1"/>
                <a:r>
                  <a:rPr lang="en-US" b="1" dirty="0"/>
                  <a:t>Single quantile </a:t>
                </a:r>
                <a:r>
                  <a:rPr lang="en-US" dirty="0"/>
                  <a:t>estimation problem</a:t>
                </a:r>
              </a:p>
              <a:p>
                <a:pPr lvl="1"/>
                <a:r>
                  <a:rPr lang="en-US" b="1" dirty="0"/>
                  <a:t>All quantiles</a:t>
                </a:r>
                <a:r>
                  <a:rPr lang="en-US" dirty="0"/>
                  <a:t> estimation problem</a:t>
                </a:r>
              </a:p>
              <a:p>
                <a:pPr lvl="1"/>
                <a:r>
                  <a:rPr lang="en-US" dirty="0"/>
                  <a:t>If we can do the first, we can do the second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EEF29-2FF0-0B5F-B534-7F9A942F2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217" t="-1867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548D342-99F4-0613-8624-8FA4805E7C2C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Estimating Quantiles in Streams</a:t>
            </a:r>
          </a:p>
        </p:txBody>
      </p:sp>
    </p:spTree>
    <p:extLst>
      <p:ext uri="{BB962C8B-B14F-4D97-AF65-F5344CB8AC3E}">
        <p14:creationId xmlns:p14="http://schemas.microsoft.com/office/powerpoint/2010/main" val="10443041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8BD57-EB05-C928-FECD-A6A00F147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23311-05C4-FF58-A3E6-7B83B14B4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Estimating quantiles in infinite streams is a fundamental problem</a:t>
                </a:r>
              </a:p>
              <a:p>
                <a:r>
                  <a:rPr lang="en-US" dirty="0"/>
                  <a:t>Algorithms use a sketch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desirable properties  </a:t>
                </a:r>
              </a:p>
              <a:p>
                <a:pPr lvl="1"/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Minimize memory required</a:t>
                </a:r>
              </a:p>
              <a:p>
                <a:pPr lvl="1"/>
                <a:r>
                  <a:rPr lang="en-US" dirty="0"/>
                  <a:t>Mergeability  </a:t>
                </a:r>
              </a:p>
              <a:p>
                <a:r>
                  <a:rPr lang="en-US" dirty="0"/>
                  <a:t>We will look at two examples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relative error quantile (REQ) sketch </a:t>
                </a:r>
                <a:r>
                  <a:rPr lang="en-US" dirty="0"/>
                  <a:t>algorithm,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Cormode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,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et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.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al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. 2020 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t-digest algorithm</a:t>
                </a:r>
                <a:r>
                  <a:rPr lang="en-US" dirty="0"/>
                  <a:t>, </a:t>
                </a:r>
                <a:r>
                  <a:rPr lang="en-US" dirty="0">
                    <a:hlinkClick r:id="rId3"/>
                  </a:rPr>
                  <a:t>Dunning and Ertl, 2019 </a:t>
                </a:r>
                <a:endParaRPr lang="en-US" dirty="0"/>
              </a:p>
              <a:p>
                <a:r>
                  <a:rPr lang="en-US" dirty="0"/>
                  <a:t>Quantile sketches are supported in </a:t>
                </a:r>
                <a:r>
                  <a:rPr lang="en-US" dirty="0">
                    <a:hlinkClick r:id="rId4"/>
                  </a:rPr>
                  <a:t>Apache </a:t>
                </a:r>
                <a:r>
                  <a:rPr lang="en-US" dirty="0" err="1">
                    <a:hlinkClick r:id="rId4"/>
                  </a:rPr>
                  <a:t>DataSketches</a:t>
                </a:r>
                <a:r>
                  <a:rPr lang="en-US" dirty="0"/>
                  <a:t> package, and other packages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23311-05C4-FF58-A3E6-7B83B14B4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5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F19BA3D-989E-917A-1D89-04F66BFDD2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Estimating Quantiles in Streams</a:t>
            </a:r>
          </a:p>
        </p:txBody>
      </p:sp>
    </p:spTree>
    <p:extLst>
      <p:ext uri="{BB962C8B-B14F-4D97-AF65-F5344CB8AC3E}">
        <p14:creationId xmlns:p14="http://schemas.microsoft.com/office/powerpoint/2010/main" val="41789236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638C9-9C40-72F6-5AAE-E1696016C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5C8CB-388C-BF24-F93E-FFFB49E612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REQ algorithm has strong performance bounds with small memory footprint </a:t>
                </a:r>
              </a:p>
              <a:p>
                <a:r>
                  <a:rPr lang="en-US" dirty="0"/>
                  <a:t>Is an improvement on the KLL algorithm, </a:t>
                </a:r>
                <a:r>
                  <a:rPr lang="en-US" dirty="0" err="1">
                    <a:hlinkClick r:id="rId2"/>
                  </a:rPr>
                  <a:t>Karnin</a:t>
                </a:r>
                <a:r>
                  <a:rPr lang="en-US" dirty="0">
                    <a:hlinkClick r:id="rId2"/>
                  </a:rPr>
                  <a:t>, Lang, Liberty, 2016</a:t>
                </a:r>
                <a:endParaRPr lang="en-US" dirty="0"/>
              </a:p>
              <a:p>
                <a:pPr lvl="1"/>
                <a:r>
                  <a:rPr lang="en-US" dirty="0"/>
                  <a:t>KLL algorithm is widely used: see for example, implementations in </a:t>
                </a:r>
                <a:r>
                  <a:rPr lang="en-US" dirty="0">
                    <a:hlinkClick r:id="rId3"/>
                  </a:rPr>
                  <a:t>Google </a:t>
                </a:r>
                <a:r>
                  <a:rPr lang="en-US" dirty="0" err="1">
                    <a:hlinkClick r:id="rId3"/>
                  </a:rPr>
                  <a:t>BigQuery</a:t>
                </a:r>
                <a:r>
                  <a:rPr lang="en-US" dirty="0"/>
                  <a:t> or </a:t>
                </a:r>
                <a:r>
                  <a:rPr lang="en-US" dirty="0">
                    <a:hlinkClick r:id="rId4"/>
                  </a:rPr>
                  <a:t>Apache </a:t>
                </a:r>
                <a:r>
                  <a:rPr lang="en-US" dirty="0" err="1">
                    <a:hlinkClick r:id="rId4"/>
                  </a:rPr>
                  <a:t>DataSketches</a:t>
                </a:r>
                <a:r>
                  <a:rPr lang="en-US" dirty="0">
                    <a:hlinkClick r:id="rId4"/>
                  </a:rPr>
                  <a:t> </a:t>
                </a:r>
                <a:endParaRPr lang="en-US" dirty="0"/>
              </a:p>
              <a:p>
                <a:r>
                  <a:rPr lang="en-US" dirty="0"/>
                  <a:t>The core of the KLL algorithm is a sketch comprising a stack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1" dirty="0"/>
                  <a:t> compactors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 compactor down-samples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buffer values outputting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values, applying a weight of two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5C8CB-388C-BF24-F93E-FFFB49E61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5"/>
                <a:stretch>
                  <a:fillRect l="-1217" t="-1867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C307E48-0DC9-07D2-61BC-B0AF75B681E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Relative Error Quantile in Sketch</a:t>
            </a:r>
          </a:p>
        </p:txBody>
      </p:sp>
    </p:spTree>
    <p:extLst>
      <p:ext uri="{BB962C8B-B14F-4D97-AF65-F5344CB8AC3E}">
        <p14:creationId xmlns:p14="http://schemas.microsoft.com/office/powerpoint/2010/main" val="177542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C8B4D-9398-458B-899B-096A3F2F7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16722C-25A8-5F1D-5856-CA7A6CCC2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2195594"/>
                <a:ext cx="3606774" cy="35005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compactor down-samples half of the input buffer values, applying a weight of two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compactors randomly sample either even or odd values from a buffer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16722C-25A8-5F1D-5856-CA7A6CCC2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2195594"/>
                <a:ext cx="3606774" cy="3500580"/>
              </a:xfrm>
              <a:blipFill>
                <a:blip r:embed="rId2"/>
                <a:stretch>
                  <a:fillRect l="-3553" t="-2787" r="-2030" b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53C3DAE-DDD9-6666-7BED-02428A39A46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Relative Error Quantile in Sketch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35C61-DA52-DCD7-B9A2-0722A78F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129" y="3355277"/>
            <a:ext cx="7206712" cy="33279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099805-B4C9-D437-B152-97BD95466BA7}"/>
              </a:ext>
            </a:extLst>
          </p:cNvPr>
          <p:cNvCxnSpPr>
            <a:cxnSpLocks/>
          </p:cNvCxnSpPr>
          <p:nvPr/>
        </p:nvCxnSpPr>
        <p:spPr>
          <a:xfrm flipV="1">
            <a:off x="4233134" y="4528265"/>
            <a:ext cx="1705087" cy="57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4E760-1B31-6094-E18E-BA5A19203A0B}"/>
              </a:ext>
            </a:extLst>
          </p:cNvPr>
          <p:cNvCxnSpPr>
            <a:cxnSpLocks/>
          </p:cNvCxnSpPr>
          <p:nvPr/>
        </p:nvCxnSpPr>
        <p:spPr>
          <a:xfrm>
            <a:off x="4270786" y="5104504"/>
            <a:ext cx="1763221" cy="133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4D9E603-65DC-93C8-329B-387DA0CA3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4042" y="1371601"/>
                <a:ext cx="2346243" cy="17228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After one compactor,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4D9E603-65DC-93C8-329B-387DA0CA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42" y="1371601"/>
                <a:ext cx="2346243" cy="1722894"/>
              </a:xfrm>
              <a:prstGeom prst="rect">
                <a:avLst/>
              </a:prstGeom>
              <a:blipFill>
                <a:blip r:embed="rId4"/>
                <a:stretch>
                  <a:fillRect l="-4156" t="-7067" r="-4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DD9ED457-75DF-6CDE-32DA-D1985D63E5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7499" y="1523718"/>
                <a:ext cx="2762114" cy="1418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After two compactors,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DD9ED457-75DF-6CDE-32DA-D1985D63E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99" y="1523718"/>
                <a:ext cx="2762114" cy="1418093"/>
              </a:xfrm>
              <a:prstGeom prst="rect">
                <a:avLst/>
              </a:prstGeom>
              <a:blipFill>
                <a:blip r:embed="rId5"/>
                <a:stretch>
                  <a:fillRect l="-3532" t="-6438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E4F5733-A2A2-BF49-8D28-E60B69191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6490" y="880820"/>
                <a:ext cx="2762114" cy="1418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After three compactors,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/6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E4F5733-A2A2-BF49-8D28-E60B69191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490" y="880820"/>
                <a:ext cx="2762114" cy="1418093"/>
              </a:xfrm>
              <a:prstGeom prst="rect">
                <a:avLst/>
              </a:prstGeom>
              <a:blipFill>
                <a:blip r:embed="rId6"/>
                <a:stretch>
                  <a:fillRect l="-3532" t="-6438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C96585-0AC9-9B2E-7523-B90E750CB16B}"/>
              </a:ext>
            </a:extLst>
          </p:cNvPr>
          <p:cNvCxnSpPr>
            <a:cxnSpLocks/>
          </p:cNvCxnSpPr>
          <p:nvPr/>
        </p:nvCxnSpPr>
        <p:spPr>
          <a:xfrm>
            <a:off x="5238427" y="2758698"/>
            <a:ext cx="1999282" cy="749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12B110-FD76-90FF-E0D3-92B1A9CCF24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248556" y="2941811"/>
            <a:ext cx="1174413" cy="207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12E92A-2015-9EE9-E17F-9CC262E3AEE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0359614" y="2298913"/>
            <a:ext cx="267933" cy="1643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1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D0CB1-3094-1E25-E83C-B331CE24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2FACD-9CEB-0A7F-0789-1921DBCDD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2195593"/>
                <a:ext cx="3606774" cy="40277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compactors down-samples input buffer values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initial samples, and compactor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maximum number of compactors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2FACD-9CEB-0A7F-0789-1921DBCDD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2195593"/>
                <a:ext cx="3606774" cy="4027703"/>
              </a:xfrm>
              <a:blipFill>
                <a:blip r:embed="rId2"/>
                <a:stretch>
                  <a:fillRect l="-3553" t="-2421" r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C50A3A5-5A4D-FC99-9AD5-FCAF10D4F5A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Relative Error Quantile in Sketch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E5DAD4-EDFF-563E-2C20-4AF058C15344}"/>
              </a:ext>
            </a:extLst>
          </p:cNvPr>
          <p:cNvCxnSpPr>
            <a:cxnSpLocks/>
          </p:cNvCxnSpPr>
          <p:nvPr/>
        </p:nvCxnSpPr>
        <p:spPr>
          <a:xfrm>
            <a:off x="4675322" y="3802251"/>
            <a:ext cx="16479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7655FC-DFAF-7705-B1FE-41855B33DD61}"/>
              </a:ext>
            </a:extLst>
          </p:cNvPr>
          <p:cNvCxnSpPr>
            <a:cxnSpLocks/>
          </p:cNvCxnSpPr>
          <p:nvPr/>
        </p:nvCxnSpPr>
        <p:spPr>
          <a:xfrm>
            <a:off x="4962041" y="4147450"/>
            <a:ext cx="1813302" cy="102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AB26B3D-CFE1-8844-995D-BDD2DD3DB0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4042" y="1371601"/>
                <a:ext cx="2346243" cy="17228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After one compactor,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AB26B3D-CFE1-8844-995D-BDD2DD3DB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42" y="1371601"/>
                <a:ext cx="2346243" cy="1722894"/>
              </a:xfrm>
              <a:prstGeom prst="rect">
                <a:avLst/>
              </a:prstGeom>
              <a:blipFill>
                <a:blip r:embed="rId3"/>
                <a:stretch>
                  <a:fillRect l="-4156" t="-7067" r="-4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D7CCAC6-C833-D456-BC99-6A6CA5F829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7499" y="1523718"/>
                <a:ext cx="2762114" cy="1418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After two compactors,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D7CCAC6-C833-D456-BC99-6A6CA5F82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99" y="1523718"/>
                <a:ext cx="2762114" cy="1418093"/>
              </a:xfrm>
              <a:prstGeom prst="rect">
                <a:avLst/>
              </a:prstGeom>
              <a:blipFill>
                <a:blip r:embed="rId4"/>
                <a:stretch>
                  <a:fillRect l="-3532" t="-6438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7487BC0-5FAF-928A-E5B1-410FA089AA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6490" y="880820"/>
                <a:ext cx="2762114" cy="1418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After three compactors,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/6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7487BC0-5FAF-928A-E5B1-410FA089A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490" y="880820"/>
                <a:ext cx="2762114" cy="1418093"/>
              </a:xfrm>
              <a:prstGeom prst="rect">
                <a:avLst/>
              </a:prstGeom>
              <a:blipFill>
                <a:blip r:embed="rId5"/>
                <a:stretch>
                  <a:fillRect l="-3532" t="-6438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EA636B-EA3A-183A-6E29-BD7658FD5F8A}"/>
              </a:ext>
            </a:extLst>
          </p:cNvPr>
          <p:cNvCxnSpPr>
            <a:cxnSpLocks/>
          </p:cNvCxnSpPr>
          <p:nvPr/>
        </p:nvCxnSpPr>
        <p:spPr>
          <a:xfrm>
            <a:off x="5238427" y="2758698"/>
            <a:ext cx="1999282" cy="749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65C87-5EEE-5E37-B1BC-B454524E475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248556" y="2941811"/>
            <a:ext cx="1174413" cy="207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73F1DE-40C7-F78E-FF9E-7AA0E444B30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0359614" y="2298913"/>
            <a:ext cx="267933" cy="1643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19BCF8A-B355-2CDA-5B25-5F8FBC4A2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98567"/>
            <a:ext cx="5475643" cy="365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F45A-8171-D187-DC95-396B3B24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ED62-9E11-AF30-77B6-B2904E45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20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t-digest algorithm</a:t>
            </a:r>
          </a:p>
          <a:p>
            <a:r>
              <a:rPr lang="en-US" dirty="0"/>
              <a:t>The t-digest uses a unique sampling strategy that improves quantile estimates at extremes, e.g. distribution tails</a:t>
            </a:r>
          </a:p>
          <a:p>
            <a:pPr lvl="1"/>
            <a:r>
              <a:rPr lang="en-US" dirty="0"/>
              <a:t>Accuracy improved by interpolation between samples </a:t>
            </a:r>
          </a:p>
          <a:p>
            <a:pPr lvl="1"/>
            <a:r>
              <a:rPr lang="en-US" dirty="0"/>
              <a:t>Effective for anomaly detection and similar situations  </a:t>
            </a:r>
          </a:p>
          <a:p>
            <a:r>
              <a:rPr lang="en-US" dirty="0"/>
              <a:t>There are numerous implementations of the t-digest algorithm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Apache </a:t>
            </a:r>
            <a:r>
              <a:rPr lang="en-US" dirty="0" err="1">
                <a:hlinkClick r:id="rId2"/>
              </a:rPr>
              <a:t>DataSketches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Fastdigest</a:t>
            </a:r>
            <a:r>
              <a:rPr lang="en-US" dirty="0">
                <a:hlinkClick r:id="rId3"/>
              </a:rPr>
              <a:t> package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Tdigest</a:t>
            </a:r>
            <a:r>
              <a:rPr lang="en-US" dirty="0">
                <a:hlinkClick r:id="rId4"/>
              </a:rPr>
              <a:t> package</a:t>
            </a:r>
            <a:endParaRPr lang="en-US" dirty="0"/>
          </a:p>
          <a:p>
            <a:pPr lvl="1"/>
            <a:r>
              <a:rPr lang="en-US" dirty="0"/>
              <a:t>Also see implementations in many languages in </a:t>
            </a:r>
            <a:r>
              <a:rPr lang="en-US" dirty="0">
                <a:hlinkClick r:id="rId5"/>
              </a:rPr>
              <a:t>Ted Dunning’s reference implementation GitHub repository</a:t>
            </a:r>
            <a:r>
              <a:rPr lang="en-US" dirty="0"/>
              <a:t>   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A864AD-6329-A7B0-5351-19D4ACA6D6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293433274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14B35-BC66-B674-075E-19379BBCD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A67B-1486-8F46-58DE-DF8DC5EF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</a:t>
            </a:r>
          </a:p>
        </p:txBody>
      </p:sp>
    </p:spTree>
    <p:extLst>
      <p:ext uri="{BB962C8B-B14F-4D97-AF65-F5344CB8AC3E}">
        <p14:creationId xmlns:p14="http://schemas.microsoft.com/office/powerpoint/2010/main" val="61277651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provide market and credit risk reports to management and regulators   </a:t>
            </a:r>
          </a:p>
          <a:p>
            <a:r>
              <a:rPr lang="en-US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training</a:t>
            </a:r>
          </a:p>
          <a:p>
            <a:r>
              <a:rPr lang="en-US" dirty="0"/>
              <a:t>1000s of risk factors to calibrate </a:t>
            </a:r>
          </a:p>
          <a:p>
            <a:pPr lvl="1"/>
            <a:r>
              <a:rPr lang="en-US" dirty="0"/>
              <a:t>Asset type </a:t>
            </a:r>
          </a:p>
          <a:p>
            <a:pPr lvl="1"/>
            <a:r>
              <a:rPr lang="en-US" dirty="0"/>
              <a:t>Industry exposure</a:t>
            </a:r>
          </a:p>
          <a:p>
            <a:pPr lvl="1"/>
            <a:r>
              <a:rPr lang="en-US" dirty="0"/>
              <a:t>Ratings </a:t>
            </a:r>
          </a:p>
          <a:p>
            <a:pPr lvl="1"/>
            <a:r>
              <a:rPr lang="en-US" dirty="0"/>
              <a:t>FX exposure </a:t>
            </a:r>
          </a:p>
          <a:p>
            <a:pPr lvl="1"/>
            <a:r>
              <a:rPr lang="en-US" dirty="0"/>
              <a:t>Interest rate exposure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Market conditions change rapidly</a:t>
            </a:r>
            <a:r>
              <a:rPr lang="en-US" sz="3200" dirty="0"/>
              <a:t> </a:t>
            </a:r>
          </a:p>
          <a:p>
            <a:pPr lvl="1"/>
            <a:r>
              <a:rPr lang="en-US" dirty="0"/>
              <a:t>Must down weight older data</a:t>
            </a:r>
          </a:p>
          <a:p>
            <a:pPr lvl="1"/>
            <a:r>
              <a:rPr lang="en-US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Streaming data often arrives at a massive scale</a:t>
            </a:r>
          </a:p>
          <a:p>
            <a:r>
              <a:rPr lang="en-US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Push most processing to the periphery of network </a:t>
            </a:r>
            <a:endParaRPr lang="en-US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 idle capacity </a:t>
            </a:r>
          </a:p>
          <a:p>
            <a:pPr lvl="1"/>
            <a:r>
              <a:rPr lang="en-US" dirty="0"/>
              <a:t>Greatly reduce load on networks and central 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3E4-DE52-444A-7FE0-6E42DA66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E1092-1A71-885E-30E5-4F2F6052669F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C73EE2-72CC-C189-8B84-98FF9FA853F4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087-9773-5D88-C9B6-89178EE0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is key to providing real-time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EBADD-2E30-CBE6-39E2-44F4E5A18E6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8C65E3-FA95-2589-2F2D-F7D7A31FC805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0B060B4-BF4F-19A0-64EC-1D5FB9CD0503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AA219F3-5C5A-B60B-974E-21BFFDFA1E2D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0B6054B-B3D7-40EB-8F37-3D339B856202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45352-083A-AB8B-5BA7-F17E0A67D53A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5C892-1371-D235-070F-D58E6AE553E8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4FF9BF8-F6C2-D905-3F5A-787ACFC4C49F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5E1F2-D0AC-60EC-98B2-9788D553D193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14FFD-C2B8-0C24-67B6-EB0C1675A8EE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D86A61-1469-2A66-AC15-4371694EA552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B80842-EFA8-DD79-7131-65ACCBCC6D60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7E0EEA-9610-A113-DB03-A3506FB2B731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2803-1D7E-49FC-1C9B-D9D5FC43C9EF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0B009-016C-EF27-1C61-8A3803F7156B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BF23EE-DA3E-61EE-7D8E-46817A96C090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1F4B83-AA69-71F1-82F6-A8D9EDC0C3A3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0BB5A-9508-C399-6C07-CA3BCA5BEF02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CDF978BC-C8F2-94B1-7C29-0133DC4AF192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6CD984-85B0-8F37-B385-7345D979A53A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944B8-ABED-7B26-68D0-44366B648F8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606BE-A306-B934-BD79-5E9C7DA6481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FB844-ED40-04B6-2570-6A6A5FC508F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E4A81-CBE7-29E1-D55D-49D1C7F44A49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328CA-E4E2-4B43-F8E3-AA18DEA0BC96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F4FFC-737C-903D-2C61-349F07E7ECE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EEA6A-4597-5BA2-8BCA-B696A5EAB57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AFA939-04F6-F92A-F820-A6CDEF64D2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243B4-D5B2-DC11-F953-D169B494B3C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8F13EE-CB94-EC0B-53B5-C991F40723BA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8CD1AA-1D45-2E81-7D69-E9BD754201B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0A4B-8F47-1E9B-39C3-072AE216BA27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655501-AD19-9833-7201-58FAD6968082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404CD1-9C27-EDB9-2329-5EF91AF8AE6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87BF4D-0707-985D-0247-8911C6CD9336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D32634-28A6-85EC-0932-3F091D114DDE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3D8A0-B707-ED17-06A8-37109F5B55D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FDDEF-45D4-A1CC-0F3F-1508A39E9BA3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EFCC-5A7D-A134-E88A-93EDBFAA9CE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750C04-2EFD-14F6-9469-9C192060F4B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0D200-A8A4-A7B5-FF6B-B63C497B21ED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86D8C-E4A1-0FE7-CC71-C5BCDE898394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F1C2C0-68A7-40C1-938A-8BACDDDED0CF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CC96DB-55AC-CD18-65DD-E1D12D8A128F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4BEE90-4F8E-6F71-1223-A54C51B8B79C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5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31" grpId="0" animBg="1"/>
      <p:bldP spid="32" grpId="0" animBg="1"/>
      <p:bldP spid="33" grpId="0" animBg="1"/>
      <p:bldP spid="34" grpId="0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 animBg="1"/>
      <p:bldP spid="44" grpId="0" animBg="1"/>
      <p:bldP spid="45" grpId="0"/>
      <p:bldP spid="46" grpId="0" animBg="1"/>
      <p:bldP spid="2" grpId="0"/>
      <p:bldP spid="9" grpId="0"/>
      <p:bldP spid="10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 1</a:t>
            </a:r>
          </a:p>
        </p:txBody>
      </p:sp>
    </p:spTree>
    <p:extLst>
      <p:ext uri="{BB962C8B-B14F-4D97-AF65-F5344CB8AC3E}">
        <p14:creationId xmlns:p14="http://schemas.microsoft.com/office/powerpoint/2010/main" val="325423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terminate calls from fraudulent accounts in real-time</a:t>
            </a:r>
          </a:p>
          <a:p>
            <a:r>
              <a:rPr lang="en-US" dirty="0"/>
              <a:t>Features  </a:t>
            </a:r>
          </a:p>
          <a:p>
            <a:pPr lvl="1"/>
            <a:r>
              <a:rPr lang="en-US" dirty="0"/>
              <a:t>Call history </a:t>
            </a:r>
          </a:p>
          <a:p>
            <a:pPr lvl="1"/>
            <a:r>
              <a:rPr lang="en-US" dirty="0"/>
              <a:t>Phone characteristics</a:t>
            </a:r>
          </a:p>
          <a:p>
            <a:pPr lvl="1"/>
            <a:r>
              <a:rPr lang="en-US" dirty="0"/>
              <a:t>Payment history  </a:t>
            </a:r>
          </a:p>
          <a:p>
            <a:pPr lvl="1"/>
            <a:r>
              <a:rPr lang="en-US" dirty="0"/>
              <a:t>Account types; individual, family, small business, corporate….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Fraud detection algorithm</a:t>
            </a:r>
          </a:p>
          <a:p>
            <a:pPr lvl="1"/>
            <a:r>
              <a:rPr lang="en-US" dirty="0"/>
              <a:t>Train in batch</a:t>
            </a:r>
          </a:p>
          <a:p>
            <a:pPr lvl="1"/>
            <a:r>
              <a:rPr lang="en-US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training</a:t>
            </a:r>
          </a:p>
          <a:p>
            <a:r>
              <a:rPr lang="en-US" dirty="0"/>
              <a:t>Ground truth is not known for 90-120 days  </a:t>
            </a:r>
          </a:p>
          <a:p>
            <a:pPr lvl="1"/>
            <a:r>
              <a:rPr lang="en-US" dirty="0"/>
              <a:t>Must use delayed training data</a:t>
            </a:r>
          </a:p>
          <a:p>
            <a:r>
              <a:rPr lang="en-US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Scaling </a:t>
            </a:r>
          </a:p>
          <a:p>
            <a:r>
              <a:rPr lang="en-US" dirty="0"/>
              <a:t>Training performed in batch – not time critical   </a:t>
            </a:r>
          </a:p>
          <a:p>
            <a:pPr lvl="1"/>
            <a:r>
              <a:rPr lang="en-US" dirty="0"/>
              <a:t>Data size often larger than core memory</a:t>
            </a:r>
          </a:p>
          <a:p>
            <a:r>
              <a:rPr lang="en-US" dirty="0"/>
              <a:t>Realtime fraud detection   </a:t>
            </a:r>
          </a:p>
          <a:p>
            <a:pPr lvl="1"/>
            <a:r>
              <a:rPr lang="en-US" dirty="0"/>
              <a:t>Move processing to edge – intercept communication between switch and billing system  </a:t>
            </a:r>
          </a:p>
          <a:p>
            <a:pPr lvl="1"/>
            <a:r>
              <a:rPr lang="en-US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F84-B806-8957-0755-373D1D3B1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Sampling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30733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Memory requirements for stream analytics     </a:t>
            </a:r>
            <a:endParaRPr lang="en-US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422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Are analytics always computed in batch?   </a:t>
            </a:r>
            <a:endParaRPr lang="en-US" sz="3000" b="1" dirty="0"/>
          </a:p>
          <a:p>
            <a:r>
              <a:rPr lang="en-US" sz="3000" dirty="0"/>
              <a:t>No!    </a:t>
            </a:r>
          </a:p>
          <a:p>
            <a:r>
              <a:rPr lang="en-US" sz="3000" dirty="0"/>
              <a:t>Data often arrives in </a:t>
            </a:r>
            <a:r>
              <a:rPr lang="en-US" sz="3000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sz="3000" dirty="0"/>
              <a:t>Analytics must be updated as data samples arrives</a:t>
            </a:r>
          </a:p>
          <a:p>
            <a:r>
              <a:rPr lang="en-US" sz="3000" dirty="0"/>
              <a:t>We call these </a:t>
            </a:r>
            <a:r>
              <a:rPr lang="en-US" sz="3000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Delta coding only transmits and processes values with significant differences </a:t>
            </a:r>
          </a:p>
          <a:p>
            <a:r>
              <a:rPr lang="en-US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Delta coding moves filtering and initial processing to periphery of network</a:t>
            </a:r>
          </a:p>
          <a:p>
            <a:r>
              <a:rPr lang="en-US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and store summary statistics from moving window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Exponential decay </a:t>
            </a:r>
            <a:endParaRPr lang="en-US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Family of exponential smoothing algorithms</a:t>
            </a:r>
            <a:endParaRPr lang="en-US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C5BB9-657A-C9EC-F92E-391283A8F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E2A7-82F7-8BA8-21F5-5322A8D7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396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Are analytics always computed in batch?   </a:t>
            </a:r>
            <a:endParaRPr lang="en-US" sz="3000" b="1" dirty="0"/>
          </a:p>
          <a:p>
            <a:r>
              <a:rPr lang="en-US" sz="3000" dirty="0"/>
              <a:t>No!    </a:t>
            </a:r>
          </a:p>
          <a:p>
            <a:r>
              <a:rPr lang="en-US" sz="3000" dirty="0"/>
              <a:t>Data often arrives in </a:t>
            </a:r>
            <a:r>
              <a:rPr lang="en-US" sz="3000" b="1" dirty="0"/>
              <a:t>streams   </a:t>
            </a:r>
          </a:p>
          <a:p>
            <a:pPr lvl="1"/>
            <a:r>
              <a:rPr lang="en-US" dirty="0"/>
              <a:t>IOT/Sensor data – many applications, e.g. anomaly detection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Network and data center monitoring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sz="3000" dirty="0"/>
              <a:t>Analytics must be updated as data samples arrives</a:t>
            </a:r>
          </a:p>
          <a:p>
            <a:r>
              <a:rPr lang="en-US" sz="3000" dirty="0"/>
              <a:t>We call these </a:t>
            </a:r>
            <a:r>
              <a:rPr lang="en-US" sz="3000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38625-1FD8-B51B-C429-CD62A140B38A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0213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3837-985B-A320-3040-762131EE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FC9-23BB-9475-6ACE-7E25267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14215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cannot derive closed form recursions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  <a:p>
            <a:pPr marL="0" indent="0">
              <a:buNone/>
            </a:pPr>
            <a:r>
              <a:rPr lang="en-US" sz="2000" i="1" dirty="0"/>
              <a:t>Note: Reservoir sampling is implemented in the </a:t>
            </a:r>
            <a:r>
              <a:rPr lang="en-US" sz="2000" i="1" dirty="0">
                <a:hlinkClick r:id="rId2"/>
              </a:rPr>
              <a:t>Apache </a:t>
            </a:r>
            <a:r>
              <a:rPr lang="en-US" sz="2000" i="1" dirty="0" err="1">
                <a:hlinkClick r:id="rId2"/>
              </a:rPr>
              <a:t>DataSketches</a:t>
            </a:r>
            <a:r>
              <a:rPr lang="en-US" sz="2000" i="1" dirty="0">
                <a:hlinkClick r:id="rId2"/>
              </a:rPr>
              <a:t> package </a:t>
            </a:r>
            <a:endParaRPr lang="en-US" sz="20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4E7B-58C6-2524-FED0-02D4C2999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4B34-96A4-9D43-4C47-88522BB8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we always apply online analytics to real-time data?   </a:t>
            </a:r>
            <a:endParaRPr lang="en-US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We can use these algorithms for analytics on beyond core memory size</a:t>
            </a:r>
          </a:p>
          <a:p>
            <a:r>
              <a:rPr lang="en-US" dirty="0"/>
              <a:t>Data is processed in ‘chunks’  </a:t>
            </a:r>
          </a:p>
          <a:p>
            <a:pPr lvl="1"/>
            <a:r>
              <a:rPr lang="en-US" dirty="0"/>
              <a:t>Example, read files one or a few lines at a time </a:t>
            </a:r>
          </a:p>
          <a:p>
            <a:pPr lvl="1"/>
            <a:r>
              <a:rPr lang="en-US" dirty="0"/>
              <a:t>Example, use a series of limited data base queries </a:t>
            </a:r>
          </a:p>
          <a:p>
            <a:r>
              <a:rPr lang="en-US" dirty="0"/>
              <a:t>Analytics updated for each chuck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BE5BEF-12CD-C3DA-4799-663F58D1EE7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7766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Max deviation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2986-DD84-0A7E-C97A-7B899004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3F5-9C84-DD36-420B-3526B53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Streaming Events</a:t>
            </a:r>
          </a:p>
        </p:txBody>
      </p:sp>
    </p:spTree>
    <p:extLst>
      <p:ext uri="{BB962C8B-B14F-4D97-AF65-F5344CB8AC3E}">
        <p14:creationId xmlns:p14="http://schemas.microsoft.com/office/powerpoint/2010/main" val="2942788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of Key-value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94A83-9B70-C234-DC87-4E63A66AA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79190-61F1-C2FB-CC47-74902A30C25D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2C4DCF-C628-BC73-BC77-CA5F86DC172B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BCB-CCBB-D4C8-7E3E-66769A0A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Event stream algorithms are both filters and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3FB0F1-D082-B4BC-E48F-DF59A7CCD27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004E1FA-C9EC-9ED5-34B6-8AD2C830C08D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F608DD3-04F7-5A5F-1DCC-7A22A0DDEBF6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6138E06F-B4BA-B824-9F92-5BC3DDF3F403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D5264A-68F4-10AE-60D9-D8C1F850E5E4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F122301-7082-0EE8-2E9E-D02A5E822CB6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6BAAC3-C331-E648-6F6A-F71842702B4E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69664-7DE2-332C-36E7-6A7C3CA08A7C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63E6B9-CA39-FE2C-3C1E-360BA44E7B1A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CCC4547-536E-FBFC-5456-26D923CA937E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FDA4DA-3150-2DCB-C97E-1A19BAD59C9B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8D2837-E311-4A6C-4A4E-B5C90D411065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AD40E-87A9-7FF6-D14E-08122B2A4A7C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892B51E-FB68-290A-0155-34CC67833495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64059C4-7C30-35C8-02B7-A8B1B72FC785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9F76824-595F-2195-CB69-13235EB388FD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3DA5A2-0287-A68D-B225-697F2F814412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BB146B-EB4D-D8BD-44C8-398C7FEFE394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5F3A4-A98B-BD53-450C-645553A20041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D48F12-AA8A-FBAF-8B39-9141702F6478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84CFEA-9CC4-5F5C-6E47-E69EE8A0ED2B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1B585B-A368-8378-88A0-3C00C4614A82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DF6BAAFB-BBC2-2562-F96A-52EA1DD94ED4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4F2617-189E-4686-A7DA-62B6BFB37D4E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1D7EC6-A182-5BEB-02DA-8B9533DD6E53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268FA-6BAD-8689-4654-C3C4C34377F5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430D7C-5BD3-E932-0846-53371E8DB6D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BB2EDB-F9C1-7080-10E1-C0EFF0D93FE0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F2D996-8078-1642-7B77-A5D9E05D4451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C70FF3-5337-FDEA-24F6-09CE911950FB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4A73FF-2C92-1C54-199E-189EAE25AB8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F2027A-8D29-8E84-2604-A0DAA441AA0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185896-4B79-D643-FFCD-4F31C86CEF30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2A22C4-5EAC-09C8-F5A7-E28C3BCFBC69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382B60-E33F-E438-32E5-8F81C71467DA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871910-E72D-AF6D-5BD7-AA9850736722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ABBBBE-A4C2-0A87-D2B8-BC0D5AE2902E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D77110-CB86-5F75-6AB0-A6BB22F744C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25474E-3B66-FE0B-C996-320B6636C694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C68D70-A99A-DBEE-8A83-11AA89F556D5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35737-1962-EE41-0F12-3FEC1F71194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23759A-F48C-3139-A47F-E92B2A909F1E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FA1978-F257-772F-7CD3-852E9884CE3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E43180-9DA6-5771-80ED-08BDCC675973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A803CE-E76C-656E-FA15-BFB6300053F8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5AB11B-0690-D1B5-6816-F0A2FB824A4E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5DEB5-F128-5180-F826-DC6122D686E4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B17028-E764-B0F7-159E-A0B9A191927B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B7597B-E49D-0590-95FF-DF9500CB2B60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87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1709"/>
            <a:ext cx="10515600" cy="5408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streams,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These algorithms can be applied in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F8B1-B41F-1221-8C47-11CF8B21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39A6-30D0-07F9-7BC2-17EE7C5B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446236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13" y="1324928"/>
            <a:ext cx="10515600" cy="49585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pPr lvl="1"/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approximate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i="1" dirty="0"/>
              <a:t>Note: The Bloom filter and quotient filter algorithms are implemented in the </a:t>
            </a:r>
            <a:r>
              <a:rPr lang="en-US" sz="2200" i="1" dirty="0" err="1">
                <a:hlinkClick r:id="rId3"/>
              </a:rPr>
              <a:t>PyProbables</a:t>
            </a:r>
            <a:r>
              <a:rPr lang="en-US" sz="2200" i="1" dirty="0">
                <a:hlinkClick r:id="rId3"/>
              </a:rPr>
              <a:t> package</a:t>
            </a:r>
            <a:endParaRPr lang="en-US" sz="22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E339-66BA-BCD8-4B59-9C1D3A1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13EF-E093-09C1-6BA3-6C1E6B3C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222460"/>
            <a:ext cx="10775169" cy="506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key points to learn in this lesson?   </a:t>
            </a:r>
            <a:endParaRPr lang="en-US" b="1" dirty="0"/>
          </a:p>
          <a:p>
            <a:r>
              <a:rPr lang="en-US" dirty="0"/>
              <a:t>Measures must be taken to reduce the massive volume of infinite stream data </a:t>
            </a:r>
          </a:p>
          <a:p>
            <a:r>
              <a:rPr lang="en-US" dirty="0"/>
              <a:t>Real-valued stream data can be sampled and filtered to reduce volume</a:t>
            </a:r>
          </a:p>
          <a:p>
            <a:r>
              <a:rPr lang="en-US" dirty="0"/>
              <a:t>Hash methods can be used to filter discrete event streams</a:t>
            </a:r>
          </a:p>
          <a:p>
            <a:r>
              <a:rPr lang="en-US" dirty="0"/>
              <a:t>Sketches (hashes) are used to perform streaming analytics within computation and memory requirements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1B3C9-4F14-C72D-6AF7-B2CCD0704D2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688737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flip hash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deleted, a count is decremented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n bit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 r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01623" y="2892446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19F0F-A68C-484D-7582-7E244D106940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Useful book on massive scale streaming analytics </a:t>
            </a:r>
          </a:p>
          <a:p>
            <a:r>
              <a:rPr lang="en-US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B872A-0082-D237-24D3-5BDD4534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55" y="1444766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with different quotient,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5961145" y="4006313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A344-2FDA-4552-3C8B-B5104B4B98A4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71823-806F-92F0-A526-D5945355F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Recursive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5989809" y="515609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D9A79-5BA3-E778-D1FC-7B84AC69FE62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873-6452-3E12-8DDE-DC1C3E3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BA00-C360-948D-43F5-D09B93CD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449211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functions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5" grpId="0"/>
      <p:bldP spid="2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in the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Difficulties with streaming analytics      </a:t>
            </a:r>
            <a:endParaRPr lang="en-US" b="1" dirty="0"/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gauges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gauge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</a:t>
            </a:r>
            <a:r>
              <a:rPr lang="en-US" b="1" dirty="0"/>
              <a:t>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F380E-E433-B8CE-6EDE-9509FF13A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79B3-2D60-349C-FC06-53C57EA3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95" y="1207969"/>
            <a:ext cx="10515600" cy="548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</a:t>
            </a:r>
            <a:r>
              <a:rPr lang="en-US" b="1" dirty="0"/>
              <a:t>merge </a:t>
            </a:r>
            <a:r>
              <a:rPr lang="en-US" dirty="0"/>
              <a:t>the sketches   </a:t>
            </a:r>
          </a:p>
          <a:p>
            <a:r>
              <a:rPr lang="en-US" b="1" dirty="0"/>
              <a:t>Mergeability</a:t>
            </a:r>
            <a:r>
              <a:rPr lang="en-US" dirty="0"/>
              <a:t> is a key property of sketches   </a:t>
            </a:r>
          </a:p>
          <a:p>
            <a:r>
              <a:rPr lang="en-US" dirty="0"/>
              <a:t>Examples of merging count min sketches: </a:t>
            </a:r>
          </a:p>
          <a:p>
            <a:pPr lvl="1"/>
            <a:r>
              <a:rPr lang="en-US" dirty="0"/>
              <a:t>Merge multiple sketches to represent longer time periods   </a:t>
            </a:r>
          </a:p>
          <a:p>
            <a:pPr lvl="1"/>
            <a:r>
              <a:rPr lang="en-US" dirty="0"/>
              <a:t>Merge sketches from several independent streams </a:t>
            </a:r>
          </a:p>
          <a:p>
            <a:r>
              <a:rPr lang="en-US" dirty="0"/>
              <a:t>Mergeable sketches allows parallel processing  </a:t>
            </a:r>
          </a:p>
          <a:p>
            <a:pPr lvl="1"/>
            <a:r>
              <a:rPr lang="en-US" dirty="0"/>
              <a:t>Process each stream independently</a:t>
            </a:r>
          </a:p>
          <a:p>
            <a:pPr lvl="1"/>
            <a:r>
              <a:rPr lang="en-US" dirty="0"/>
              <a:t>Process multiple sub-queries from a database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C7F496-08FA-6EFC-A18D-E845B7FAE3F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4574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FA25F-502C-9D20-786C-95DB8487D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7316-178B-FAD9-A499-7145C1E5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95" y="1207970"/>
            <a:ext cx="10515600" cy="1679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</a:t>
            </a:r>
            <a:r>
              <a:rPr lang="en-US" b="1" dirty="0"/>
              <a:t>merge </a:t>
            </a:r>
            <a:r>
              <a:rPr lang="en-US" dirty="0"/>
              <a:t>the sketches   </a:t>
            </a:r>
          </a:p>
          <a:p>
            <a:r>
              <a:rPr lang="en-US" b="1" dirty="0"/>
              <a:t>Mergeability</a:t>
            </a:r>
            <a:r>
              <a:rPr lang="en-US" dirty="0"/>
              <a:t> is a key property of sketches   </a:t>
            </a:r>
          </a:p>
          <a:p>
            <a:r>
              <a:rPr lang="en-US" dirty="0"/>
              <a:t>Sketches of same dimensions merged by </a:t>
            </a:r>
            <a:r>
              <a:rPr lang="en-US" b="1" dirty="0"/>
              <a:t>summing elementwise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5618A6-30C9-3D7C-C714-D0E4136AB0E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56BEFA-9E19-6A81-2A18-182321086A6D}"/>
                  </a:ext>
                </a:extLst>
              </p:cNvPr>
              <p:cNvSpPr txBox="1"/>
              <p:nvPr/>
            </p:nvSpPr>
            <p:spPr>
              <a:xfrm>
                <a:off x="161679" y="3407169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56BEFA-9E19-6A81-2A18-18232108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9" y="3407169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2ED05B-F9ED-9495-331B-616FB42FA90E}"/>
                  </a:ext>
                </a:extLst>
              </p:cNvPr>
              <p:cNvSpPr txBox="1"/>
              <p:nvPr/>
            </p:nvSpPr>
            <p:spPr>
              <a:xfrm>
                <a:off x="161678" y="3857454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2ED05B-F9ED-9495-331B-616FB42FA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8" y="3857454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DA9F82-FDA9-7604-DD87-5CD9DC5002C3}"/>
                  </a:ext>
                </a:extLst>
              </p:cNvPr>
              <p:cNvSpPr txBox="1"/>
              <p:nvPr/>
            </p:nvSpPr>
            <p:spPr>
              <a:xfrm>
                <a:off x="161677" y="4307739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DA9F82-FDA9-7604-DD87-5CD9DC500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7" y="4307739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41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F106D5-E26B-8C84-07C0-D739726FD3A5}"/>
                  </a:ext>
                </a:extLst>
              </p:cNvPr>
              <p:cNvSpPr txBox="1"/>
              <p:nvPr/>
            </p:nvSpPr>
            <p:spPr>
              <a:xfrm>
                <a:off x="161676" y="4758024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F106D5-E26B-8C84-07C0-D739726FD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6" y="4758024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41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CFAAB2-6379-AFAE-055C-791B0258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63526"/>
              </p:ext>
            </p:extLst>
          </p:nvPr>
        </p:nvGraphicFramePr>
        <p:xfrm>
          <a:off x="779095" y="3020308"/>
          <a:ext cx="27372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54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A2508D-6E64-8ED8-6DDD-2425BB21E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04522"/>
              </p:ext>
            </p:extLst>
          </p:nvPr>
        </p:nvGraphicFramePr>
        <p:xfrm>
          <a:off x="9333326" y="3020308"/>
          <a:ext cx="273727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54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41129-73B7-9EEE-3D58-A757A6DCAA6A}"/>
                  </a:ext>
                </a:extLst>
              </p:cNvPr>
              <p:cNvSpPr txBox="1"/>
              <p:nvPr/>
            </p:nvSpPr>
            <p:spPr>
              <a:xfrm>
                <a:off x="8721076" y="3429000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41129-73B7-9EEE-3D58-A757A6DCA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76" y="3429000"/>
                <a:ext cx="509954" cy="461665"/>
              </a:xfrm>
              <a:prstGeom prst="rect">
                <a:avLst/>
              </a:prstGeom>
              <a:blipFill>
                <a:blip r:embed="rId6"/>
                <a:stretch>
                  <a:fillRect l="-120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E52075-C6D7-110B-0AAE-7C0D683C64DB}"/>
                  </a:ext>
                </a:extLst>
              </p:cNvPr>
              <p:cNvSpPr txBox="1"/>
              <p:nvPr/>
            </p:nvSpPr>
            <p:spPr>
              <a:xfrm>
                <a:off x="8721075" y="3879285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E52075-C6D7-110B-0AAE-7C0D683C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75" y="3879285"/>
                <a:ext cx="509955" cy="461665"/>
              </a:xfrm>
              <a:prstGeom prst="rect">
                <a:avLst/>
              </a:prstGeom>
              <a:blipFill>
                <a:blip r:embed="rId7"/>
                <a:stretch>
                  <a:fillRect l="-241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96A772-E071-C8B5-F029-CFEFF5AC5AA9}"/>
                  </a:ext>
                </a:extLst>
              </p:cNvPr>
              <p:cNvSpPr txBox="1"/>
              <p:nvPr/>
            </p:nvSpPr>
            <p:spPr>
              <a:xfrm>
                <a:off x="8721074" y="4329570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96A772-E071-C8B5-F029-CFEFF5AC5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74" y="4329570"/>
                <a:ext cx="509956" cy="461665"/>
              </a:xfrm>
              <a:prstGeom prst="rect">
                <a:avLst/>
              </a:prstGeom>
              <a:blipFill>
                <a:blip r:embed="rId8"/>
                <a:stretch>
                  <a:fillRect l="-241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04B0EC-D2BB-DFC5-DEF1-7E55A7BC0DEF}"/>
                  </a:ext>
                </a:extLst>
              </p:cNvPr>
              <p:cNvSpPr txBox="1"/>
              <p:nvPr/>
            </p:nvSpPr>
            <p:spPr>
              <a:xfrm>
                <a:off x="8721073" y="4779855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04B0EC-D2BB-DFC5-DEF1-7E55A7BC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73" y="4779855"/>
                <a:ext cx="509957" cy="461665"/>
              </a:xfrm>
              <a:prstGeom prst="rect">
                <a:avLst/>
              </a:prstGeom>
              <a:blipFill>
                <a:blip r:embed="rId9"/>
                <a:stretch>
                  <a:fillRect l="-241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002AAEF-CDA8-09E8-59DD-A3CF3E11282B}"/>
              </a:ext>
            </a:extLst>
          </p:cNvPr>
          <p:cNvSpPr txBox="1"/>
          <p:nvPr/>
        </p:nvSpPr>
        <p:spPr>
          <a:xfrm>
            <a:off x="7384645" y="5298956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9D9AE-82C6-BABB-4006-BB4D786D1A74}"/>
              </a:ext>
            </a:extLst>
          </p:cNvPr>
          <p:cNvSpPr txBox="1"/>
          <p:nvPr/>
        </p:nvSpPr>
        <p:spPr>
          <a:xfrm>
            <a:off x="7384645" y="5780782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5F119E-F135-DDA4-8A8C-8A31229CC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62809"/>
              </p:ext>
            </p:extLst>
          </p:nvPr>
        </p:nvGraphicFramePr>
        <p:xfrm>
          <a:off x="4281940" y="3020308"/>
          <a:ext cx="27372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54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ED1BC-9D06-ABEE-40D2-6D6B43BCB0A4}"/>
                  </a:ext>
                </a:extLst>
              </p:cNvPr>
              <p:cNvSpPr txBox="1"/>
              <p:nvPr/>
            </p:nvSpPr>
            <p:spPr>
              <a:xfrm>
                <a:off x="3644175" y="3807542"/>
                <a:ext cx="5099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ED1BC-9D06-ABEE-40D2-6D6B43BCB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75" y="3807542"/>
                <a:ext cx="509954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83BAE6-0291-71A5-0BA5-BE02AFFB22CF}"/>
                  </a:ext>
                </a:extLst>
              </p:cNvPr>
              <p:cNvSpPr txBox="1"/>
              <p:nvPr/>
            </p:nvSpPr>
            <p:spPr>
              <a:xfrm>
                <a:off x="7615164" y="3807542"/>
                <a:ext cx="5099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83BAE6-0291-71A5-0BA5-BE02AFFB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64" y="3807542"/>
                <a:ext cx="509954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6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12" grpId="0"/>
      <p:bldP spid="13" grpId="0"/>
      <p:bldP spid="14" grpId="0"/>
      <p:bldP spid="15" grpId="0"/>
      <p:bldP spid="16" grpId="0" animBg="1"/>
      <p:bldP spid="17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Difficulties with streaming analytics      </a:t>
            </a:r>
            <a:endParaRPr lang="en-US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drops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drop  </a:t>
            </a:r>
          </a:p>
          <a:p>
            <a:pPr lvl="1"/>
            <a:r>
              <a:rPr lang="en-US" dirty="0"/>
              <a:t>34,560 bytes per drop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8DB8D-519A-2397-A518-46295B462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0482-A529-6730-3DD3-B6CDE8F9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95" y="1207969"/>
            <a:ext cx="10515600" cy="548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Count-min-sketch is implemented in several Python packages</a:t>
            </a:r>
          </a:p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PyProbables</a:t>
            </a:r>
            <a:r>
              <a:rPr lang="en-US" dirty="0">
                <a:hlinkClick r:id="rId2"/>
              </a:rPr>
              <a:t> package </a:t>
            </a:r>
            <a:r>
              <a:rPr lang="en-US" dirty="0"/>
              <a:t>implements both count-min-sketch and the heavy-hitters algorithms</a:t>
            </a:r>
          </a:p>
          <a:p>
            <a:r>
              <a:rPr lang="en-US" dirty="0"/>
              <a:t>The </a:t>
            </a:r>
            <a:r>
              <a:rPr lang="en-US" dirty="0">
                <a:hlinkClick r:id="rId3"/>
              </a:rPr>
              <a:t>Apache </a:t>
            </a:r>
            <a:r>
              <a:rPr lang="en-US" dirty="0" err="1">
                <a:hlinkClick r:id="rId3"/>
              </a:rPr>
              <a:t>DataSketches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package implements count-min-sketch and frequent item sketch (aka heavy hitters)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33464C-9FFB-E6B9-7CF5-3DB75B3C30C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2309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EA9F-5659-B1AB-77E4-63543268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36C-B7B7-DD7B-1863-F0520B60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57300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approach!</a:t>
            </a:r>
          </a:p>
          <a:p>
            <a:r>
              <a:rPr lang="en-US" dirty="0"/>
              <a:t>Accept approximate results using a </a:t>
            </a:r>
            <a:r>
              <a:rPr lang="en-US" b="1" dirty="0"/>
              <a:t>sketch</a:t>
            </a:r>
            <a:r>
              <a:rPr lang="en-US" dirty="0"/>
              <a:t>, or hash summary, of full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Approximate counting algorithms used for streaming data</a:t>
            </a:r>
          </a:p>
          <a:p>
            <a:r>
              <a:rPr lang="en-US" dirty="0"/>
              <a:t>Sketch algorithms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Flajolet-Martin algorithm for cardinality </a:t>
                </a:r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event type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1, then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hashes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217" t="-183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Flajolet-Martin algorithm for cardinality </a:t>
                </a:r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fair coin tosses: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one trailing zero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1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2 significant bits,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2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Flajolet-Martin</a:t>
                </a:r>
                <a:r>
                  <a:rPr lang="en-US" dirty="0"/>
                  <a:t> algorithm for cardinality </a:t>
                </a:r>
                <a:endParaRPr lang="en-US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217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Flajolet-Martin</a:t>
                </a:r>
                <a:r>
                  <a:rPr lang="en-US" dirty="0"/>
                  <a:t> algorithm for cardinality </a:t>
                </a:r>
                <a:endParaRPr lang="en-US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217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Flajolet-Martin</a:t>
                </a:r>
                <a:r>
                  <a:rPr lang="en-US" dirty="0"/>
                  <a:t> algorithm for cardinality </a:t>
                </a:r>
                <a:endParaRPr lang="en-US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217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Difficulties with streaming analytics      </a:t>
            </a:r>
            <a:endParaRPr lang="en-US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data volume</a:t>
            </a:r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Flajolet-Martin algorithm for cardinality </a:t>
                </a:r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5-bit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Flajolet-Martin algorithm for set of events M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217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r>
                  <a:rPr lang="en-US" dirty="0"/>
                  <a:t>Data structure is another example of a </a:t>
                </a:r>
                <a:r>
                  <a:rPr lang="en-US" b="1" dirty="0"/>
                  <a:t>sketch</a:t>
                </a:r>
                <a:r>
                  <a:rPr lang="en-US" dirty="0"/>
                  <a:t>, an approximate representation of the exact result from full dataset 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hash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cardinality, then only need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27842</TotalTime>
  <Words>8338</Words>
  <Application>Microsoft Office PowerPoint</Application>
  <PresentationFormat>Widescreen</PresentationFormat>
  <Paragraphs>1706</Paragraphs>
  <Slides>117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3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Streaming Pipelines</vt:lpstr>
      <vt:lpstr>PowerPoint Presentation</vt:lpstr>
      <vt:lpstr>PowerPoint Presentation</vt:lpstr>
      <vt:lpstr>PowerPoint Presentation</vt:lpstr>
      <vt:lpstr>Case Study 1</vt:lpstr>
      <vt:lpstr>PowerPoint Presentation</vt:lpstr>
      <vt:lpstr>PowerPoint Presentation</vt:lpstr>
      <vt:lpstr>PowerPoint Presentation</vt:lpstr>
      <vt:lpstr>Basic Sampling and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Reservoir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Discrete Streaming Events</vt:lpstr>
      <vt:lpstr>PowerPoint Presentation</vt:lpstr>
      <vt:lpstr>PowerPoint Presentation</vt:lpstr>
      <vt:lpstr>PowerPoint Presentation</vt:lpstr>
      <vt:lpstr>PowerPoint Presentation</vt:lpstr>
      <vt:lpstr>Filtering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Events -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Quantiles in Streams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659</cp:revision>
  <cp:lastPrinted>2019-09-03T23:18:19Z</cp:lastPrinted>
  <dcterms:created xsi:type="dcterms:W3CDTF">2019-08-02T23:14:29Z</dcterms:created>
  <dcterms:modified xsi:type="dcterms:W3CDTF">2025-08-24T16:54:02Z</dcterms:modified>
</cp:coreProperties>
</file>